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notesSlides/notesSlide7.xml" ContentType="application/vnd.openxmlformats-officedocument.presentationml.notesSlide+xml"/>
  <Override PartName="/ppt/tags/tag2.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3.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ags/tag4.xml" ContentType="application/vnd.openxmlformats-officedocument.presentationml.tags+xml"/>
  <Override PartName="/ppt/notesSlides/notesSlide36.xml" ContentType="application/vnd.openxmlformats-officedocument.presentationml.notesSlide+xml"/>
  <Override PartName="/ppt/tags/tag5.xml" ContentType="application/vnd.openxmlformats-officedocument.presentationml.tags+xml"/>
  <Override PartName="/ppt/notesSlides/notesSlide37.xml" ContentType="application/vnd.openxmlformats-officedocument.presentationml.notesSlide+xml"/>
  <Override PartName="/ppt/tags/tag6.xml" ContentType="application/vnd.openxmlformats-officedocument.presentationml.tags+xml"/>
  <Override PartName="/ppt/notesSlides/notesSlide38.xml" ContentType="application/vnd.openxmlformats-officedocument.presentationml.notesSlide+xml"/>
  <Override PartName="/ppt/tags/tag7.xml" ContentType="application/vnd.openxmlformats-officedocument.presentationml.tags+xml"/>
  <Override PartName="/ppt/notesSlides/notesSlide39.xml" ContentType="application/vnd.openxmlformats-officedocument.presentationml.notesSlide+xml"/>
  <Override PartName="/ppt/tags/tag8.xml" ContentType="application/vnd.openxmlformats-officedocument.presentationml.tags+xml"/>
  <Override PartName="/ppt/notesSlides/notesSlide40.xml" ContentType="application/vnd.openxmlformats-officedocument.presentationml.notesSlide+xml"/>
  <Override PartName="/ppt/tags/tag9.xml" ContentType="application/vnd.openxmlformats-officedocument.presentationml.tags+xml"/>
  <Override PartName="/ppt/notesSlides/notesSlide4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0.xml" ContentType="application/vnd.openxmlformats-officedocument.presentationml.tags+xml"/>
  <Override PartName="/ppt/notesSlides/notesSlide42.xml" ContentType="application/vnd.openxmlformats-officedocument.presentationml.notesSlide+xml"/>
  <Override PartName="/ppt/tags/tag11.xml" ContentType="application/vnd.openxmlformats-officedocument.presentationml.tags+xml"/>
  <Override PartName="/ppt/notesSlides/notesSlide43.xml" ContentType="application/vnd.openxmlformats-officedocument.presentationml.notesSlide+xml"/>
  <Override PartName="/ppt/tags/tag12.xml" ContentType="application/vnd.openxmlformats-officedocument.presentationml.tags+xml"/>
  <Override PartName="/ppt/notesSlides/notesSlide44.xml" ContentType="application/vnd.openxmlformats-officedocument.presentationml.notesSlide+xml"/>
  <Override PartName="/ppt/tags/tag13.xml" ContentType="application/vnd.openxmlformats-officedocument.presentationml.tags+xml"/>
  <Override PartName="/ppt/notesSlides/notesSlide45.xml" ContentType="application/vnd.openxmlformats-officedocument.presentationml.notesSlide+xml"/>
  <Override PartName="/ppt/tags/tag14.xml" ContentType="application/vnd.openxmlformats-officedocument.presentationml.tags+xml"/>
  <Override PartName="/ppt/notesSlides/notesSlide46.xml" ContentType="application/vnd.openxmlformats-officedocument.presentationml.notesSlide+xml"/>
  <Override PartName="/ppt/tags/tag15.xml" ContentType="application/vnd.openxmlformats-officedocument.presentationml.tags+xml"/>
  <Override PartName="/ppt/notesSlides/notesSlide47.xml" ContentType="application/vnd.openxmlformats-officedocument.presentationml.notesSlide+xml"/>
  <Override PartName="/ppt/tags/tag16.xml" ContentType="application/vnd.openxmlformats-officedocument.presentationml.tags+xml"/>
  <Override PartName="/ppt/notesSlides/notesSlide48.xml" ContentType="application/vnd.openxmlformats-officedocument.presentationml.notesSlide+xml"/>
  <Override PartName="/ppt/tags/tag17.xml" ContentType="application/vnd.openxmlformats-officedocument.presentationml.tags+xml"/>
  <Override PartName="/ppt/notesSlides/notesSlide49.xml" ContentType="application/vnd.openxmlformats-officedocument.presentationml.notesSlide+xml"/>
  <Override PartName="/ppt/tags/tag18.xml" ContentType="application/vnd.openxmlformats-officedocument.presentationml.tags+xml"/>
  <Override PartName="/ppt/notesSlides/notesSlide50.xml" ContentType="application/vnd.openxmlformats-officedocument.presentationml.notesSlide+xml"/>
  <Override PartName="/ppt/comments/comment1.xml" ContentType="application/vnd.openxmlformats-officedocument.presentationml.comments+xml"/>
  <Override PartName="/ppt/tags/tag19.xml" ContentType="application/vnd.openxmlformats-officedocument.presentationml.tags+xml"/>
  <Override PartName="/ppt/notesSlides/notesSlide51.xml" ContentType="application/vnd.openxmlformats-officedocument.presentationml.notesSlide+xml"/>
  <Override PartName="/ppt/tags/tag20.xml" ContentType="application/vnd.openxmlformats-officedocument.presentationml.tags+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tags/tag21.xml" ContentType="application/vnd.openxmlformats-officedocument.presentationml.tags+xml"/>
  <Override PartName="/ppt/notesSlides/notesSlide55.xml" ContentType="application/vnd.openxmlformats-officedocument.presentationml.notesSlide+xml"/>
  <Override PartName="/ppt/tags/tag22.xml" ContentType="application/vnd.openxmlformats-officedocument.presentationml.tags+xml"/>
  <Override PartName="/ppt/notesSlides/notesSlide56.xml" ContentType="application/vnd.openxmlformats-officedocument.presentationml.notesSlide+xml"/>
  <Override PartName="/ppt/tags/tag23.xml" ContentType="application/vnd.openxmlformats-officedocument.presentationml.tags+xml"/>
  <Override PartName="/ppt/notesSlides/notesSlide57.xml" ContentType="application/vnd.openxmlformats-officedocument.presentationml.notesSlide+xml"/>
  <Override PartName="/ppt/tags/tag24.xml" ContentType="application/vnd.openxmlformats-officedocument.presentationml.tags+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tags/tag25.xml" ContentType="application/vnd.openxmlformats-officedocument.presentationml.tags+xml"/>
  <Override PartName="/ppt/notesSlides/notesSlide77.xml" ContentType="application/vnd.openxmlformats-officedocument.presentationml.notesSlide+xml"/>
  <Override PartName="/ppt/tags/tag26.xml" ContentType="application/vnd.openxmlformats-officedocument.presentationml.tags+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9" r:id="rId1"/>
  </p:sldMasterIdLst>
  <p:notesMasterIdLst>
    <p:notesMasterId r:id="rId168"/>
  </p:notesMasterIdLst>
  <p:handoutMasterIdLst>
    <p:handoutMasterId r:id="rId169"/>
  </p:handoutMasterIdLst>
  <p:sldIdLst>
    <p:sldId id="682" r:id="rId2"/>
    <p:sldId id="616" r:id="rId3"/>
    <p:sldId id="821" r:id="rId4"/>
    <p:sldId id="822" r:id="rId5"/>
    <p:sldId id="823" r:id="rId6"/>
    <p:sldId id="589" r:id="rId7"/>
    <p:sldId id="590" r:id="rId8"/>
    <p:sldId id="592" r:id="rId9"/>
    <p:sldId id="593" r:id="rId10"/>
    <p:sldId id="799" r:id="rId11"/>
    <p:sldId id="654" r:id="rId12"/>
    <p:sldId id="640" r:id="rId13"/>
    <p:sldId id="756" r:id="rId14"/>
    <p:sldId id="776" r:id="rId15"/>
    <p:sldId id="777" r:id="rId16"/>
    <p:sldId id="778" r:id="rId17"/>
    <p:sldId id="779" r:id="rId18"/>
    <p:sldId id="753" r:id="rId19"/>
    <p:sldId id="771" r:id="rId20"/>
    <p:sldId id="772" r:id="rId21"/>
    <p:sldId id="621" r:id="rId22"/>
    <p:sldId id="770" r:id="rId23"/>
    <p:sldId id="622" r:id="rId24"/>
    <p:sldId id="768" r:id="rId25"/>
    <p:sldId id="641" r:id="rId26"/>
    <p:sldId id="800" r:id="rId27"/>
    <p:sldId id="666" r:id="rId28"/>
    <p:sldId id="310" r:id="rId29"/>
    <p:sldId id="747" r:id="rId30"/>
    <p:sldId id="465" r:id="rId31"/>
    <p:sldId id="712" r:id="rId32"/>
    <p:sldId id="620" r:id="rId33"/>
    <p:sldId id="714" r:id="rId34"/>
    <p:sldId id="703" r:id="rId35"/>
    <p:sldId id="748" r:id="rId36"/>
    <p:sldId id="706" r:id="rId37"/>
    <p:sldId id="705" r:id="rId38"/>
    <p:sldId id="797" r:id="rId39"/>
    <p:sldId id="750" r:id="rId40"/>
    <p:sldId id="371" r:id="rId41"/>
    <p:sldId id="662" r:id="rId42"/>
    <p:sldId id="663" r:id="rId43"/>
    <p:sldId id="657" r:id="rId44"/>
    <p:sldId id="658" r:id="rId45"/>
    <p:sldId id="656" r:id="rId46"/>
    <p:sldId id="659" r:id="rId47"/>
    <p:sldId id="643" r:id="rId48"/>
    <p:sldId id="647" r:id="rId49"/>
    <p:sldId id="648" r:id="rId50"/>
    <p:sldId id="649" r:id="rId51"/>
    <p:sldId id="644" r:id="rId52"/>
    <p:sldId id="650" r:id="rId53"/>
    <p:sldId id="651" r:id="rId54"/>
    <p:sldId id="642" r:id="rId55"/>
    <p:sldId id="645" r:id="rId56"/>
    <p:sldId id="652" r:id="rId57"/>
    <p:sldId id="653" r:id="rId58"/>
    <p:sldId id="781" r:id="rId59"/>
    <p:sldId id="783" r:id="rId60"/>
    <p:sldId id="636" r:id="rId61"/>
    <p:sldId id="715" r:id="rId62"/>
    <p:sldId id="717" r:id="rId63"/>
    <p:sldId id="716" r:id="rId64"/>
    <p:sldId id="469" r:id="rId65"/>
    <p:sldId id="785" r:id="rId66"/>
    <p:sldId id="472" r:id="rId67"/>
    <p:sldId id="733" r:id="rId68"/>
    <p:sldId id="784" r:id="rId69"/>
    <p:sldId id="735" r:id="rId70"/>
    <p:sldId id="744" r:id="rId71"/>
    <p:sldId id="736" r:id="rId72"/>
    <p:sldId id="740" r:id="rId73"/>
    <p:sldId id="737" r:id="rId74"/>
    <p:sldId id="739" r:id="rId75"/>
    <p:sldId id="741" r:id="rId76"/>
    <p:sldId id="742" r:id="rId77"/>
    <p:sldId id="743" r:id="rId78"/>
    <p:sldId id="610" r:id="rId79"/>
    <p:sldId id="611" r:id="rId80"/>
    <p:sldId id="745" r:id="rId81"/>
    <p:sldId id="664" r:id="rId82"/>
    <p:sldId id="639" r:id="rId83"/>
    <p:sldId id="801" r:id="rId84"/>
    <p:sldId id="490" r:id="rId85"/>
    <p:sldId id="413" r:id="rId86"/>
    <p:sldId id="504" r:id="rId87"/>
    <p:sldId id="502" r:id="rId88"/>
    <p:sldId id="803" r:id="rId89"/>
    <p:sldId id="485" r:id="rId90"/>
    <p:sldId id="486" r:id="rId91"/>
    <p:sldId id="793" r:id="rId92"/>
    <p:sldId id="498" r:id="rId93"/>
    <p:sldId id="505" r:id="rId94"/>
    <p:sldId id="758" r:id="rId95"/>
    <p:sldId id="760" r:id="rId96"/>
    <p:sldId id="804" r:id="rId97"/>
    <p:sldId id="481" r:id="rId98"/>
    <p:sldId id="708" r:id="rId99"/>
    <p:sldId id="482" r:id="rId100"/>
    <p:sldId id="710" r:id="rId101"/>
    <p:sldId id="704" r:id="rId102"/>
    <p:sldId id="683" r:id="rId103"/>
    <p:sldId id="684" r:id="rId104"/>
    <p:sldId id="813" r:id="rId105"/>
    <p:sldId id="686" r:id="rId106"/>
    <p:sldId id="814" r:id="rId107"/>
    <p:sldId id="687" r:id="rId108"/>
    <p:sldId id="816" r:id="rId109"/>
    <p:sldId id="693" r:id="rId110"/>
    <p:sldId id="817" r:id="rId111"/>
    <p:sldId id="688" r:id="rId112"/>
    <p:sldId id="820" r:id="rId113"/>
    <p:sldId id="798" r:id="rId114"/>
    <p:sldId id="692" r:id="rId115"/>
    <p:sldId id="671" r:id="rId116"/>
    <p:sldId id="689" r:id="rId117"/>
    <p:sldId id="690" r:id="rId118"/>
    <p:sldId id="677" r:id="rId119"/>
    <p:sldId id="678" r:id="rId120"/>
    <p:sldId id="667" r:id="rId121"/>
    <p:sldId id="805" r:id="rId122"/>
    <p:sldId id="673" r:id="rId123"/>
    <p:sldId id="694" r:id="rId124"/>
    <p:sldId id="669" r:id="rId125"/>
    <p:sldId id="699" r:id="rId126"/>
    <p:sldId id="668" r:id="rId127"/>
    <p:sldId id="711" r:id="rId128"/>
    <p:sldId id="695" r:id="rId129"/>
    <p:sldId id="696" r:id="rId130"/>
    <p:sldId id="675" r:id="rId131"/>
    <p:sldId id="679" r:id="rId132"/>
    <p:sldId id="551" r:id="rId133"/>
    <p:sldId id="552" r:id="rId134"/>
    <p:sldId id="553" r:id="rId135"/>
    <p:sldId id="790" r:id="rId136"/>
    <p:sldId id="795" r:id="rId137"/>
    <p:sldId id="807" r:id="rId138"/>
    <p:sldId id="554" r:id="rId139"/>
    <p:sldId id="808" r:id="rId140"/>
    <p:sldId id="555" r:id="rId141"/>
    <p:sldId id="809" r:id="rId142"/>
    <p:sldId id="556" r:id="rId143"/>
    <p:sldId id="557" r:id="rId144"/>
    <p:sldId id="561" r:id="rId145"/>
    <p:sldId id="558" r:id="rId146"/>
    <p:sldId id="806" r:id="rId147"/>
    <p:sldId id="796" r:id="rId148"/>
    <p:sldId id="560" r:id="rId149"/>
    <p:sldId id="562" r:id="rId150"/>
    <p:sldId id="794" r:id="rId151"/>
    <p:sldId id="563" r:id="rId152"/>
    <p:sldId id="564" r:id="rId153"/>
    <p:sldId id="565" r:id="rId154"/>
    <p:sldId id="566" r:id="rId155"/>
    <p:sldId id="567" r:id="rId156"/>
    <p:sldId id="792" r:id="rId157"/>
    <p:sldId id="587" r:id="rId158"/>
    <p:sldId id="597" r:id="rId159"/>
    <p:sldId id="570" r:id="rId160"/>
    <p:sldId id="571" r:id="rId161"/>
    <p:sldId id="572" r:id="rId162"/>
    <p:sldId id="573" r:id="rId163"/>
    <p:sldId id="575" r:id="rId164"/>
    <p:sldId id="574" r:id="rId165"/>
    <p:sldId id="791" r:id="rId166"/>
    <p:sldId id="303" r:id="rId167"/>
  </p:sldIdLst>
  <p:sldSz cx="9144000" cy="6858000" type="screen4x3"/>
  <p:notesSz cx="7010400" cy="9296400"/>
  <p:defaultTextStyle>
    <a:defPPr>
      <a:defRPr lang="en-US"/>
    </a:defPPr>
    <a:lvl1pPr algn="l" rtl="0" eaLnBrk="0" fontAlgn="base" hangingPunct="0">
      <a:spcBef>
        <a:spcPct val="0"/>
      </a:spcBef>
      <a:spcAft>
        <a:spcPct val="0"/>
      </a:spcAft>
      <a:defRPr kern="1200">
        <a:solidFill>
          <a:schemeClr val="tx1"/>
        </a:solidFill>
        <a:latin typeface="Arial Black" panose="020B0A040201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Black" panose="020B0A040201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Black" panose="020B0A040201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Black" panose="020B0A040201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Black" panose="020B0A04020102020204" pitchFamily="34" charset="0"/>
        <a:ea typeface="+mn-ea"/>
        <a:cs typeface="+mn-cs"/>
      </a:defRPr>
    </a:lvl5pPr>
    <a:lvl6pPr marL="2286000" algn="l" defTabSz="914400" rtl="0" eaLnBrk="1" latinLnBrk="0" hangingPunct="1">
      <a:defRPr kern="1200">
        <a:solidFill>
          <a:schemeClr val="tx1"/>
        </a:solidFill>
        <a:latin typeface="Arial Black" panose="020B0A04020102020204" pitchFamily="34" charset="0"/>
        <a:ea typeface="+mn-ea"/>
        <a:cs typeface="+mn-cs"/>
      </a:defRPr>
    </a:lvl6pPr>
    <a:lvl7pPr marL="2743200" algn="l" defTabSz="914400" rtl="0" eaLnBrk="1" latinLnBrk="0" hangingPunct="1">
      <a:defRPr kern="1200">
        <a:solidFill>
          <a:schemeClr val="tx1"/>
        </a:solidFill>
        <a:latin typeface="Arial Black" panose="020B0A04020102020204" pitchFamily="34" charset="0"/>
        <a:ea typeface="+mn-ea"/>
        <a:cs typeface="+mn-cs"/>
      </a:defRPr>
    </a:lvl7pPr>
    <a:lvl8pPr marL="3200400" algn="l" defTabSz="914400" rtl="0" eaLnBrk="1" latinLnBrk="0" hangingPunct="1">
      <a:defRPr kern="1200">
        <a:solidFill>
          <a:schemeClr val="tx1"/>
        </a:solidFill>
        <a:latin typeface="Arial Black" panose="020B0A04020102020204" pitchFamily="34" charset="0"/>
        <a:ea typeface="+mn-ea"/>
        <a:cs typeface="+mn-cs"/>
      </a:defRPr>
    </a:lvl8pPr>
    <a:lvl9pPr marL="3657600" algn="l" defTabSz="914400" rtl="0" eaLnBrk="1" latinLnBrk="0" hangingPunct="1">
      <a:defRPr kern="1200">
        <a:solidFill>
          <a:schemeClr val="tx1"/>
        </a:solidFill>
        <a:latin typeface="Arial Black" panose="020B0A04020102020204" pitchFamily="34"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ige Schilling" initials="P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A37"/>
    <a:srgbClr val="DEA9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72" autoAdjust="0"/>
    <p:restoredTop sz="84767" autoAdjust="0"/>
  </p:normalViewPr>
  <p:slideViewPr>
    <p:cSldViewPr>
      <p:cViewPr varScale="1">
        <p:scale>
          <a:sx n="70" d="100"/>
          <a:sy n="70" d="100"/>
        </p:scale>
        <p:origin x="-90" y="-138"/>
      </p:cViewPr>
      <p:guideLst>
        <p:guide orient="horz" pos="2160"/>
        <p:guide pos="2880"/>
      </p:guideLst>
    </p:cSldViewPr>
  </p:slideViewPr>
  <p:outlineViewPr>
    <p:cViewPr>
      <p:scale>
        <a:sx n="33" d="100"/>
        <a:sy n="33" d="100"/>
      </p:scale>
      <p:origin x="0" y="-56484"/>
    </p:cViewPr>
  </p:outlineViewPr>
  <p:notesTextViewPr>
    <p:cViewPr>
      <p:scale>
        <a:sx n="3" d="2"/>
        <a:sy n="3" d="2"/>
      </p:scale>
      <p:origin x="0" y="0"/>
    </p:cViewPr>
  </p:notesTextViewPr>
  <p:sorterViewPr>
    <p:cViewPr varScale="1">
      <p:scale>
        <a:sx n="1" d="1"/>
        <a:sy n="1" d="1"/>
      </p:scale>
      <p:origin x="0" y="25656"/>
    </p:cViewPr>
  </p:sorterViewPr>
  <p:notesViewPr>
    <p:cSldViewPr>
      <p:cViewPr varScale="1">
        <p:scale>
          <a:sx n="95" d="100"/>
          <a:sy n="95" d="100"/>
        </p:scale>
        <p:origin x="2880" y="66"/>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0" Type="http://schemas.openxmlformats.org/officeDocument/2006/relationships/commentAuthors" Target="commentAuthor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slide" Target="slides/slide163.xml"/><Relationship Id="rId16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72"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7-01-04T09:53:47.476" idx="1">
    <p:pos x="10" y="10"/>
    <p:tex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85DABC1-FFEC-4237-B949-A355EB4FBCE4}" type="doc">
      <dgm:prSet loTypeId="urn:microsoft.com/office/officeart/2011/layout/CircleProcess" loCatId="process" qsTypeId="urn:microsoft.com/office/officeart/2005/8/quickstyle/simple1" qsCatId="simple" csTypeId="urn:microsoft.com/office/officeart/2005/8/colors/accent1_2" csCatId="accent1" phldr="1"/>
      <dgm:spPr/>
      <dgm:t>
        <a:bodyPr/>
        <a:lstStyle/>
        <a:p>
          <a:endParaRPr lang="en-US"/>
        </a:p>
      </dgm:t>
    </dgm:pt>
    <dgm:pt modelId="{71C5A7DB-4376-48E5-9F60-FC66E49F7FB0}">
      <dgm:prSet phldrT="[Text]" custT="1"/>
      <dgm:spPr>
        <a:solidFill>
          <a:schemeClr val="accent5">
            <a:lumMod val="60000"/>
            <a:lumOff val="40000"/>
            <a:alpha val="90000"/>
          </a:schemeClr>
        </a:solidFill>
        <a:ln>
          <a:solidFill>
            <a:schemeClr val="accent5">
              <a:lumMod val="60000"/>
              <a:lumOff val="40000"/>
            </a:schemeClr>
          </a:solidFill>
        </a:ln>
      </dgm:spPr>
      <dgm:t>
        <a:bodyPr/>
        <a:lstStyle/>
        <a:p>
          <a:r>
            <a:rPr lang="en-US" sz="2000" dirty="0" smtClean="0">
              <a:latin typeface="Times New Roman" panose="02020603050405020304" pitchFamily="18" charset="0"/>
              <a:cs typeface="Times New Roman" panose="02020603050405020304" pitchFamily="18" charset="0"/>
            </a:rPr>
            <a:t>Live primarily in US</a:t>
          </a:r>
          <a:endParaRPr lang="en-US" sz="2000" dirty="0">
            <a:latin typeface="Times New Roman" panose="02020603050405020304" pitchFamily="18" charset="0"/>
            <a:cs typeface="Times New Roman" panose="02020603050405020304" pitchFamily="18" charset="0"/>
          </a:endParaRPr>
        </a:p>
      </dgm:t>
    </dgm:pt>
    <dgm:pt modelId="{FE0DF772-F70F-4E29-8F5B-A812C7655386}" type="parTrans" cxnId="{2BCF5D2A-9C7D-4AC0-93BB-BBA0371461F3}">
      <dgm:prSet/>
      <dgm:spPr/>
      <dgm:t>
        <a:bodyPr/>
        <a:lstStyle/>
        <a:p>
          <a:endParaRPr lang="en-US"/>
        </a:p>
      </dgm:t>
    </dgm:pt>
    <dgm:pt modelId="{B6FBD1B8-8BE1-4644-9FE8-EBE19F4393F1}" type="sibTrans" cxnId="{2BCF5D2A-9C7D-4AC0-93BB-BBA0371461F3}">
      <dgm:prSet/>
      <dgm:spPr/>
      <dgm:t>
        <a:bodyPr/>
        <a:lstStyle/>
        <a:p>
          <a:endParaRPr lang="en-US"/>
        </a:p>
      </dgm:t>
    </dgm:pt>
    <dgm:pt modelId="{387E1C45-90DA-43BB-A59F-010948D1808B}">
      <dgm:prSet phldrT="[Text]" custT="1"/>
      <dgm:spPr>
        <a:solidFill>
          <a:schemeClr val="accent5">
            <a:lumMod val="60000"/>
            <a:lumOff val="40000"/>
            <a:alpha val="90000"/>
          </a:schemeClr>
        </a:solidFill>
        <a:ln>
          <a:solidFill>
            <a:schemeClr val="accent5">
              <a:lumMod val="60000"/>
              <a:lumOff val="40000"/>
            </a:schemeClr>
          </a:solidFill>
        </a:ln>
      </dgm:spPr>
      <dgm:t>
        <a:bodyPr/>
        <a:lstStyle/>
        <a:p>
          <a:r>
            <a:rPr lang="en-US" sz="2000" dirty="0" smtClean="0">
              <a:latin typeface="Times New Roman" panose="02020603050405020304" pitchFamily="18" charset="0"/>
              <a:cs typeface="Times New Roman" panose="02020603050405020304" pitchFamily="18" charset="0"/>
            </a:rPr>
            <a:t>Ideologically motivated</a:t>
          </a:r>
          <a:endParaRPr lang="en-US" sz="2000" dirty="0">
            <a:latin typeface="Times New Roman" panose="02020603050405020304" pitchFamily="18" charset="0"/>
            <a:cs typeface="Times New Roman" panose="02020603050405020304" pitchFamily="18" charset="0"/>
          </a:endParaRPr>
        </a:p>
      </dgm:t>
    </dgm:pt>
    <dgm:pt modelId="{7A306B01-6019-40EA-9AB8-AD5291B467D3}" type="parTrans" cxnId="{A054D183-B28A-4C65-8F27-E670D425EAE9}">
      <dgm:prSet/>
      <dgm:spPr/>
      <dgm:t>
        <a:bodyPr/>
        <a:lstStyle/>
        <a:p>
          <a:endParaRPr lang="en-US"/>
        </a:p>
      </dgm:t>
    </dgm:pt>
    <dgm:pt modelId="{6AC65552-6726-453A-8E88-197353D14416}" type="sibTrans" cxnId="{A054D183-B28A-4C65-8F27-E670D425EAE9}">
      <dgm:prSet/>
      <dgm:spPr/>
      <dgm:t>
        <a:bodyPr/>
        <a:lstStyle/>
        <a:p>
          <a:endParaRPr lang="en-US"/>
        </a:p>
      </dgm:t>
    </dgm:pt>
    <dgm:pt modelId="{1418794B-847E-458F-A123-52C35B78A317}">
      <dgm:prSet phldrT="[Text]" custT="1"/>
      <dgm:spPr>
        <a:solidFill>
          <a:schemeClr val="accent5">
            <a:lumMod val="60000"/>
            <a:lumOff val="40000"/>
            <a:alpha val="90000"/>
          </a:schemeClr>
        </a:solidFill>
        <a:ln>
          <a:solidFill>
            <a:schemeClr val="accent5">
              <a:lumMod val="60000"/>
              <a:lumOff val="40000"/>
            </a:schemeClr>
          </a:solidFill>
        </a:ln>
      </dgm:spPr>
      <dgm:t>
        <a:bodyPr/>
        <a:lstStyle/>
        <a:p>
          <a:r>
            <a:rPr lang="en-US" sz="2000" dirty="0" smtClean="0">
              <a:latin typeface="Times New Roman" panose="02020603050405020304" pitchFamily="18" charset="0"/>
              <a:cs typeface="Times New Roman" panose="02020603050405020304" pitchFamily="18" charset="0"/>
            </a:rPr>
            <a:t>Not directed by FTO</a:t>
          </a:r>
          <a:endParaRPr lang="en-US" sz="2000" dirty="0">
            <a:latin typeface="Times New Roman" panose="02020603050405020304" pitchFamily="18" charset="0"/>
            <a:cs typeface="Times New Roman" panose="02020603050405020304" pitchFamily="18" charset="0"/>
          </a:endParaRPr>
        </a:p>
      </dgm:t>
    </dgm:pt>
    <dgm:pt modelId="{EE0E7565-6120-4A90-A806-0D49C239B2D9}" type="parTrans" cxnId="{6AA7D47E-0F83-4BC8-8241-C3D65E14EF8D}">
      <dgm:prSet/>
      <dgm:spPr/>
      <dgm:t>
        <a:bodyPr/>
        <a:lstStyle/>
        <a:p>
          <a:endParaRPr lang="en-US"/>
        </a:p>
      </dgm:t>
    </dgm:pt>
    <dgm:pt modelId="{8B143AF7-1B2D-47EB-92A6-CFFF598B7AD5}" type="sibTrans" cxnId="{6AA7D47E-0F83-4BC8-8241-C3D65E14EF8D}">
      <dgm:prSet/>
      <dgm:spPr/>
      <dgm:t>
        <a:bodyPr/>
        <a:lstStyle/>
        <a:p>
          <a:endParaRPr lang="en-US"/>
        </a:p>
      </dgm:t>
    </dgm:pt>
    <dgm:pt modelId="{45799695-01E2-46AB-8BDF-13C809CBCE2F}">
      <dgm:prSet phldrT="[Text]" custT="1"/>
      <dgm:spPr>
        <a:solidFill>
          <a:schemeClr val="accent5">
            <a:lumMod val="60000"/>
            <a:lumOff val="40000"/>
            <a:alpha val="90000"/>
          </a:schemeClr>
        </a:solidFill>
        <a:ln>
          <a:solidFill>
            <a:schemeClr val="accent5">
              <a:lumMod val="60000"/>
              <a:lumOff val="40000"/>
            </a:schemeClr>
          </a:solidFill>
        </a:ln>
      </dgm:spPr>
      <dgm:t>
        <a:bodyPr/>
        <a:lstStyle/>
        <a:p>
          <a:r>
            <a:rPr lang="en-US" sz="2000" dirty="0" smtClean="0">
              <a:latin typeface="Times New Roman" panose="02020603050405020304" pitchFamily="18" charset="0"/>
              <a:cs typeface="Times New Roman" panose="02020603050405020304" pitchFamily="18" charset="0"/>
            </a:rPr>
            <a:t>Inspired by FTO</a:t>
          </a:r>
          <a:endParaRPr lang="en-US" sz="2000" dirty="0">
            <a:latin typeface="Times New Roman" panose="02020603050405020304" pitchFamily="18" charset="0"/>
            <a:cs typeface="Times New Roman" panose="02020603050405020304" pitchFamily="18" charset="0"/>
          </a:endParaRPr>
        </a:p>
      </dgm:t>
    </dgm:pt>
    <dgm:pt modelId="{026D2E35-B477-4B62-ACD4-9BFE334414A3}" type="parTrans" cxnId="{136E2FDA-1FA8-49A9-BE6D-D98059CF6C6B}">
      <dgm:prSet/>
      <dgm:spPr/>
      <dgm:t>
        <a:bodyPr/>
        <a:lstStyle/>
        <a:p>
          <a:endParaRPr lang="en-US"/>
        </a:p>
      </dgm:t>
    </dgm:pt>
    <dgm:pt modelId="{790ED3D1-F2F1-4630-A7E1-BE943FAFCE9F}" type="sibTrans" cxnId="{136E2FDA-1FA8-49A9-BE6D-D98059CF6C6B}">
      <dgm:prSet/>
      <dgm:spPr/>
      <dgm:t>
        <a:bodyPr/>
        <a:lstStyle/>
        <a:p>
          <a:endParaRPr lang="en-US"/>
        </a:p>
      </dgm:t>
    </dgm:pt>
    <dgm:pt modelId="{B4603C8B-C0D7-4370-821D-36E59DCA16D5}" type="pres">
      <dgm:prSet presAssocID="{A85DABC1-FFEC-4237-B949-A355EB4FBCE4}" presName="Name0" presStyleCnt="0">
        <dgm:presLayoutVars>
          <dgm:chMax val="11"/>
          <dgm:chPref val="11"/>
          <dgm:dir/>
          <dgm:resizeHandles/>
        </dgm:presLayoutVars>
      </dgm:prSet>
      <dgm:spPr/>
      <dgm:t>
        <a:bodyPr/>
        <a:lstStyle/>
        <a:p>
          <a:endParaRPr lang="en-US"/>
        </a:p>
      </dgm:t>
    </dgm:pt>
    <dgm:pt modelId="{31B4BD6A-062F-4120-81A9-2B96E6D3315A}" type="pres">
      <dgm:prSet presAssocID="{45799695-01E2-46AB-8BDF-13C809CBCE2F}" presName="Accent4" presStyleCnt="0"/>
      <dgm:spPr/>
    </dgm:pt>
    <dgm:pt modelId="{DA32B922-B859-476A-9F02-0697C75C1E7D}" type="pres">
      <dgm:prSet presAssocID="{45799695-01E2-46AB-8BDF-13C809CBCE2F}" presName="Accent" presStyleLbl="node1" presStyleIdx="0" presStyleCnt="4"/>
      <dgm:spPr>
        <a:solidFill>
          <a:srgbClr val="002060"/>
        </a:solidFill>
        <a:ln>
          <a:solidFill>
            <a:srgbClr val="002060"/>
          </a:solidFill>
        </a:ln>
      </dgm:spPr>
    </dgm:pt>
    <dgm:pt modelId="{5871B1DA-0BA1-41C7-932A-BBB5863165C8}" type="pres">
      <dgm:prSet presAssocID="{45799695-01E2-46AB-8BDF-13C809CBCE2F}" presName="ParentBackground4" presStyleCnt="0"/>
      <dgm:spPr/>
    </dgm:pt>
    <dgm:pt modelId="{6890285A-994F-4768-AA59-5D77A3B23D11}" type="pres">
      <dgm:prSet presAssocID="{45799695-01E2-46AB-8BDF-13C809CBCE2F}" presName="ParentBackground" presStyleLbl="fgAcc1" presStyleIdx="0" presStyleCnt="4"/>
      <dgm:spPr/>
      <dgm:t>
        <a:bodyPr/>
        <a:lstStyle/>
        <a:p>
          <a:endParaRPr lang="en-US"/>
        </a:p>
      </dgm:t>
    </dgm:pt>
    <dgm:pt modelId="{C5F496D7-A72B-4F0A-9992-F068AD3C95F8}" type="pres">
      <dgm:prSet presAssocID="{45799695-01E2-46AB-8BDF-13C809CBCE2F}" presName="Parent4" presStyleLbl="revTx" presStyleIdx="0" presStyleCnt="0">
        <dgm:presLayoutVars>
          <dgm:chMax val="1"/>
          <dgm:chPref val="1"/>
          <dgm:bulletEnabled val="1"/>
        </dgm:presLayoutVars>
      </dgm:prSet>
      <dgm:spPr/>
      <dgm:t>
        <a:bodyPr/>
        <a:lstStyle/>
        <a:p>
          <a:endParaRPr lang="en-US"/>
        </a:p>
      </dgm:t>
    </dgm:pt>
    <dgm:pt modelId="{7E0D1E42-D2AD-4791-95FE-64A5B75190A6}" type="pres">
      <dgm:prSet presAssocID="{1418794B-847E-458F-A123-52C35B78A317}" presName="Accent3" presStyleCnt="0"/>
      <dgm:spPr/>
    </dgm:pt>
    <dgm:pt modelId="{5AEA11F7-3622-450C-AC4D-7E3C01991B88}" type="pres">
      <dgm:prSet presAssocID="{1418794B-847E-458F-A123-52C35B78A317}" presName="Accent" presStyleLbl="node1" presStyleIdx="1" presStyleCnt="4"/>
      <dgm:spPr>
        <a:solidFill>
          <a:srgbClr val="002060"/>
        </a:solidFill>
        <a:ln>
          <a:solidFill>
            <a:srgbClr val="002060"/>
          </a:solidFill>
        </a:ln>
      </dgm:spPr>
    </dgm:pt>
    <dgm:pt modelId="{7F8271EF-ABCE-45C4-9BC3-95A2FFD3E4E8}" type="pres">
      <dgm:prSet presAssocID="{1418794B-847E-458F-A123-52C35B78A317}" presName="ParentBackground3" presStyleCnt="0"/>
      <dgm:spPr/>
    </dgm:pt>
    <dgm:pt modelId="{AB4D420B-5F31-4B69-AD6F-FF952ACC42EF}" type="pres">
      <dgm:prSet presAssocID="{1418794B-847E-458F-A123-52C35B78A317}" presName="ParentBackground" presStyleLbl="fgAcc1" presStyleIdx="1" presStyleCnt="4"/>
      <dgm:spPr/>
      <dgm:t>
        <a:bodyPr/>
        <a:lstStyle/>
        <a:p>
          <a:endParaRPr lang="en-US"/>
        </a:p>
      </dgm:t>
    </dgm:pt>
    <dgm:pt modelId="{0C608ADF-4699-4693-B6F0-A8DE3F5BC28F}" type="pres">
      <dgm:prSet presAssocID="{1418794B-847E-458F-A123-52C35B78A317}" presName="Parent3" presStyleLbl="revTx" presStyleIdx="0" presStyleCnt="0">
        <dgm:presLayoutVars>
          <dgm:chMax val="1"/>
          <dgm:chPref val="1"/>
          <dgm:bulletEnabled val="1"/>
        </dgm:presLayoutVars>
      </dgm:prSet>
      <dgm:spPr/>
      <dgm:t>
        <a:bodyPr/>
        <a:lstStyle/>
        <a:p>
          <a:endParaRPr lang="en-US"/>
        </a:p>
      </dgm:t>
    </dgm:pt>
    <dgm:pt modelId="{25F5C6D2-4880-40F9-A49D-551B51123CF0}" type="pres">
      <dgm:prSet presAssocID="{387E1C45-90DA-43BB-A59F-010948D1808B}" presName="Accent2" presStyleCnt="0"/>
      <dgm:spPr/>
    </dgm:pt>
    <dgm:pt modelId="{047235C3-AE9B-4A0C-8D13-317A6CB7EEDE}" type="pres">
      <dgm:prSet presAssocID="{387E1C45-90DA-43BB-A59F-010948D1808B}" presName="Accent" presStyleLbl="node1" presStyleIdx="2" presStyleCnt="4"/>
      <dgm:spPr>
        <a:solidFill>
          <a:srgbClr val="002060"/>
        </a:solidFill>
        <a:ln>
          <a:solidFill>
            <a:srgbClr val="002060"/>
          </a:solidFill>
        </a:ln>
      </dgm:spPr>
    </dgm:pt>
    <dgm:pt modelId="{A3003F0D-BA01-4A5D-B3CA-7D6342627707}" type="pres">
      <dgm:prSet presAssocID="{387E1C45-90DA-43BB-A59F-010948D1808B}" presName="ParentBackground2" presStyleCnt="0"/>
      <dgm:spPr/>
    </dgm:pt>
    <dgm:pt modelId="{46137377-E59D-4ECD-95ED-852CDCCFD700}" type="pres">
      <dgm:prSet presAssocID="{387E1C45-90DA-43BB-A59F-010948D1808B}" presName="ParentBackground" presStyleLbl="fgAcc1" presStyleIdx="2" presStyleCnt="4"/>
      <dgm:spPr/>
      <dgm:t>
        <a:bodyPr/>
        <a:lstStyle/>
        <a:p>
          <a:endParaRPr lang="en-US"/>
        </a:p>
      </dgm:t>
    </dgm:pt>
    <dgm:pt modelId="{EC174025-8B1A-49BC-A4B0-A6EAB3181838}" type="pres">
      <dgm:prSet presAssocID="{387E1C45-90DA-43BB-A59F-010948D1808B}" presName="Parent2" presStyleLbl="revTx" presStyleIdx="0" presStyleCnt="0">
        <dgm:presLayoutVars>
          <dgm:chMax val="1"/>
          <dgm:chPref val="1"/>
          <dgm:bulletEnabled val="1"/>
        </dgm:presLayoutVars>
      </dgm:prSet>
      <dgm:spPr/>
      <dgm:t>
        <a:bodyPr/>
        <a:lstStyle/>
        <a:p>
          <a:endParaRPr lang="en-US"/>
        </a:p>
      </dgm:t>
    </dgm:pt>
    <dgm:pt modelId="{74A5C30E-96D3-4A47-A001-06B16C45BE73}" type="pres">
      <dgm:prSet presAssocID="{71C5A7DB-4376-48E5-9F60-FC66E49F7FB0}" presName="Accent1" presStyleCnt="0"/>
      <dgm:spPr/>
    </dgm:pt>
    <dgm:pt modelId="{53D6CE5C-744B-48C4-A10B-EDA91196D090}" type="pres">
      <dgm:prSet presAssocID="{71C5A7DB-4376-48E5-9F60-FC66E49F7FB0}" presName="Accent" presStyleLbl="node1" presStyleIdx="3" presStyleCnt="4"/>
      <dgm:spPr>
        <a:solidFill>
          <a:srgbClr val="002060"/>
        </a:solidFill>
        <a:ln>
          <a:solidFill>
            <a:srgbClr val="002060"/>
          </a:solidFill>
        </a:ln>
      </dgm:spPr>
    </dgm:pt>
    <dgm:pt modelId="{3909E881-2597-4FB0-9A59-B78D879DCFE0}" type="pres">
      <dgm:prSet presAssocID="{71C5A7DB-4376-48E5-9F60-FC66E49F7FB0}" presName="ParentBackground1" presStyleCnt="0"/>
      <dgm:spPr/>
    </dgm:pt>
    <dgm:pt modelId="{11E038FC-2328-4F56-935D-FF009469023E}" type="pres">
      <dgm:prSet presAssocID="{71C5A7DB-4376-48E5-9F60-FC66E49F7FB0}" presName="ParentBackground" presStyleLbl="fgAcc1" presStyleIdx="3" presStyleCnt="4"/>
      <dgm:spPr/>
      <dgm:t>
        <a:bodyPr/>
        <a:lstStyle/>
        <a:p>
          <a:endParaRPr lang="en-US"/>
        </a:p>
      </dgm:t>
    </dgm:pt>
    <dgm:pt modelId="{8476D817-C57A-4CE0-AB06-0AC11696474E}" type="pres">
      <dgm:prSet presAssocID="{71C5A7DB-4376-48E5-9F60-FC66E49F7FB0}" presName="Parent1" presStyleLbl="revTx" presStyleIdx="0" presStyleCnt="0">
        <dgm:presLayoutVars>
          <dgm:chMax val="1"/>
          <dgm:chPref val="1"/>
          <dgm:bulletEnabled val="1"/>
        </dgm:presLayoutVars>
      </dgm:prSet>
      <dgm:spPr/>
      <dgm:t>
        <a:bodyPr/>
        <a:lstStyle/>
        <a:p>
          <a:endParaRPr lang="en-US"/>
        </a:p>
      </dgm:t>
    </dgm:pt>
  </dgm:ptLst>
  <dgm:cxnLst>
    <dgm:cxn modelId="{040285CC-ED6C-4247-AC60-D9550465AF66}" type="presOf" srcId="{387E1C45-90DA-43BB-A59F-010948D1808B}" destId="{EC174025-8B1A-49BC-A4B0-A6EAB3181838}" srcOrd="1" destOrd="0" presId="urn:microsoft.com/office/officeart/2011/layout/CircleProcess"/>
    <dgm:cxn modelId="{BDDCCFC2-00A0-44D7-86EE-2066726B2797}" type="presOf" srcId="{45799695-01E2-46AB-8BDF-13C809CBCE2F}" destId="{C5F496D7-A72B-4F0A-9992-F068AD3C95F8}" srcOrd="1" destOrd="0" presId="urn:microsoft.com/office/officeart/2011/layout/CircleProcess"/>
    <dgm:cxn modelId="{24116687-4E3C-4463-AFDB-FCF5EC079E41}" type="presOf" srcId="{45799695-01E2-46AB-8BDF-13C809CBCE2F}" destId="{6890285A-994F-4768-AA59-5D77A3B23D11}" srcOrd="0" destOrd="0" presId="urn:microsoft.com/office/officeart/2011/layout/CircleProcess"/>
    <dgm:cxn modelId="{A054D183-B28A-4C65-8F27-E670D425EAE9}" srcId="{A85DABC1-FFEC-4237-B949-A355EB4FBCE4}" destId="{387E1C45-90DA-43BB-A59F-010948D1808B}" srcOrd="1" destOrd="0" parTransId="{7A306B01-6019-40EA-9AB8-AD5291B467D3}" sibTransId="{6AC65552-6726-453A-8E88-197353D14416}"/>
    <dgm:cxn modelId="{2AFD8581-5623-49A0-92E7-88C6EBA95452}" type="presOf" srcId="{A85DABC1-FFEC-4237-B949-A355EB4FBCE4}" destId="{B4603C8B-C0D7-4370-821D-36E59DCA16D5}" srcOrd="0" destOrd="0" presId="urn:microsoft.com/office/officeart/2011/layout/CircleProcess"/>
    <dgm:cxn modelId="{136E2FDA-1FA8-49A9-BE6D-D98059CF6C6B}" srcId="{A85DABC1-FFEC-4237-B949-A355EB4FBCE4}" destId="{45799695-01E2-46AB-8BDF-13C809CBCE2F}" srcOrd="3" destOrd="0" parTransId="{026D2E35-B477-4B62-ACD4-9BFE334414A3}" sibTransId="{790ED3D1-F2F1-4630-A7E1-BE943FAFCE9F}"/>
    <dgm:cxn modelId="{36C68E50-7DF8-4143-8D9D-D90381F44FC9}" type="presOf" srcId="{71C5A7DB-4376-48E5-9F60-FC66E49F7FB0}" destId="{11E038FC-2328-4F56-935D-FF009469023E}" srcOrd="0" destOrd="0" presId="urn:microsoft.com/office/officeart/2011/layout/CircleProcess"/>
    <dgm:cxn modelId="{68206220-9BD3-4D3C-9C92-4AE1B30C3E8A}" type="presOf" srcId="{71C5A7DB-4376-48E5-9F60-FC66E49F7FB0}" destId="{8476D817-C57A-4CE0-AB06-0AC11696474E}" srcOrd="1" destOrd="0" presId="urn:microsoft.com/office/officeart/2011/layout/CircleProcess"/>
    <dgm:cxn modelId="{6AA7D47E-0F83-4BC8-8241-C3D65E14EF8D}" srcId="{A85DABC1-FFEC-4237-B949-A355EB4FBCE4}" destId="{1418794B-847E-458F-A123-52C35B78A317}" srcOrd="2" destOrd="0" parTransId="{EE0E7565-6120-4A90-A806-0D49C239B2D9}" sibTransId="{8B143AF7-1B2D-47EB-92A6-CFFF598B7AD5}"/>
    <dgm:cxn modelId="{5C8A3C2A-C2C3-478D-B23D-700C586AA462}" type="presOf" srcId="{387E1C45-90DA-43BB-A59F-010948D1808B}" destId="{46137377-E59D-4ECD-95ED-852CDCCFD700}" srcOrd="0" destOrd="0" presId="urn:microsoft.com/office/officeart/2011/layout/CircleProcess"/>
    <dgm:cxn modelId="{2BCF5D2A-9C7D-4AC0-93BB-BBA0371461F3}" srcId="{A85DABC1-FFEC-4237-B949-A355EB4FBCE4}" destId="{71C5A7DB-4376-48E5-9F60-FC66E49F7FB0}" srcOrd="0" destOrd="0" parTransId="{FE0DF772-F70F-4E29-8F5B-A812C7655386}" sibTransId="{B6FBD1B8-8BE1-4644-9FE8-EBE19F4393F1}"/>
    <dgm:cxn modelId="{CE38B43F-E472-45E0-B205-8C0F1D14D511}" type="presOf" srcId="{1418794B-847E-458F-A123-52C35B78A317}" destId="{AB4D420B-5F31-4B69-AD6F-FF952ACC42EF}" srcOrd="0" destOrd="0" presId="urn:microsoft.com/office/officeart/2011/layout/CircleProcess"/>
    <dgm:cxn modelId="{667E5508-8A2B-4CAF-B69E-B1EE67A02874}" type="presOf" srcId="{1418794B-847E-458F-A123-52C35B78A317}" destId="{0C608ADF-4699-4693-B6F0-A8DE3F5BC28F}" srcOrd="1" destOrd="0" presId="urn:microsoft.com/office/officeart/2011/layout/CircleProcess"/>
    <dgm:cxn modelId="{FDC07C91-C099-41A4-8743-FE26C79968F0}" type="presParOf" srcId="{B4603C8B-C0D7-4370-821D-36E59DCA16D5}" destId="{31B4BD6A-062F-4120-81A9-2B96E6D3315A}" srcOrd="0" destOrd="0" presId="urn:microsoft.com/office/officeart/2011/layout/CircleProcess"/>
    <dgm:cxn modelId="{812DC58C-1E59-41DB-B342-AE74415790A0}" type="presParOf" srcId="{31B4BD6A-062F-4120-81A9-2B96E6D3315A}" destId="{DA32B922-B859-476A-9F02-0697C75C1E7D}" srcOrd="0" destOrd="0" presId="urn:microsoft.com/office/officeart/2011/layout/CircleProcess"/>
    <dgm:cxn modelId="{213D9226-381A-47A4-BDC3-5768CDEA19DE}" type="presParOf" srcId="{B4603C8B-C0D7-4370-821D-36E59DCA16D5}" destId="{5871B1DA-0BA1-41C7-932A-BBB5863165C8}" srcOrd="1" destOrd="0" presId="urn:microsoft.com/office/officeart/2011/layout/CircleProcess"/>
    <dgm:cxn modelId="{7E896F30-B2C3-499E-8708-C2C0FC738CCA}" type="presParOf" srcId="{5871B1DA-0BA1-41C7-932A-BBB5863165C8}" destId="{6890285A-994F-4768-AA59-5D77A3B23D11}" srcOrd="0" destOrd="0" presId="urn:microsoft.com/office/officeart/2011/layout/CircleProcess"/>
    <dgm:cxn modelId="{CD3B2638-E16E-441C-9400-0A4BCA88223E}" type="presParOf" srcId="{B4603C8B-C0D7-4370-821D-36E59DCA16D5}" destId="{C5F496D7-A72B-4F0A-9992-F068AD3C95F8}" srcOrd="2" destOrd="0" presId="urn:microsoft.com/office/officeart/2011/layout/CircleProcess"/>
    <dgm:cxn modelId="{CF495CCB-92E8-4E2C-8902-D154802A876C}" type="presParOf" srcId="{B4603C8B-C0D7-4370-821D-36E59DCA16D5}" destId="{7E0D1E42-D2AD-4791-95FE-64A5B75190A6}" srcOrd="3" destOrd="0" presId="urn:microsoft.com/office/officeart/2011/layout/CircleProcess"/>
    <dgm:cxn modelId="{FFD1DE9F-AB72-4802-A7AD-CD0DEC0D1ECA}" type="presParOf" srcId="{7E0D1E42-D2AD-4791-95FE-64A5B75190A6}" destId="{5AEA11F7-3622-450C-AC4D-7E3C01991B88}" srcOrd="0" destOrd="0" presId="urn:microsoft.com/office/officeart/2011/layout/CircleProcess"/>
    <dgm:cxn modelId="{42D164B2-3B9F-4FF9-9505-40F93B95A6C8}" type="presParOf" srcId="{B4603C8B-C0D7-4370-821D-36E59DCA16D5}" destId="{7F8271EF-ABCE-45C4-9BC3-95A2FFD3E4E8}" srcOrd="4" destOrd="0" presId="urn:microsoft.com/office/officeart/2011/layout/CircleProcess"/>
    <dgm:cxn modelId="{B573790A-227A-4250-9962-AF6BACB3D032}" type="presParOf" srcId="{7F8271EF-ABCE-45C4-9BC3-95A2FFD3E4E8}" destId="{AB4D420B-5F31-4B69-AD6F-FF952ACC42EF}" srcOrd="0" destOrd="0" presId="urn:microsoft.com/office/officeart/2011/layout/CircleProcess"/>
    <dgm:cxn modelId="{EB4E68B8-FFE7-458B-9CEB-335C61DC6220}" type="presParOf" srcId="{B4603C8B-C0D7-4370-821D-36E59DCA16D5}" destId="{0C608ADF-4699-4693-B6F0-A8DE3F5BC28F}" srcOrd="5" destOrd="0" presId="urn:microsoft.com/office/officeart/2011/layout/CircleProcess"/>
    <dgm:cxn modelId="{471BD0AF-E056-45FD-A032-969F1355E212}" type="presParOf" srcId="{B4603C8B-C0D7-4370-821D-36E59DCA16D5}" destId="{25F5C6D2-4880-40F9-A49D-551B51123CF0}" srcOrd="6" destOrd="0" presId="urn:microsoft.com/office/officeart/2011/layout/CircleProcess"/>
    <dgm:cxn modelId="{B5F18301-FD6C-400B-91AD-DD1BF57DA81F}" type="presParOf" srcId="{25F5C6D2-4880-40F9-A49D-551B51123CF0}" destId="{047235C3-AE9B-4A0C-8D13-317A6CB7EEDE}" srcOrd="0" destOrd="0" presId="urn:microsoft.com/office/officeart/2011/layout/CircleProcess"/>
    <dgm:cxn modelId="{65FAEB10-7F69-484D-8005-60172F0E71FD}" type="presParOf" srcId="{B4603C8B-C0D7-4370-821D-36E59DCA16D5}" destId="{A3003F0D-BA01-4A5D-B3CA-7D6342627707}" srcOrd="7" destOrd="0" presId="urn:microsoft.com/office/officeart/2011/layout/CircleProcess"/>
    <dgm:cxn modelId="{F7E7FCC9-F745-46D8-ADB0-B51AE8148CFB}" type="presParOf" srcId="{A3003F0D-BA01-4A5D-B3CA-7D6342627707}" destId="{46137377-E59D-4ECD-95ED-852CDCCFD700}" srcOrd="0" destOrd="0" presId="urn:microsoft.com/office/officeart/2011/layout/CircleProcess"/>
    <dgm:cxn modelId="{42CCD8F5-50DF-4801-BF5D-D484ED8F726B}" type="presParOf" srcId="{B4603C8B-C0D7-4370-821D-36E59DCA16D5}" destId="{EC174025-8B1A-49BC-A4B0-A6EAB3181838}" srcOrd="8" destOrd="0" presId="urn:microsoft.com/office/officeart/2011/layout/CircleProcess"/>
    <dgm:cxn modelId="{D43541D5-557B-4170-A46E-A4B8C2D703E8}" type="presParOf" srcId="{B4603C8B-C0D7-4370-821D-36E59DCA16D5}" destId="{74A5C30E-96D3-4A47-A001-06B16C45BE73}" srcOrd="9" destOrd="0" presId="urn:microsoft.com/office/officeart/2011/layout/CircleProcess"/>
    <dgm:cxn modelId="{948574C9-0C96-4D8D-B345-FC87926738F4}" type="presParOf" srcId="{74A5C30E-96D3-4A47-A001-06B16C45BE73}" destId="{53D6CE5C-744B-48C4-A10B-EDA91196D090}" srcOrd="0" destOrd="0" presId="urn:microsoft.com/office/officeart/2011/layout/CircleProcess"/>
    <dgm:cxn modelId="{D518F16A-DA4D-494C-9B94-0C1B3DE369C4}" type="presParOf" srcId="{B4603C8B-C0D7-4370-821D-36E59DCA16D5}" destId="{3909E881-2597-4FB0-9A59-B78D879DCFE0}" srcOrd="10" destOrd="0" presId="urn:microsoft.com/office/officeart/2011/layout/CircleProcess"/>
    <dgm:cxn modelId="{9BE36732-65F5-45DD-BE2F-D5CE48FE5B87}" type="presParOf" srcId="{3909E881-2597-4FB0-9A59-B78D879DCFE0}" destId="{11E038FC-2328-4F56-935D-FF009469023E}" srcOrd="0" destOrd="0" presId="urn:microsoft.com/office/officeart/2011/layout/CircleProcess"/>
    <dgm:cxn modelId="{B6542A83-C336-43B8-9B77-DD1AAEF23BFE}" type="presParOf" srcId="{B4603C8B-C0D7-4370-821D-36E59DCA16D5}" destId="{8476D817-C57A-4CE0-AB06-0AC11696474E}" srcOrd="11" destOrd="0" presId="urn:microsoft.com/office/officeart/2011/layout/CircleProcess"/>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32B922-B859-476A-9F02-0697C75C1E7D}">
      <dsp:nvSpPr>
        <dsp:cNvPr id="0" name=""/>
        <dsp:cNvSpPr/>
      </dsp:nvSpPr>
      <dsp:spPr>
        <a:xfrm>
          <a:off x="7050584" y="1154220"/>
          <a:ext cx="2110084" cy="2110192"/>
        </a:xfrm>
        <a:prstGeom prst="ellipse">
          <a:avLst/>
        </a:prstGeom>
        <a:solidFill>
          <a:srgbClr val="002060"/>
        </a:solidFill>
        <a:ln w="25400" cap="flat" cmpd="sng" algn="ctr">
          <a:solidFill>
            <a:srgbClr val="002060"/>
          </a:solidFill>
          <a:prstDash val="solid"/>
        </a:ln>
        <a:effectLst/>
      </dsp:spPr>
      <dsp:style>
        <a:lnRef idx="2">
          <a:scrgbClr r="0" g="0" b="0"/>
        </a:lnRef>
        <a:fillRef idx="1">
          <a:scrgbClr r="0" g="0" b="0"/>
        </a:fillRef>
        <a:effectRef idx="0">
          <a:scrgbClr r="0" g="0" b="0"/>
        </a:effectRef>
        <a:fontRef idx="minor">
          <a:schemeClr val="lt1"/>
        </a:fontRef>
      </dsp:style>
    </dsp:sp>
    <dsp:sp modelId="{6890285A-994F-4768-AA59-5D77A3B23D11}">
      <dsp:nvSpPr>
        <dsp:cNvPr id="0" name=""/>
        <dsp:cNvSpPr/>
      </dsp:nvSpPr>
      <dsp:spPr>
        <a:xfrm>
          <a:off x="7121161" y="1224572"/>
          <a:ext cx="1969834" cy="1969488"/>
        </a:xfrm>
        <a:prstGeom prst="ellipse">
          <a:avLst/>
        </a:prstGeom>
        <a:solidFill>
          <a:schemeClr val="accent5">
            <a:lumMod val="60000"/>
            <a:lumOff val="40000"/>
            <a:alpha val="90000"/>
          </a:schemeClr>
        </a:solidFill>
        <a:ln w="25400" cap="flat" cmpd="sng" algn="ctr">
          <a:solidFill>
            <a:schemeClr val="accent5">
              <a:lumMod val="60000"/>
              <a:lumOff val="4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Inspired by FTO</a:t>
          </a:r>
          <a:endParaRPr lang="en-US" sz="2000" kern="1200" dirty="0">
            <a:latin typeface="Times New Roman" panose="02020603050405020304" pitchFamily="18" charset="0"/>
            <a:cs typeface="Times New Roman" panose="02020603050405020304" pitchFamily="18" charset="0"/>
          </a:endParaRPr>
        </a:p>
      </dsp:txBody>
      <dsp:txXfrm>
        <a:off x="7402566" y="1505980"/>
        <a:ext cx="1407024" cy="1406671"/>
      </dsp:txXfrm>
    </dsp:sp>
    <dsp:sp modelId="{5AEA11F7-3622-450C-AC4D-7E3C01991B88}">
      <dsp:nvSpPr>
        <dsp:cNvPr id="0" name=""/>
        <dsp:cNvSpPr/>
      </dsp:nvSpPr>
      <dsp:spPr>
        <a:xfrm rot="2700000">
          <a:off x="4860857" y="1154072"/>
          <a:ext cx="2110118" cy="2110118"/>
        </a:xfrm>
        <a:prstGeom prst="teardrop">
          <a:avLst>
            <a:gd name="adj" fmla="val 100000"/>
          </a:avLst>
        </a:prstGeom>
        <a:solidFill>
          <a:srgbClr val="002060"/>
        </a:solidFill>
        <a:ln w="25400" cap="flat" cmpd="sng" algn="ctr">
          <a:solidFill>
            <a:srgbClr val="002060"/>
          </a:solidFill>
          <a:prstDash val="solid"/>
        </a:ln>
        <a:effectLst/>
      </dsp:spPr>
      <dsp:style>
        <a:lnRef idx="2">
          <a:scrgbClr r="0" g="0" b="0"/>
        </a:lnRef>
        <a:fillRef idx="1">
          <a:scrgbClr r="0" g="0" b="0"/>
        </a:fillRef>
        <a:effectRef idx="0">
          <a:scrgbClr r="0" g="0" b="0"/>
        </a:effectRef>
        <a:fontRef idx="minor">
          <a:schemeClr val="lt1"/>
        </a:fontRef>
      </dsp:style>
    </dsp:sp>
    <dsp:sp modelId="{AB4D420B-5F31-4B69-AD6F-FF952ACC42EF}">
      <dsp:nvSpPr>
        <dsp:cNvPr id="0" name=""/>
        <dsp:cNvSpPr/>
      </dsp:nvSpPr>
      <dsp:spPr>
        <a:xfrm>
          <a:off x="4940500" y="1224572"/>
          <a:ext cx="1969834" cy="1969488"/>
        </a:xfrm>
        <a:prstGeom prst="ellipse">
          <a:avLst/>
        </a:prstGeom>
        <a:solidFill>
          <a:schemeClr val="accent5">
            <a:lumMod val="60000"/>
            <a:lumOff val="40000"/>
            <a:alpha val="90000"/>
          </a:schemeClr>
        </a:solidFill>
        <a:ln w="25400" cap="flat" cmpd="sng" algn="ctr">
          <a:solidFill>
            <a:schemeClr val="accent5">
              <a:lumMod val="60000"/>
              <a:lumOff val="4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Not directed by FTO</a:t>
          </a:r>
          <a:endParaRPr lang="en-US" sz="2000" kern="1200" dirty="0">
            <a:latin typeface="Times New Roman" panose="02020603050405020304" pitchFamily="18" charset="0"/>
            <a:cs typeface="Times New Roman" panose="02020603050405020304" pitchFamily="18" charset="0"/>
          </a:endParaRPr>
        </a:p>
      </dsp:txBody>
      <dsp:txXfrm>
        <a:off x="5221905" y="1505980"/>
        <a:ext cx="1407024" cy="1406671"/>
      </dsp:txXfrm>
    </dsp:sp>
    <dsp:sp modelId="{047235C3-AE9B-4A0C-8D13-317A6CB7EEDE}">
      <dsp:nvSpPr>
        <dsp:cNvPr id="0" name=""/>
        <dsp:cNvSpPr/>
      </dsp:nvSpPr>
      <dsp:spPr>
        <a:xfrm rot="2700000">
          <a:off x="2689243" y="1154072"/>
          <a:ext cx="2110118" cy="2110118"/>
        </a:xfrm>
        <a:prstGeom prst="teardrop">
          <a:avLst>
            <a:gd name="adj" fmla="val 100000"/>
          </a:avLst>
        </a:prstGeom>
        <a:solidFill>
          <a:srgbClr val="002060"/>
        </a:solidFill>
        <a:ln w="25400" cap="flat" cmpd="sng" algn="ctr">
          <a:solidFill>
            <a:srgbClr val="002060"/>
          </a:solidFill>
          <a:prstDash val="solid"/>
        </a:ln>
        <a:effectLst/>
      </dsp:spPr>
      <dsp:style>
        <a:lnRef idx="2">
          <a:scrgbClr r="0" g="0" b="0"/>
        </a:lnRef>
        <a:fillRef idx="1">
          <a:scrgbClr r="0" g="0" b="0"/>
        </a:fillRef>
        <a:effectRef idx="0">
          <a:scrgbClr r="0" g="0" b="0"/>
        </a:effectRef>
        <a:fontRef idx="minor">
          <a:schemeClr val="lt1"/>
        </a:fontRef>
      </dsp:style>
    </dsp:sp>
    <dsp:sp modelId="{46137377-E59D-4ECD-95ED-852CDCCFD700}">
      <dsp:nvSpPr>
        <dsp:cNvPr id="0" name=""/>
        <dsp:cNvSpPr/>
      </dsp:nvSpPr>
      <dsp:spPr>
        <a:xfrm>
          <a:off x="2759838" y="1224572"/>
          <a:ext cx="1969834" cy="1969488"/>
        </a:xfrm>
        <a:prstGeom prst="ellipse">
          <a:avLst/>
        </a:prstGeom>
        <a:solidFill>
          <a:schemeClr val="accent5">
            <a:lumMod val="60000"/>
            <a:lumOff val="40000"/>
            <a:alpha val="90000"/>
          </a:schemeClr>
        </a:solidFill>
        <a:ln w="25400" cap="flat" cmpd="sng" algn="ctr">
          <a:solidFill>
            <a:schemeClr val="accent5">
              <a:lumMod val="60000"/>
              <a:lumOff val="4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Ideologically motivated</a:t>
          </a:r>
          <a:endParaRPr lang="en-US" sz="2000" kern="1200" dirty="0">
            <a:latin typeface="Times New Roman" panose="02020603050405020304" pitchFamily="18" charset="0"/>
            <a:cs typeface="Times New Roman" panose="02020603050405020304" pitchFamily="18" charset="0"/>
          </a:endParaRPr>
        </a:p>
      </dsp:txBody>
      <dsp:txXfrm>
        <a:off x="3041243" y="1505980"/>
        <a:ext cx="1407024" cy="1406671"/>
      </dsp:txXfrm>
    </dsp:sp>
    <dsp:sp modelId="{53D6CE5C-744B-48C4-A10B-EDA91196D090}">
      <dsp:nvSpPr>
        <dsp:cNvPr id="0" name=""/>
        <dsp:cNvSpPr/>
      </dsp:nvSpPr>
      <dsp:spPr>
        <a:xfrm rot="2700000">
          <a:off x="508582" y="1154072"/>
          <a:ext cx="2110118" cy="2110118"/>
        </a:xfrm>
        <a:prstGeom prst="teardrop">
          <a:avLst>
            <a:gd name="adj" fmla="val 100000"/>
          </a:avLst>
        </a:prstGeom>
        <a:solidFill>
          <a:srgbClr val="002060"/>
        </a:solidFill>
        <a:ln w="25400" cap="flat" cmpd="sng" algn="ctr">
          <a:solidFill>
            <a:srgbClr val="002060"/>
          </a:solidFill>
          <a:prstDash val="solid"/>
        </a:ln>
        <a:effectLst/>
      </dsp:spPr>
      <dsp:style>
        <a:lnRef idx="2">
          <a:scrgbClr r="0" g="0" b="0"/>
        </a:lnRef>
        <a:fillRef idx="1">
          <a:scrgbClr r="0" g="0" b="0"/>
        </a:fillRef>
        <a:effectRef idx="0">
          <a:scrgbClr r="0" g="0" b="0"/>
        </a:effectRef>
        <a:fontRef idx="minor">
          <a:schemeClr val="lt1"/>
        </a:fontRef>
      </dsp:style>
    </dsp:sp>
    <dsp:sp modelId="{11E038FC-2328-4F56-935D-FF009469023E}">
      <dsp:nvSpPr>
        <dsp:cNvPr id="0" name=""/>
        <dsp:cNvSpPr/>
      </dsp:nvSpPr>
      <dsp:spPr>
        <a:xfrm>
          <a:off x="579176" y="1224572"/>
          <a:ext cx="1969834" cy="1969488"/>
        </a:xfrm>
        <a:prstGeom prst="ellipse">
          <a:avLst/>
        </a:prstGeom>
        <a:solidFill>
          <a:schemeClr val="accent5">
            <a:lumMod val="60000"/>
            <a:lumOff val="40000"/>
            <a:alpha val="90000"/>
          </a:schemeClr>
        </a:solidFill>
        <a:ln w="25400" cap="flat" cmpd="sng" algn="ctr">
          <a:solidFill>
            <a:schemeClr val="accent5">
              <a:lumMod val="60000"/>
              <a:lumOff val="4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Live primarily in US</a:t>
          </a:r>
          <a:endParaRPr lang="en-US" sz="2000" kern="1200" dirty="0">
            <a:latin typeface="Times New Roman" panose="02020603050405020304" pitchFamily="18" charset="0"/>
            <a:cs typeface="Times New Roman" panose="02020603050405020304" pitchFamily="18" charset="0"/>
          </a:endParaRPr>
        </a:p>
      </dsp:txBody>
      <dsp:txXfrm>
        <a:off x="860581" y="1505980"/>
        <a:ext cx="1407024" cy="1406671"/>
      </dsp:txXfrm>
    </dsp:sp>
  </dsp:spTree>
</dsp:drawing>
</file>

<file path=ppt/diagrams/layout1.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32.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5778" name="Rectangle 2"/>
          <p:cNvSpPr>
            <a:spLocks noGrp="1" noChangeArrowheads="1"/>
          </p:cNvSpPr>
          <p:nvPr>
            <p:ph type="hdr" sz="quarter"/>
          </p:nvPr>
        </p:nvSpPr>
        <p:spPr bwMode="auto">
          <a:xfrm>
            <a:off x="0" y="0"/>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82" tIns="46590" rIns="93182" bIns="46590" numCol="1" anchor="t" anchorCtr="0" compatLnSpc="1">
            <a:prstTxWarp prst="textNoShape">
              <a:avLst/>
            </a:prstTxWarp>
          </a:bodyPr>
          <a:lstStyle>
            <a:lvl1pPr defTabSz="931058" eaLnBrk="1" hangingPunct="1">
              <a:defRPr sz="1200">
                <a:latin typeface="Arial" charset="0"/>
              </a:defRPr>
            </a:lvl1pPr>
          </a:lstStyle>
          <a:p>
            <a:pPr>
              <a:defRPr/>
            </a:pPr>
            <a:endParaRPr lang="en-US" dirty="0"/>
          </a:p>
        </p:txBody>
      </p:sp>
      <p:sp>
        <p:nvSpPr>
          <p:cNvPr id="715779" name="Rectangle 3"/>
          <p:cNvSpPr>
            <a:spLocks noGrp="1" noChangeArrowheads="1"/>
          </p:cNvSpPr>
          <p:nvPr>
            <p:ph type="dt" sz="quarter" idx="1"/>
          </p:nvPr>
        </p:nvSpPr>
        <p:spPr bwMode="auto">
          <a:xfrm>
            <a:off x="3970338" y="0"/>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82" tIns="46590" rIns="93182" bIns="46590" numCol="1" anchor="t" anchorCtr="0" compatLnSpc="1">
            <a:prstTxWarp prst="textNoShape">
              <a:avLst/>
            </a:prstTxWarp>
          </a:bodyPr>
          <a:lstStyle>
            <a:lvl1pPr algn="r" defTabSz="931058" eaLnBrk="1" hangingPunct="1">
              <a:defRPr sz="1200">
                <a:latin typeface="Arial" charset="0"/>
              </a:defRPr>
            </a:lvl1pPr>
          </a:lstStyle>
          <a:p>
            <a:pPr>
              <a:defRPr/>
            </a:pPr>
            <a:endParaRPr lang="en-US" dirty="0"/>
          </a:p>
        </p:txBody>
      </p:sp>
      <p:sp>
        <p:nvSpPr>
          <p:cNvPr id="715780" name="Rectangle 4"/>
          <p:cNvSpPr>
            <a:spLocks noGrp="1" noChangeArrowheads="1"/>
          </p:cNvSpPr>
          <p:nvPr>
            <p:ph type="ftr" sz="quarter" idx="2"/>
          </p:nvPr>
        </p:nvSpPr>
        <p:spPr bwMode="auto">
          <a:xfrm>
            <a:off x="0" y="8829675"/>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82" tIns="46590" rIns="93182" bIns="46590" numCol="1" anchor="b" anchorCtr="0" compatLnSpc="1">
            <a:prstTxWarp prst="textNoShape">
              <a:avLst/>
            </a:prstTxWarp>
          </a:bodyPr>
          <a:lstStyle>
            <a:lvl1pPr defTabSz="931058" eaLnBrk="1" hangingPunct="1">
              <a:defRPr sz="1200">
                <a:latin typeface="Arial" charset="0"/>
              </a:defRPr>
            </a:lvl1pPr>
          </a:lstStyle>
          <a:p>
            <a:pPr>
              <a:defRPr/>
            </a:pPr>
            <a:endParaRPr lang="en-US" dirty="0"/>
          </a:p>
        </p:txBody>
      </p:sp>
      <p:sp>
        <p:nvSpPr>
          <p:cNvPr id="715781" name="Rectangle 5"/>
          <p:cNvSpPr>
            <a:spLocks noGrp="1" noChangeArrowheads="1"/>
          </p:cNvSpPr>
          <p:nvPr>
            <p:ph type="sldNum" sz="quarter" idx="3"/>
          </p:nvPr>
        </p:nvSpPr>
        <p:spPr bwMode="auto">
          <a:xfrm>
            <a:off x="3970338" y="8829675"/>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82" tIns="46590" rIns="93182" bIns="46590" numCol="1" anchor="b" anchorCtr="0" compatLnSpc="1">
            <a:prstTxWarp prst="textNoShape">
              <a:avLst/>
            </a:prstTxWarp>
          </a:bodyPr>
          <a:lstStyle>
            <a:lvl1pPr algn="r" defTabSz="931058" eaLnBrk="1" hangingPunct="1">
              <a:defRPr sz="1200">
                <a:latin typeface="Arial" panose="020B0604020202020204" pitchFamily="34" charset="0"/>
              </a:defRPr>
            </a:lvl1pPr>
          </a:lstStyle>
          <a:p>
            <a:pPr>
              <a:defRPr/>
            </a:pPr>
            <a:fld id="{0E06A963-3F2E-4E5B-BE3B-D512F303B65A}" type="slidenum">
              <a:rPr lang="en-US" altLang="en-US"/>
              <a:pPr>
                <a:defRPr/>
              </a:pPr>
              <a:t>‹#›</a:t>
            </a:fld>
            <a:endParaRPr lang="en-US" altLang="en-US" dirty="0"/>
          </a:p>
        </p:txBody>
      </p:sp>
    </p:spTree>
    <p:extLst>
      <p:ext uri="{BB962C8B-B14F-4D97-AF65-F5344CB8AC3E}">
        <p14:creationId xmlns:p14="http://schemas.microsoft.com/office/powerpoint/2010/main" val="22256586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6194" name="Rectangle 2"/>
          <p:cNvSpPr>
            <a:spLocks noGrp="1" noChangeArrowheads="1"/>
          </p:cNvSpPr>
          <p:nvPr>
            <p:ph type="hdr" sz="quarter"/>
          </p:nvPr>
        </p:nvSpPr>
        <p:spPr bwMode="auto">
          <a:xfrm>
            <a:off x="0" y="0"/>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82" tIns="46590" rIns="93182" bIns="46590" numCol="1" anchor="t" anchorCtr="0" compatLnSpc="1">
            <a:prstTxWarp prst="textNoShape">
              <a:avLst/>
            </a:prstTxWarp>
          </a:bodyPr>
          <a:lstStyle>
            <a:lvl1pPr defTabSz="931058" eaLnBrk="1" hangingPunct="1">
              <a:defRPr sz="1200">
                <a:latin typeface="Arial" charset="0"/>
              </a:defRPr>
            </a:lvl1pPr>
          </a:lstStyle>
          <a:p>
            <a:pPr>
              <a:defRPr/>
            </a:pPr>
            <a:endParaRPr lang="en-US" dirty="0"/>
          </a:p>
        </p:txBody>
      </p:sp>
      <p:sp>
        <p:nvSpPr>
          <p:cNvPr id="136195" name="Rectangle 3"/>
          <p:cNvSpPr>
            <a:spLocks noGrp="1" noChangeArrowheads="1"/>
          </p:cNvSpPr>
          <p:nvPr>
            <p:ph type="dt" idx="1"/>
          </p:nvPr>
        </p:nvSpPr>
        <p:spPr bwMode="auto">
          <a:xfrm>
            <a:off x="3970338" y="0"/>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82" tIns="46590" rIns="93182" bIns="46590" numCol="1" anchor="t" anchorCtr="0" compatLnSpc="1">
            <a:prstTxWarp prst="textNoShape">
              <a:avLst/>
            </a:prstTxWarp>
          </a:bodyPr>
          <a:lstStyle>
            <a:lvl1pPr algn="r" defTabSz="931058" eaLnBrk="1" hangingPunct="1">
              <a:defRPr sz="1200">
                <a:latin typeface="Arial" charset="0"/>
              </a:defRPr>
            </a:lvl1pPr>
          </a:lstStyle>
          <a:p>
            <a:pPr>
              <a:defRPr/>
            </a:pPr>
            <a:endParaRPr lang="en-US" dirty="0"/>
          </a:p>
        </p:txBody>
      </p:sp>
      <p:sp>
        <p:nvSpPr>
          <p:cNvPr id="3076"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36197" name="Rectangle 5"/>
          <p:cNvSpPr>
            <a:spLocks noGrp="1" noChangeArrowheads="1"/>
          </p:cNvSpPr>
          <p:nvPr>
            <p:ph type="body" sz="quarter" idx="3"/>
          </p:nvPr>
        </p:nvSpPr>
        <p:spPr bwMode="auto">
          <a:xfrm>
            <a:off x="700088" y="4414838"/>
            <a:ext cx="5610225" cy="418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82" tIns="46590" rIns="93182" bIns="4659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6198" name="Rectangle 6"/>
          <p:cNvSpPr>
            <a:spLocks noGrp="1" noChangeArrowheads="1"/>
          </p:cNvSpPr>
          <p:nvPr>
            <p:ph type="ftr" sz="quarter" idx="4"/>
          </p:nvPr>
        </p:nvSpPr>
        <p:spPr bwMode="auto">
          <a:xfrm>
            <a:off x="0" y="8829675"/>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82" tIns="46590" rIns="93182" bIns="46590" numCol="1" anchor="b" anchorCtr="0" compatLnSpc="1">
            <a:prstTxWarp prst="textNoShape">
              <a:avLst/>
            </a:prstTxWarp>
          </a:bodyPr>
          <a:lstStyle>
            <a:lvl1pPr defTabSz="931058" eaLnBrk="1" hangingPunct="1">
              <a:defRPr sz="1200">
                <a:latin typeface="Arial" charset="0"/>
              </a:defRPr>
            </a:lvl1pPr>
          </a:lstStyle>
          <a:p>
            <a:pPr>
              <a:defRPr/>
            </a:pPr>
            <a:endParaRPr lang="en-US" dirty="0"/>
          </a:p>
        </p:txBody>
      </p:sp>
      <p:sp>
        <p:nvSpPr>
          <p:cNvPr id="136199" name="Rectangle 7"/>
          <p:cNvSpPr>
            <a:spLocks noGrp="1" noChangeArrowheads="1"/>
          </p:cNvSpPr>
          <p:nvPr>
            <p:ph type="sldNum" sz="quarter" idx="5"/>
          </p:nvPr>
        </p:nvSpPr>
        <p:spPr bwMode="auto">
          <a:xfrm>
            <a:off x="3970338" y="8829675"/>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82" tIns="46590" rIns="93182" bIns="46590" numCol="1" anchor="b" anchorCtr="0" compatLnSpc="1">
            <a:prstTxWarp prst="textNoShape">
              <a:avLst/>
            </a:prstTxWarp>
          </a:bodyPr>
          <a:lstStyle>
            <a:lvl1pPr algn="r" defTabSz="931058" eaLnBrk="1" hangingPunct="1">
              <a:defRPr sz="1200">
                <a:latin typeface="Arial" panose="020B0604020202020204" pitchFamily="34" charset="0"/>
              </a:defRPr>
            </a:lvl1pPr>
          </a:lstStyle>
          <a:p>
            <a:pPr>
              <a:defRPr/>
            </a:pPr>
            <a:fld id="{54A4D974-F2E9-4C0D-A2A9-1DB1330B7E54}" type="slidenum">
              <a:rPr lang="en-US" altLang="en-US"/>
              <a:pPr>
                <a:defRPr/>
              </a:pPr>
              <a:t>‹#›</a:t>
            </a:fld>
            <a:endParaRPr lang="en-US" altLang="en-US" dirty="0"/>
          </a:p>
        </p:txBody>
      </p:sp>
    </p:spTree>
    <p:extLst>
      <p:ext uri="{BB962C8B-B14F-4D97-AF65-F5344CB8AC3E}">
        <p14:creationId xmlns:p14="http://schemas.microsoft.com/office/powerpoint/2010/main" val="350252304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en.wikipedia.org/wiki/2007_Fort_Dix_attack_plot#cite_note-courtpdf-16"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3" Type="http://schemas.openxmlformats.org/officeDocument/2006/relationships/hyperlink" Target="http://www.nytimes.com/2016/09/19/nyregion/second-bomb-new-york-explosion.html" TargetMode="External"/><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3" Type="http://schemas.openxmlformats.org/officeDocument/2006/relationships/hyperlink" Target="https://www.usatoday.com/story/news/nation/2016/09/19/fbi-traffic-stop-made-connection-nyc-bombing/90672822/" TargetMode="External"/><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3" Type="http://schemas.openxmlformats.org/officeDocument/2006/relationships/slide" Target="../slides/slide82.xml"/><Relationship Id="rId2" Type="http://schemas.openxmlformats.org/officeDocument/2006/relationships/notesMaster" Target="../notesMasters/notesMaster1.xml"/><Relationship Id="rId1" Type="http://schemas.openxmlformats.org/officeDocument/2006/relationships/tags" Target="../tags/tag26.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3" Type="http://schemas.openxmlformats.org/officeDocument/2006/relationships/hyperlink" Target="https://en.wikipedia.org/wiki/Liberty_City_Seven#cite_note-6" TargetMode="External"/><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3" Type="http://schemas.openxmlformats.org/officeDocument/2006/relationships/hyperlink" Target="https://en.wikipedia.org/wiki/Bly,_Oregon#cite_note-11" TargetMode="External"/><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3" Type="http://schemas.openxmlformats.org/officeDocument/2006/relationships/hyperlink" Target="http://ohsp-web01.ohsp.lps.state.nj.us/mediawiki/index.php/Emergency_Services_Sector#cite_note-44" TargetMode="External"/><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3" Type="http://schemas.openxmlformats.org/officeDocument/2006/relationships/hyperlink" Target="http://pgpolice.blogspot.com/2016/04/firefighter-fatally-shot-second-wounded.html" TargetMode="External"/><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p:spPr>
        <p:txBody>
          <a:bodyPr/>
          <a:lstStyle/>
          <a:p>
            <a:r>
              <a:rPr lang="en-US" altLang="en-US" dirty="0" smtClean="0">
                <a:latin typeface="Arial" panose="020B0604020202020204" pitchFamily="34" charset="0"/>
              </a:rPr>
              <a:t>Welcome to the Division</a:t>
            </a:r>
            <a:r>
              <a:rPr lang="en-US" altLang="en-US" baseline="0" dirty="0" smtClean="0">
                <a:latin typeface="Arial" panose="020B0604020202020204" pitchFamily="34" charset="0"/>
              </a:rPr>
              <a:t> of Fire Safety Terrorism Awareness for the Fire Officials and Fire Inspectors.</a:t>
            </a:r>
            <a:endParaRPr lang="en-US" altLang="en-US" dirty="0" smtClean="0">
              <a:latin typeface="Arial" panose="020B0604020202020204" pitchFamily="34" charset="0"/>
            </a:endParaRPr>
          </a:p>
          <a:p>
            <a:endParaRPr lang="en-US" altLang="en-US" dirty="0" smtClean="0">
              <a:latin typeface="Arial" panose="020B0604020202020204" pitchFamily="34" charset="0"/>
            </a:endParaRPr>
          </a:p>
        </p:txBody>
      </p:sp>
      <p:sp>
        <p:nvSpPr>
          <p:cNvPr id="6148" name="Slide Number Placeholder 3"/>
          <p:cNvSpPr>
            <a:spLocks noGrp="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E0FFE92-C250-429F-981F-08032262DDE9}" type="slidenum">
              <a:rPr lang="en-US" altLang="en-US" smtClean="0">
                <a:solidFill>
                  <a:srgbClr val="000000"/>
                </a:solidFill>
              </a:rPr>
              <a:pPr>
                <a:spcBef>
                  <a:spcPct val="0"/>
                </a:spcBef>
              </a:pPr>
              <a:t>1</a:t>
            </a:fld>
            <a:endParaRPr lang="en-US" altLang="en-US" dirty="0" smtClean="0">
              <a:solidFill>
                <a:srgbClr val="000000"/>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u="none" strike="noStrike" kern="1200" baseline="0" dirty="0" smtClean="0">
                <a:solidFill>
                  <a:schemeClr val="tx1"/>
                </a:solidFill>
                <a:latin typeface="Arial" charset="0"/>
                <a:ea typeface="+mn-ea"/>
                <a:cs typeface="+mn-cs"/>
              </a:rPr>
              <a:t>What Is A Dot? </a:t>
            </a:r>
          </a:p>
          <a:p>
            <a:r>
              <a:rPr lang="en-US" sz="1200" b="0" i="0" u="none" strike="noStrike" kern="1200" baseline="0" dirty="0" smtClean="0">
                <a:solidFill>
                  <a:schemeClr val="tx1"/>
                </a:solidFill>
                <a:latin typeface="Arial" charset="0"/>
                <a:ea typeface="+mn-ea"/>
                <a:cs typeface="+mn-cs"/>
              </a:rPr>
              <a:t>    The object of identifying, collecting, and sharing data is to provide raw material to the analyst. The first question that </a:t>
            </a:r>
          </a:p>
          <a:p>
            <a:r>
              <a:rPr lang="en-US" sz="1200" b="0" i="0" u="none" strike="noStrike" kern="1200" baseline="0" dirty="0" smtClean="0">
                <a:solidFill>
                  <a:schemeClr val="tx1"/>
                </a:solidFill>
                <a:latin typeface="Arial" charset="0"/>
                <a:ea typeface="+mn-ea"/>
                <a:cs typeface="+mn-cs"/>
              </a:rPr>
              <a:t>    must be addressed is: What is a dot? This question is most easily and best answered in retrospect: a dot is any piece of</a:t>
            </a:r>
          </a:p>
          <a:p>
            <a:r>
              <a:rPr lang="en-US" sz="1200" b="0" i="0" u="none" strike="noStrike" kern="1200" baseline="0" dirty="0" smtClean="0">
                <a:solidFill>
                  <a:schemeClr val="tx1"/>
                </a:solidFill>
                <a:latin typeface="Arial" charset="0"/>
                <a:ea typeface="+mn-ea"/>
                <a:cs typeface="+mn-cs"/>
              </a:rPr>
              <a:t>    data that is relevant to gaining knowledge of a terrorist group, threat, or attack. However, the question is much harder</a:t>
            </a:r>
          </a:p>
          <a:p>
            <a:r>
              <a:rPr lang="en-US" sz="1200" b="0" i="0" u="none" strike="noStrike" kern="1200" baseline="0" dirty="0" smtClean="0">
                <a:solidFill>
                  <a:schemeClr val="tx1"/>
                </a:solidFill>
                <a:latin typeface="Arial" charset="0"/>
                <a:ea typeface="+mn-ea"/>
                <a:cs typeface="+mn-cs"/>
              </a:rPr>
              <a:t>    to answer in anticipation, before a specific act occurs, a terrorist group is identified, or a threat is recognized. </a:t>
            </a:r>
          </a:p>
          <a:p>
            <a:r>
              <a:rPr lang="en-US" sz="1200" b="0" i="0" u="none" strike="noStrike" kern="1200" baseline="0" dirty="0" smtClean="0">
                <a:solidFill>
                  <a:schemeClr val="tx1"/>
                </a:solidFill>
                <a:latin typeface="Arial" charset="0"/>
                <a:ea typeface="+mn-ea"/>
                <a:cs typeface="+mn-cs"/>
              </a:rPr>
              <a:t>    So how do you recognize a dot? There are several ways. One way is to evaluate each new potential dot against existing </a:t>
            </a:r>
          </a:p>
          <a:p>
            <a:r>
              <a:rPr lang="en-US" sz="1200" b="0" i="0" u="none" strike="noStrike" kern="1200" baseline="0" dirty="0" smtClean="0">
                <a:solidFill>
                  <a:schemeClr val="tx1"/>
                </a:solidFill>
                <a:latin typeface="Arial" charset="0"/>
                <a:ea typeface="+mn-ea"/>
                <a:cs typeface="+mn-cs"/>
              </a:rPr>
              <a:t>    knowledge or context. You have a "story," and you compare the potential dot to the story to see whether it is related. It </a:t>
            </a:r>
          </a:p>
          <a:p>
            <a:r>
              <a:rPr lang="en-US" sz="1200" b="0" i="0" u="none" strike="noStrike" kern="1200" baseline="0" dirty="0" smtClean="0">
                <a:solidFill>
                  <a:schemeClr val="tx1"/>
                </a:solidFill>
                <a:latin typeface="Arial" charset="0"/>
                <a:ea typeface="+mn-ea"/>
                <a:cs typeface="+mn-cs"/>
              </a:rPr>
              <a:t>    could be related negatively (it casts doubt on a part of die story, but it is still related) or positively (it advances die story). </a:t>
            </a:r>
          </a:p>
          <a:p>
            <a:r>
              <a:rPr lang="en-US" sz="1200" b="0" i="0" u="none" strike="noStrike" kern="1200" baseline="0" dirty="0" smtClean="0">
                <a:solidFill>
                  <a:schemeClr val="tx1"/>
                </a:solidFill>
                <a:latin typeface="Arial" charset="0"/>
                <a:ea typeface="+mn-ea"/>
                <a:cs typeface="+mn-cs"/>
              </a:rPr>
              <a:t>    A second way is to consider a set of potential dots together and attempt to determine linkages. A third, intermediate,  </a:t>
            </a:r>
          </a:p>
          <a:p>
            <a:r>
              <a:rPr lang="en-US" sz="1200" b="0" i="0" u="none" strike="noStrike" kern="1200" baseline="0" dirty="0" smtClean="0">
                <a:solidFill>
                  <a:schemeClr val="tx1"/>
                </a:solidFill>
                <a:latin typeface="Arial" charset="0"/>
                <a:ea typeface="+mn-ea"/>
                <a:cs typeface="+mn-cs"/>
              </a:rPr>
              <a:t>    step, to decrease die set of potential dots, is to build templates of normal behavior—dots would be outside normal </a:t>
            </a:r>
          </a:p>
          <a:p>
            <a:r>
              <a:rPr lang="en-US" sz="1200" b="0" i="0" u="none" strike="noStrike" kern="1200" baseline="0" dirty="0" smtClean="0">
                <a:solidFill>
                  <a:schemeClr val="tx1"/>
                </a:solidFill>
                <a:latin typeface="Arial" charset="0"/>
                <a:ea typeface="+mn-ea"/>
                <a:cs typeface="+mn-cs"/>
              </a:rPr>
              <a:t>    behavior. Alternatively, templates of terrorist behavior are built, and dots are consistent with that behavior. Dots are not</a:t>
            </a:r>
          </a:p>
          <a:p>
            <a:r>
              <a:rPr lang="en-US" sz="1200" b="0" i="0" u="none" strike="noStrike" kern="1200" baseline="0" dirty="0" smtClean="0">
                <a:solidFill>
                  <a:schemeClr val="tx1"/>
                </a:solidFill>
                <a:latin typeface="Arial" charset="0"/>
                <a:ea typeface="+mn-ea"/>
                <a:cs typeface="+mn-cs"/>
              </a:rPr>
              <a:t>    self-evident; data must be determined to be a dot. The answer to the question "What is a dot?" is in essence an analytic </a:t>
            </a:r>
          </a:p>
          <a:p>
            <a:r>
              <a:rPr lang="en-US" sz="1200" b="0" i="0" u="none" strike="noStrike" kern="1200" baseline="0" dirty="0" smtClean="0">
                <a:solidFill>
                  <a:schemeClr val="tx1"/>
                </a:solidFill>
                <a:latin typeface="Arial" charset="0"/>
                <a:ea typeface="+mn-ea"/>
                <a:cs typeface="+mn-cs"/>
              </a:rPr>
              <a:t>    function. Indeed, the identification of a dot is most likely to be performed in the analysis and production phase of the</a:t>
            </a:r>
          </a:p>
          <a:p>
            <a:r>
              <a:rPr lang="en-US" sz="1200" b="0" i="0" u="none" strike="noStrike" kern="1200" baseline="0" dirty="0" smtClean="0">
                <a:solidFill>
                  <a:schemeClr val="tx1"/>
                </a:solidFill>
                <a:latin typeface="Arial" charset="0"/>
                <a:ea typeface="+mn-ea"/>
                <a:cs typeface="+mn-cs"/>
              </a:rPr>
              <a:t>    intelligence cycle. Yet die understanding of the analyst, derived from experience in determining what dots are, needs to </a:t>
            </a:r>
          </a:p>
          <a:p>
            <a:r>
              <a:rPr lang="en-US" sz="1200" b="0" i="0" u="none" strike="noStrike" kern="1200" baseline="0" dirty="0" smtClean="0">
                <a:solidFill>
                  <a:schemeClr val="tx1"/>
                </a:solidFill>
                <a:latin typeface="Arial" charset="0"/>
                <a:ea typeface="+mn-ea"/>
                <a:cs typeface="+mn-cs"/>
              </a:rPr>
              <a:t>    inform the collection and sharing of data (potential dots). </a:t>
            </a:r>
          </a:p>
          <a:p>
            <a:pPr marL="171450" indent="-171450">
              <a:buFont typeface="Arial" panose="020B0604020202020204" pitchFamily="34" charset="0"/>
              <a:buChar char="•"/>
            </a:pPr>
            <a:r>
              <a:rPr lang="en-US" b="0" dirty="0" smtClean="0"/>
              <a:t>Identification, collection, and sharing of data (or dots); </a:t>
            </a:r>
            <a:endParaRPr lang="en-US" sz="1200" b="0" i="0" u="none" strike="noStrike" kern="1200" baseline="0" dirty="0" smtClean="0">
              <a:solidFill>
                <a:schemeClr val="tx1"/>
              </a:solidFill>
              <a:latin typeface="Arial" charset="0"/>
              <a:ea typeface="+mn-ea"/>
              <a:cs typeface="+mn-cs"/>
            </a:endParaRPr>
          </a:p>
          <a:p>
            <a:pPr marL="0" indent="0">
              <a:buFont typeface="Arial" panose="020B0604020202020204" pitchFamily="34" charset="0"/>
              <a:buNone/>
            </a:pPr>
            <a:r>
              <a:rPr lang="en-US" sz="1200" b="0" i="0" u="none" strike="noStrike" kern="1200" baseline="0" dirty="0" smtClean="0">
                <a:solidFill>
                  <a:schemeClr val="tx1"/>
                </a:solidFill>
                <a:latin typeface="Arial" charset="0"/>
                <a:ea typeface="+mn-ea"/>
                <a:cs typeface="+mn-cs"/>
              </a:rPr>
              <a:t>   As dots are not self-evident, how do you decide what data to collect? An unavoidable risk is that some specific dots will  </a:t>
            </a:r>
          </a:p>
          <a:p>
            <a:pPr marL="0" indent="0">
              <a:buFont typeface="Arial" panose="020B0604020202020204" pitchFamily="34" charset="0"/>
              <a:buNone/>
            </a:pPr>
            <a:r>
              <a:rPr lang="en-US" sz="1200" b="0" i="0" u="none" strike="noStrike" kern="1200" baseline="0" dirty="0" smtClean="0">
                <a:solidFill>
                  <a:schemeClr val="tx1"/>
                </a:solidFill>
                <a:latin typeface="Arial" charset="0"/>
                <a:ea typeface="+mn-ea"/>
                <a:cs typeface="+mn-cs"/>
              </a:rPr>
              <a:t>   never be collected. A second risk is that many potential—although in die end, not actual —dots will be collected and will </a:t>
            </a:r>
          </a:p>
          <a:p>
            <a:pPr marL="0" indent="0">
              <a:buFont typeface="Arial" panose="020B0604020202020204" pitchFamily="34" charset="0"/>
              <a:buNone/>
            </a:pPr>
            <a:r>
              <a:rPr lang="en-US" sz="1200" b="0" i="0" u="none" strike="noStrike" kern="1200" baseline="0" dirty="0" smtClean="0">
                <a:solidFill>
                  <a:schemeClr val="tx1"/>
                </a:solidFill>
                <a:latin typeface="Arial" charset="0"/>
                <a:ea typeface="+mn-ea"/>
                <a:cs typeface="+mn-cs"/>
              </a:rPr>
              <a:t>   make the system less efficient. The best way to manage these risks is to identify data sets for which the potential for dots</a:t>
            </a:r>
          </a:p>
          <a:p>
            <a:pPr marL="0" indent="0">
              <a:buFont typeface="Arial" panose="020B0604020202020204" pitchFamily="34" charset="0"/>
              <a:buNone/>
            </a:pPr>
            <a:r>
              <a:rPr lang="en-US" sz="1200" b="0" i="0" u="none" strike="noStrike" kern="1200" baseline="0" dirty="0" smtClean="0">
                <a:solidFill>
                  <a:schemeClr val="tx1"/>
                </a:solidFill>
                <a:latin typeface="Arial" charset="0"/>
                <a:ea typeface="+mn-ea"/>
                <a:cs typeface="+mn-cs"/>
              </a:rPr>
              <a:t>   is highest. The data domains where dots are most likely to be found include traditional foreign intelligence data, domestic</a:t>
            </a:r>
          </a:p>
          <a:p>
            <a:pPr marL="0" indent="0">
              <a:buFont typeface="Arial" panose="020B0604020202020204" pitchFamily="34" charset="0"/>
              <a:buNone/>
            </a:pPr>
            <a:r>
              <a:rPr lang="en-US" sz="1200" b="0" i="0" u="none" strike="noStrike" kern="1200" baseline="0" dirty="0" smtClean="0">
                <a:solidFill>
                  <a:schemeClr val="tx1"/>
                </a:solidFill>
                <a:latin typeface="Arial" charset="0"/>
                <a:ea typeface="+mn-ea"/>
                <a:cs typeface="+mn-cs"/>
              </a:rPr>
              <a:t>   intelligence data, law enforcement data, critical infrastructure, key asset and major event situational awareness data.</a:t>
            </a:r>
          </a:p>
          <a:p>
            <a:pPr marL="171450" indent="-171450">
              <a:buFont typeface="Arial" panose="020B0604020202020204" pitchFamily="34" charset="0"/>
              <a:buChar char="•"/>
            </a:pPr>
            <a:r>
              <a:rPr lang="en-US" sz="1200" b="0" i="0" u="none" strike="noStrike" kern="1200" baseline="0" dirty="0" smtClean="0">
                <a:solidFill>
                  <a:schemeClr val="tx1"/>
                </a:solidFill>
                <a:latin typeface="Arial" charset="0"/>
                <a:ea typeface="+mn-ea"/>
                <a:cs typeface="+mn-cs"/>
              </a:rPr>
              <a:t>CREATING KNOWLEDGE </a:t>
            </a:r>
          </a:p>
          <a:p>
            <a:r>
              <a:rPr lang="en-US" sz="1200" b="0" i="0" u="none" strike="noStrike" kern="1200" baseline="0" dirty="0" smtClean="0">
                <a:solidFill>
                  <a:schemeClr val="tx1"/>
                </a:solidFill>
                <a:latin typeface="Arial" charset="0"/>
                <a:ea typeface="+mn-ea"/>
                <a:cs typeface="+mn-cs"/>
              </a:rPr>
              <a:t>  Once dots have been successfully collected and shared, analysts still must discern meaning. Just as dots are more easily  </a:t>
            </a:r>
          </a:p>
          <a:p>
            <a:r>
              <a:rPr lang="en-US" sz="1200" b="0" i="0" u="none" strike="noStrike" kern="1200" baseline="0" dirty="0" smtClean="0">
                <a:solidFill>
                  <a:schemeClr val="tx1"/>
                </a:solidFill>
                <a:latin typeface="Arial" charset="0"/>
                <a:ea typeface="+mn-ea"/>
                <a:cs typeface="+mn-cs"/>
              </a:rPr>
              <a:t>  identified in retrospect, so are patterns.</a:t>
            </a:r>
            <a:r>
              <a:rPr lang="en-US" sz="1200" b="0" i="0" u="none" strike="noStrike" kern="1200" baseline="30000" dirty="0" smtClean="0">
                <a:solidFill>
                  <a:schemeClr val="tx1"/>
                </a:solidFill>
                <a:latin typeface="Arial" charset="0"/>
                <a:ea typeface="+mn-ea"/>
                <a:cs typeface="+mn-cs"/>
              </a:rPr>
              <a:t>34 </a:t>
            </a:r>
            <a:r>
              <a:rPr lang="en-US" sz="1200" b="0" i="0" u="none" strike="noStrike" kern="1200" baseline="0" dirty="0" smtClean="0">
                <a:solidFill>
                  <a:schemeClr val="tx1"/>
                </a:solidFill>
                <a:latin typeface="Arial" charset="0"/>
                <a:ea typeface="+mn-ea"/>
                <a:cs typeface="+mn-cs"/>
              </a:rPr>
              <a:t>The goal of analysis in this process is to create the most perfect knowledge  </a:t>
            </a:r>
          </a:p>
          <a:p>
            <a:r>
              <a:rPr lang="en-US" sz="1200" b="0" i="0" u="none" strike="noStrike" kern="1200" baseline="0" dirty="0" smtClean="0">
                <a:solidFill>
                  <a:schemeClr val="tx1"/>
                </a:solidFill>
                <a:latin typeface="Arial" charset="0"/>
                <a:ea typeface="+mn-ea"/>
                <a:cs typeface="+mn-cs"/>
              </a:rPr>
              <a:t>  about terrorist threats and attacks. Although there are several improvements that should be made in this part of the </a:t>
            </a:r>
          </a:p>
          <a:p>
            <a:r>
              <a:rPr lang="en-US" sz="1200" b="0" i="0" u="none" strike="noStrike" kern="1200" baseline="0" dirty="0" smtClean="0">
                <a:solidFill>
                  <a:schemeClr val="tx1"/>
                </a:solidFill>
                <a:latin typeface="Arial" charset="0"/>
                <a:ea typeface="+mn-ea"/>
                <a:cs typeface="+mn-cs"/>
              </a:rPr>
              <a:t>  process, the underlying skill and expertise of the analysis pool is good, and the analytic methodology used is sound. The </a:t>
            </a:r>
          </a:p>
          <a:p>
            <a:r>
              <a:rPr lang="en-US" sz="1200" b="0" i="0" u="none" strike="noStrike" kern="1200" baseline="0" dirty="0" smtClean="0">
                <a:solidFill>
                  <a:schemeClr val="tx1"/>
                </a:solidFill>
                <a:latin typeface="Arial" charset="0"/>
                <a:ea typeface="+mn-ea"/>
                <a:cs typeface="+mn-cs"/>
              </a:rPr>
              <a:t>  major problems are due to too few experienced analysts, because of the time it takes to season a person and the language</a:t>
            </a:r>
          </a:p>
          <a:p>
            <a:r>
              <a:rPr lang="en-US" sz="1200" b="0" i="0" u="none" strike="noStrike" kern="1200" baseline="0" dirty="0" smtClean="0">
                <a:solidFill>
                  <a:schemeClr val="tx1"/>
                </a:solidFill>
                <a:latin typeface="Arial" charset="0"/>
                <a:ea typeface="+mn-ea"/>
                <a:cs typeface="+mn-cs"/>
              </a:rPr>
              <a:t>  and subject matter expertise required. The FBI, in particular, has challenges in this area. The FBI has been criticized not only</a:t>
            </a:r>
          </a:p>
          <a:p>
            <a:r>
              <a:rPr lang="en-US" sz="1200" b="0" i="0" u="none" strike="noStrike" kern="1200" baseline="0" dirty="0" smtClean="0">
                <a:solidFill>
                  <a:schemeClr val="tx1"/>
                </a:solidFill>
                <a:latin typeface="Arial" charset="0"/>
                <a:ea typeface="+mn-ea"/>
                <a:cs typeface="+mn-cs"/>
              </a:rPr>
              <a:t>  for not knowing what data it has and not being able to collect and share these data, but also for not having the necessary</a:t>
            </a:r>
          </a:p>
          <a:p>
            <a:r>
              <a:rPr lang="en-US" sz="1200" b="0" i="0" u="none" strike="noStrike" kern="1200" baseline="0" dirty="0" smtClean="0">
                <a:solidFill>
                  <a:schemeClr val="tx1"/>
                </a:solidFill>
                <a:latin typeface="Arial" charset="0"/>
                <a:ea typeface="+mn-ea"/>
                <a:cs typeface="+mn-cs"/>
              </a:rPr>
              <a:t>  analytic capability. There are three reasons for this: First, the number-one mission of the FBI has been to build court cases, </a:t>
            </a:r>
          </a:p>
          <a:p>
            <a:r>
              <a:rPr lang="en-US" sz="1200" b="0" i="0" u="none" strike="noStrike" kern="1200" baseline="0" dirty="0" smtClean="0">
                <a:solidFill>
                  <a:schemeClr val="tx1"/>
                </a:solidFill>
                <a:latin typeface="Arial" charset="0"/>
                <a:ea typeface="+mn-ea"/>
                <a:cs typeface="+mn-cs"/>
              </a:rPr>
              <a:t>  not analyze trends for prediction purposes. Second, die number of analysts is small. Third, the FBI's culture has focused on</a:t>
            </a:r>
          </a:p>
          <a:p>
            <a:r>
              <a:rPr lang="en-US" sz="1200" b="0" i="0" u="none" strike="noStrike" kern="1200" baseline="0" dirty="0" smtClean="0">
                <a:solidFill>
                  <a:schemeClr val="tx1"/>
                </a:solidFill>
                <a:latin typeface="Arial" charset="0"/>
                <a:ea typeface="+mn-ea"/>
                <a:cs typeface="+mn-cs"/>
              </a:rPr>
              <a:t>  the special agent; everyone else is a second-class citizen.</a:t>
            </a:r>
            <a:r>
              <a:rPr lang="en-US" sz="1200" b="0" i="0" u="none" strike="noStrike" kern="1200" baseline="30000" dirty="0" smtClean="0">
                <a:solidFill>
                  <a:schemeClr val="tx1"/>
                </a:solidFill>
                <a:latin typeface="Arial" charset="0"/>
                <a:ea typeface="+mn-ea"/>
                <a:cs typeface="+mn-cs"/>
              </a:rPr>
              <a:t>35 </a:t>
            </a:r>
            <a:r>
              <a:rPr lang="en-US" sz="1200" b="0" i="0" u="none" strike="noStrike" kern="1200" baseline="0" dirty="0" smtClean="0">
                <a:solidFill>
                  <a:schemeClr val="tx1"/>
                </a:solidFill>
                <a:latin typeface="Arial" charset="0"/>
                <a:ea typeface="+mn-ea"/>
                <a:cs typeface="+mn-cs"/>
              </a:rPr>
              <a:t>The FBI has recognized these deficiencies and is working to  </a:t>
            </a:r>
          </a:p>
          <a:p>
            <a:r>
              <a:rPr lang="en-US" sz="1200" b="0" i="0" u="none" strike="noStrike" kern="1200" baseline="0" dirty="0" smtClean="0">
                <a:solidFill>
                  <a:schemeClr val="tx1"/>
                </a:solidFill>
                <a:latin typeface="Arial" charset="0"/>
                <a:ea typeface="+mn-ea"/>
                <a:cs typeface="+mn-cs"/>
              </a:rPr>
              <a:t>  improve its analytic capability in terms of both quality and the number of analysts.</a:t>
            </a:r>
            <a:r>
              <a:rPr lang="en-US" sz="1200" b="0" i="0" u="none" strike="noStrike" kern="1200" baseline="30000" dirty="0" smtClean="0">
                <a:solidFill>
                  <a:schemeClr val="tx1"/>
                </a:solidFill>
                <a:latin typeface="Arial" charset="0"/>
                <a:ea typeface="+mn-ea"/>
                <a:cs typeface="+mn-cs"/>
              </a:rPr>
              <a:t> </a:t>
            </a:r>
            <a:r>
              <a:rPr lang="en-US" sz="1200" b="0" i="0" u="none" strike="noStrike" kern="1200" baseline="0" dirty="0" smtClean="0">
                <a:solidFill>
                  <a:schemeClr val="tx1"/>
                </a:solidFill>
                <a:latin typeface="Arial" charset="0"/>
                <a:ea typeface="+mn-ea"/>
                <a:cs typeface="+mn-cs"/>
              </a:rPr>
              <a:t> Analysis in general could be improved </a:t>
            </a:r>
          </a:p>
          <a:p>
            <a:r>
              <a:rPr lang="en-US" sz="1200" b="0" i="0" u="none" strike="noStrike" kern="1200" baseline="0" dirty="0" smtClean="0">
                <a:solidFill>
                  <a:schemeClr val="tx1"/>
                </a:solidFill>
                <a:latin typeface="Arial" charset="0"/>
                <a:ea typeface="+mn-ea"/>
                <a:cs typeface="+mn-cs"/>
              </a:rPr>
              <a:t>  through the better use of collaboration. Although most advocates of more collaboration focus on the sharing of data </a:t>
            </a:r>
          </a:p>
          <a:p>
            <a:r>
              <a:rPr lang="en-US" sz="1200" b="0" i="0" u="none" strike="noStrike" kern="1200" baseline="0" dirty="0" smtClean="0">
                <a:solidFill>
                  <a:schemeClr val="tx1"/>
                </a:solidFill>
                <a:latin typeface="Arial" charset="0"/>
                <a:ea typeface="+mn-ea"/>
                <a:cs typeface="+mn-cs"/>
              </a:rPr>
              <a:t> (dots),the key to analysis is people. A dot may be a ditto one person but not to another.</a:t>
            </a:r>
            <a:r>
              <a:rPr lang="en-US" sz="1200" b="0" i="0" u="none" strike="noStrike" kern="1200" baseline="30000" dirty="0" smtClean="0">
                <a:solidFill>
                  <a:schemeClr val="tx1"/>
                </a:solidFill>
                <a:latin typeface="Arial" charset="0"/>
                <a:ea typeface="+mn-ea"/>
                <a:cs typeface="+mn-cs"/>
              </a:rPr>
              <a:t>37</a:t>
            </a:r>
            <a:r>
              <a:rPr lang="en-US" sz="1200" b="0" i="0" u="none" strike="noStrike" kern="1200" baseline="0" dirty="0" smtClean="0">
                <a:solidFill>
                  <a:schemeClr val="tx1"/>
                </a:solidFill>
                <a:latin typeface="Arial" charset="0"/>
                <a:ea typeface="+mn-ea"/>
                <a:cs typeface="+mn-cs"/>
              </a:rPr>
              <a:t>The process of analysis needs </a:t>
            </a:r>
          </a:p>
          <a:p>
            <a:r>
              <a:rPr lang="en-US" sz="1200" b="0" i="0" u="none" strike="noStrike" kern="1200" baseline="0" dirty="0" smtClean="0">
                <a:solidFill>
                  <a:schemeClr val="tx1"/>
                </a:solidFill>
                <a:latin typeface="Arial" charset="0"/>
                <a:ea typeface="+mn-ea"/>
                <a:cs typeface="+mn-cs"/>
              </a:rPr>
              <a:t> to ensure not only that data are shared but also that analysts' insights and experience are shared. The interaction of people </a:t>
            </a:r>
          </a:p>
          <a:p>
            <a:r>
              <a:rPr lang="en-US" sz="1200" b="0" i="0" u="none" strike="noStrike" kern="1200" baseline="0" dirty="0" smtClean="0">
                <a:solidFill>
                  <a:schemeClr val="tx1"/>
                </a:solidFill>
                <a:latin typeface="Arial" charset="0"/>
                <a:ea typeface="+mn-ea"/>
                <a:cs typeface="+mn-cs"/>
              </a:rPr>
              <a:t> with different experiences, data, thought patterns, and knowledge is the basis for true collaboration. An important insight  </a:t>
            </a:r>
          </a:p>
          <a:p>
            <a:r>
              <a:rPr lang="en-US" sz="1200" b="0" i="0" u="none" strike="noStrike" kern="1200" baseline="0" dirty="0" smtClean="0">
                <a:solidFill>
                  <a:schemeClr val="tx1"/>
                </a:solidFill>
                <a:latin typeface="Arial" charset="0"/>
                <a:ea typeface="+mn-ea"/>
                <a:cs typeface="+mn-cs"/>
              </a:rPr>
              <a:t> may not unlock the puzzle for one analyst, but it may be the piece for another to do so. It is the iterative process of sharing </a:t>
            </a:r>
          </a:p>
          <a:p>
            <a:r>
              <a:rPr lang="en-US" sz="1200" b="0" i="0" u="none" strike="noStrike" kern="1200" baseline="0" dirty="0" smtClean="0">
                <a:solidFill>
                  <a:schemeClr val="tx1"/>
                </a:solidFill>
                <a:latin typeface="Arial" charset="0"/>
                <a:ea typeface="+mn-ea"/>
                <a:cs typeface="+mn-cs"/>
              </a:rPr>
              <a:t> knowledge, thoughts, and ideas that produces results. Collaboration needs to be a process where by individuals build on one</a:t>
            </a:r>
          </a:p>
          <a:p>
            <a:r>
              <a:rPr lang="en-US" sz="1200" b="0" i="0" u="none" strike="noStrike" kern="1200" baseline="0" dirty="0" smtClean="0">
                <a:solidFill>
                  <a:schemeClr val="tx1"/>
                </a:solidFill>
                <a:latin typeface="Arial" charset="0"/>
                <a:ea typeface="+mn-ea"/>
                <a:cs typeface="+mn-cs"/>
              </a:rPr>
              <a:t> another's work.</a:t>
            </a:r>
          </a:p>
          <a:p>
            <a:r>
              <a:rPr lang="en-US" sz="1200" b="0" i="0" u="none" strike="noStrike" kern="1200" baseline="0" dirty="0" smtClean="0">
                <a:solidFill>
                  <a:schemeClr val="tx1"/>
                </a:solidFill>
                <a:latin typeface="Arial" charset="0"/>
                <a:ea typeface="+mn-ea"/>
                <a:cs typeface="+mn-cs"/>
              </a:rPr>
              <a:t>A second change that could improve analysis is to create competition. During debate over the creation of the Department of     Homeland Security and, in particular, the position of undersecretary of Homeland Security for Information Analysis and Infrastructure Protection, Tom Ridge, then head of the Office of Homeland Security, stated that a "second set of eyes "would improve overall analysis. Many objected, including Senators Carl Levin and Ron Wyden. They argued that competitive analysis would dissuade people who own die data from snaring the data with their competitors.</a:t>
            </a:r>
            <a:r>
              <a:rPr lang="en-US" sz="1200" b="0" i="0" u="none" strike="noStrike" kern="1200" baseline="30000" dirty="0" smtClean="0">
                <a:solidFill>
                  <a:schemeClr val="tx1"/>
                </a:solidFill>
                <a:latin typeface="Arial" charset="0"/>
                <a:ea typeface="+mn-ea"/>
                <a:cs typeface="+mn-cs"/>
              </a:rPr>
              <a:t>38</a:t>
            </a:r>
            <a:r>
              <a:rPr lang="en-US" sz="1200" b="0" i="0" u="none" strike="noStrike" kern="1200" baseline="0" dirty="0" smtClean="0">
                <a:solidFill>
                  <a:schemeClr val="tx1"/>
                </a:solidFill>
                <a:latin typeface="Arial" charset="0"/>
                <a:ea typeface="+mn-ea"/>
                <a:cs typeface="+mn-cs"/>
              </a:rPr>
              <a:t>This debate has continued with the role of the Terrorist Threat Integration Center in relation to the undersecretary of Homeland Security for Information Analysis and Infrastructure Protection and the director of Central Intelligence's Counter terrorism Center. Senator Levin argued at a congressional hearing that it is important that one entity analyze foreign intelligence and that another analyze domestic intelligence so that responsibility is not confused.</a:t>
            </a:r>
          </a:p>
          <a:p>
            <a:r>
              <a:rPr lang="en-US" sz="1200" b="0" i="0" u="none" strike="noStrike" kern="1200" baseline="0" dirty="0" smtClean="0">
                <a:solidFill>
                  <a:schemeClr val="tx1"/>
                </a:solidFill>
                <a:latin typeface="Arial" charset="0"/>
                <a:ea typeface="+mn-ea"/>
                <a:cs typeface="+mn-cs"/>
              </a:rPr>
              <a:t>Although creating the knowledge (the analysis part of the process) is the bright spot, there is room for improvement. It is well understood that the FBI, the agency tasked to perform domestic intelligence, needs to improve its analytic capability. The FBI has recognized this problem and has undertaken a program to ameliorate it, but because culture plays such a strong role in the deficiency, the FBI has a difficult task ahead.</a:t>
            </a:r>
          </a:p>
          <a:p>
            <a:pPr marL="171450" indent="-171450">
              <a:buFont typeface="Arial" panose="020B0604020202020204" pitchFamily="34" charset="0"/>
              <a:buChar char="•"/>
            </a:pPr>
            <a:r>
              <a:rPr lang="en-US" sz="1200" b="0" i="0" u="none" strike="noStrike" kern="1200" baseline="0" dirty="0" smtClean="0">
                <a:solidFill>
                  <a:schemeClr val="tx1"/>
                </a:solidFill>
                <a:latin typeface="Arial" charset="0"/>
                <a:ea typeface="+mn-ea"/>
                <a:cs typeface="+mn-cs"/>
              </a:rPr>
              <a:t>SHARINGTHE CREATED KNOWLEDGE</a:t>
            </a:r>
          </a:p>
          <a:p>
            <a:r>
              <a:rPr lang="en-US" sz="1200" b="0" i="0" u="none" strike="noStrike" kern="1200" baseline="0" dirty="0" smtClean="0">
                <a:solidFill>
                  <a:schemeClr val="tx1"/>
                </a:solidFill>
                <a:latin typeface="Arial" charset="0"/>
                <a:ea typeface="+mn-ea"/>
                <a:cs typeface="+mn-cs"/>
              </a:rPr>
              <a:t>Once knowledge has been created, it needs to be shared with those who can act on it. Inlate 2002, the Gilmore  Commission, as well as the Independent Task Force sponsored by the Council on Foreign Relations and chaired by former Senators Gary Hart and Warren Rudman, reported that state and local law enforcement still was not receiving adequate threat information from the federal government. The Hart-Rudman Report used particularly damning words: "When it comes to combating terrorism, the police officers on the beat are effectively operating deaf, dumb, and blind. "The report stated that watch lists were still not available to state and local law enforcement and warned that while these issues get sorted out, "known terrorists will be free to move about to plan and execute their attacks."</a:t>
            </a:r>
          </a:p>
          <a:p>
            <a:r>
              <a:rPr lang="en-US" sz="1200" b="0" i="0" u="none" strike="noStrike" kern="1200" baseline="0" dirty="0" smtClean="0">
                <a:solidFill>
                  <a:schemeClr val="tx1"/>
                </a:solidFill>
                <a:latin typeface="Arial" charset="0"/>
                <a:ea typeface="+mn-ea"/>
                <a:cs typeface="+mn-cs"/>
              </a:rPr>
              <a:t>In testimony before Congress in October 2002, Comptroller General of the United States David Walker summed up the difficulties with information sharing in the United States:</a:t>
            </a:r>
          </a:p>
          <a:p>
            <a:r>
              <a:rPr lang="en-US" sz="1200" b="0" i="0" u="none" strike="noStrike" kern="1200" baseline="0" dirty="0" smtClean="0">
                <a:solidFill>
                  <a:schemeClr val="tx1"/>
                </a:solidFill>
                <a:latin typeface="Arial" charset="0"/>
                <a:ea typeface="+mn-ea"/>
                <a:cs typeface="+mn-cs"/>
              </a:rPr>
              <a:t>State and local officials continue to be frustrated by difficulties in the communication and sharing of threat information among all levels of government. Some of the problems they cited include: limited access to information because of security clearance issues, the absence of a systematic top-down and bottom-up information exchange, and uncertainties regarding the appropriate response to a heightened alert from the new homeland security advisory system.</a:t>
            </a:r>
            <a:r>
              <a:rPr lang="en-US" sz="1200" b="0" i="0" u="none" strike="noStrike" kern="1200" baseline="30000" dirty="0" smtClean="0">
                <a:solidFill>
                  <a:schemeClr val="tx1"/>
                </a:solidFill>
                <a:latin typeface="Arial" charset="0"/>
                <a:ea typeface="+mn-ea"/>
                <a:cs typeface="+mn-cs"/>
              </a:rPr>
              <a:t>41</a:t>
            </a:r>
            <a:r>
              <a:rPr lang="en-US" sz="1200" b="0" i="0" u="none" strike="noStrike" kern="1200" baseline="0" dirty="0" smtClean="0">
                <a:solidFill>
                  <a:schemeClr val="tx1"/>
                </a:solidFill>
                <a:latin typeface="Arial" charset="0"/>
                <a:ea typeface="+mn-ea"/>
                <a:cs typeface="+mn-cs"/>
              </a:rPr>
              <a:t>personal data held by private companies, and citizen observations. Once specific data has been identified as a potential dot, it must be provided to analysts in an understandable form.</a:t>
            </a:r>
          </a:p>
          <a:p>
            <a:pPr marL="0" indent="0">
              <a:buFont typeface="Arial" panose="020B0604020202020204" pitchFamily="34" charset="0"/>
              <a:buNone/>
            </a:pPr>
            <a:r>
              <a:rPr lang="en-US" sz="1200" b="0" i="1" u="none" strike="noStrike" kern="1200" baseline="0" dirty="0" smtClean="0">
                <a:solidFill>
                  <a:schemeClr val="tx1"/>
                </a:solidFill>
                <a:latin typeface="Arial" charset="0"/>
                <a:ea typeface="+mn-ea"/>
                <a:cs typeface="+mn-cs"/>
              </a:rPr>
              <a:t>Traditional Foreign Intelligence Data</a:t>
            </a:r>
          </a:p>
          <a:p>
            <a:pPr marL="0" indent="0">
              <a:buFont typeface="Arial" panose="020B0604020202020204" pitchFamily="34" charset="0"/>
              <a:buNone/>
            </a:pPr>
            <a:r>
              <a:rPr lang="en-US" sz="1200" b="0" i="0" u="none" strike="noStrike" kern="1200" baseline="0" dirty="0" smtClean="0">
                <a:solidFill>
                  <a:schemeClr val="tx1"/>
                </a:solidFill>
                <a:latin typeface="Arial" charset="0"/>
                <a:ea typeface="+mn-ea"/>
                <a:cs typeface="+mn-cs"/>
              </a:rPr>
              <a:t>For traditional foreign intelligence, a mature system exists that identifies where potential dots are, and various methods </a:t>
            </a:r>
          </a:p>
          <a:p>
            <a:r>
              <a:rPr lang="en-US" sz="1200" b="0" i="0" u="none" strike="noStrike" kern="1200" baseline="0" dirty="0" smtClean="0">
                <a:solidFill>
                  <a:schemeClr val="tx1"/>
                </a:solidFill>
                <a:latin typeface="Arial" charset="0"/>
                <a:ea typeface="+mn-ea"/>
                <a:cs typeface="+mn-cs"/>
              </a:rPr>
              <a:t>exist to collect the data and forward it to analysts. This system is formal, and the collection, processing, and exploitation </a:t>
            </a:r>
          </a:p>
          <a:p>
            <a:r>
              <a:rPr lang="en-US" sz="1200" b="0" i="0" u="none" strike="noStrike" kern="1200" baseline="0" dirty="0" smtClean="0">
                <a:solidFill>
                  <a:schemeClr val="tx1"/>
                </a:solidFill>
                <a:latin typeface="Arial" charset="0"/>
                <a:ea typeface="+mn-ea"/>
                <a:cs typeface="+mn-cs"/>
              </a:rPr>
              <a:t>are, for the most part, predetermined. For the other domains, this process has not yet been established. Furthermore, there may be legal impediments to collection in other domains. Yet even foreign intelligence data collection and sharing could be improved. First, the sets of data in which traditional foreign intelligence is collected could be expanded to include more open-source data —experts, media, and the Internet. Second, there is a problem with sharing data between members of the Intelligence Community.12 Senator Susan Collins quoted administration officials as saying that the sharing that does occur between the FBI and the Central Intelligence Agency (CIA) is done by "brute force," meaning that costly workarounds enforced by the intercession of senior leadership have ensured sharing instead of its being part of normal procedure.</a:t>
            </a:r>
          </a:p>
          <a:p>
            <a:r>
              <a:rPr lang="en-US" sz="1200" b="0" i="1" u="none" strike="noStrike" kern="1200" baseline="0" dirty="0" smtClean="0">
                <a:solidFill>
                  <a:schemeClr val="tx1"/>
                </a:solidFill>
                <a:latin typeface="Arial" charset="0"/>
                <a:ea typeface="+mn-ea"/>
                <a:cs typeface="+mn-cs"/>
              </a:rPr>
              <a:t>Domestic Intelligence and Law Enforcement Data</a:t>
            </a:r>
          </a:p>
          <a:p>
            <a:r>
              <a:rPr lang="en-US" sz="1200" b="0" i="0" u="none" strike="noStrike" kern="1200" baseline="0" dirty="0" smtClean="0">
                <a:solidFill>
                  <a:schemeClr val="tx1"/>
                </a:solidFill>
                <a:latin typeface="Arial" charset="0"/>
                <a:ea typeface="+mn-ea"/>
                <a:cs typeface="+mn-cs"/>
              </a:rPr>
              <a:t>Domestic intelligence and law enforcement data are similar but different. The hope is that law enforcement data would contain domestic intelligence. However, die determination of whether law enforcement data is domestic intelligence is not usually made until it is analyzed. Moreover, the collection and transmittal of this data to analysts is noninstitutionalized; in some cases, it does not occur.  At the federal level, the FBI is the agency responsible for terrorism-related domestic intelligence and law enforcement. There have been two main criticisms of the FBI concerning the collection and sharing of data.14 The first is that the FBI, by mission, training, and culture, has focused on building case files of data to be used in court, to the exclusion of other data that may show trends or patterns. The second criticism is that the FBI, because of antiquated information systems and business processes, does not have a full understanding of the information in its possession, nor does it have the ability to search or share the information.</a:t>
            </a:r>
          </a:p>
          <a:p>
            <a:r>
              <a:rPr lang="en-US" sz="1200" b="0" i="0" u="none" strike="noStrike" kern="1200" baseline="0" dirty="0" smtClean="0">
                <a:solidFill>
                  <a:schemeClr val="tx1"/>
                </a:solidFill>
                <a:latin typeface="Arial" charset="0"/>
                <a:ea typeface="+mn-ea"/>
                <a:cs typeface="+mn-cs"/>
              </a:rPr>
              <a:t>There have been no mechanisms for the FBI to share its data with analysts. One of the thrusts of the FBI's transformation       has been the creation of a "corps of reports officers." FBI Director Mueller has said that these officers "will be responsible for identifying, extracting and collecting intelligence from FBI investigations and sharing that information throughout the </a:t>
            </a:r>
          </a:p>
          <a:p>
            <a:r>
              <a:rPr lang="en-US" sz="1200" b="0" i="0" u="none" strike="noStrike" kern="1200" baseline="0" dirty="0" smtClean="0">
                <a:solidFill>
                  <a:schemeClr val="tx1"/>
                </a:solidFill>
                <a:latin typeface="Arial" charset="0"/>
                <a:ea typeface="+mn-ea"/>
                <a:cs typeface="+mn-cs"/>
              </a:rPr>
              <a:t>FBI and to other law enforcement and intelligence agencies.“  On March 28, 2003, the FBI announced that it had deployed </a:t>
            </a:r>
          </a:p>
          <a:p>
            <a:r>
              <a:rPr lang="en-US" sz="1200" b="0" i="0" u="none" strike="noStrike" kern="1200" baseline="0" dirty="0" smtClean="0">
                <a:solidFill>
                  <a:schemeClr val="tx1"/>
                </a:solidFill>
                <a:latin typeface="Arial" charset="0"/>
                <a:ea typeface="+mn-ea"/>
                <a:cs typeface="+mn-cs"/>
              </a:rPr>
              <a:t>a nationwide computer network called 'Trilogy." This network will allow the use of the Virtual Case File application by the end of 2003.   Locally, data may exist in law enforcement, but again, it is unshakable. There is no mechanism in place to  capture this data and provide it electronically to analysts across the nation.19 The sniper attacks in the Washington, D.C., area in autumn 2002 provide examples of the deficiencies in how law enforcement currently collects and shares crime-related data. There were issues with collecting and sharing ballistics data and fingerprints found at crime scenes. Additionally, not all criminal warrants are shared across the nation. The source of these problems is both funding (the cost of collecting and analyzing these data at die local level and the cost of joining national systems) and operating procedures (judgments made that certain crime-related data are not worth collecting and sharing).20 These same types of issues impact the collection and sharing of law enforcement data with utility for domestic intelligence.  Beyond the details of crimes, the observations of approximately 708,000 sworn21 state and local law enforcement  officer can be the source of much domestic intelligence. However, one must determine how these observations are to be collected and which observations should be shared. There is a need for state and local officers to be trained in identifying what data need to be shared. The USA Patriot Act requires the Department of Justice to provide training to state and local officials in identifying and handling foreign intelligence found during the course of their investigations. It is uncertain whether this type of training is occurring. There are individual efforts by the FBI's Joint Terrorism Task Forces24 to train state and local law enforcement officers in what is foreign intelligence,25 but these efforts seem to be piecemeal. The FBI has produced and distributed nationwide training CDs that provide an introduction to international and domestic terrorism.  State and local law enforcement officials have additional concerns about collecting and sharing information with the FBI. There is always the concern that the FBI will come in and take over the case. Law enforcement metrics are all based on arrests and convictions, and when the FBI takes over a case, this will not show any results for the state or local entity. Another issue is the one-way flow of information— to the FBI.</a:t>
            </a:r>
          </a:p>
          <a:p>
            <a:pPr marL="0" indent="0">
              <a:buFont typeface="Arial" panose="020B0604020202020204" pitchFamily="34" charset="0"/>
              <a:buNone/>
            </a:pPr>
            <a:r>
              <a:rPr lang="en-US" sz="1200" b="1" i="0" u="none" strike="noStrike" kern="1200" baseline="0" dirty="0" smtClean="0">
                <a:solidFill>
                  <a:schemeClr val="tx1"/>
                </a:solidFill>
                <a:latin typeface="Arial" charset="0"/>
                <a:ea typeface="+mn-ea"/>
                <a:cs typeface="+mn-cs"/>
              </a:rPr>
              <a:t>CREATING KNOWLEDGE</a:t>
            </a:r>
          </a:p>
          <a:p>
            <a:r>
              <a:rPr lang="en-US" sz="1200" b="0" i="0" u="none" strike="noStrike" kern="1200" baseline="0" dirty="0" smtClean="0">
                <a:solidFill>
                  <a:schemeClr val="tx1"/>
                </a:solidFill>
                <a:latin typeface="Arial" charset="0"/>
                <a:ea typeface="+mn-ea"/>
                <a:cs typeface="+mn-cs"/>
              </a:rPr>
              <a:t>Once dots have been successfully collected and shared, analysts still must discern meaning. Just as dots are more easily identified in retrospect, so are patterns.</a:t>
            </a:r>
            <a:r>
              <a:rPr lang="en-US" sz="1200" b="0" i="0" u="none" strike="noStrike" kern="1200" baseline="30000" dirty="0" smtClean="0">
                <a:solidFill>
                  <a:schemeClr val="tx1"/>
                </a:solidFill>
                <a:latin typeface="Arial" charset="0"/>
                <a:ea typeface="+mn-ea"/>
                <a:cs typeface="+mn-cs"/>
              </a:rPr>
              <a:t>34 </a:t>
            </a:r>
            <a:r>
              <a:rPr lang="en-US" sz="1200" b="0" i="0" u="none" strike="noStrike" kern="1200" baseline="0" dirty="0" smtClean="0">
                <a:solidFill>
                  <a:schemeClr val="tx1"/>
                </a:solidFill>
                <a:latin typeface="Arial" charset="0"/>
                <a:ea typeface="+mn-ea"/>
                <a:cs typeface="+mn-cs"/>
              </a:rPr>
              <a:t>The goal of analysis in this process is to create the most perfect knowledge about terrorist threats and attacks. Although there are several improvements that should be made in this part of the process, the underlying skill and expertise of the analysis pool is good, and the analytic methodology used is sound. The </a:t>
            </a:r>
          </a:p>
          <a:p>
            <a:r>
              <a:rPr lang="en-US" sz="1200" b="0" i="0" u="none" strike="noStrike" kern="1200" baseline="0" dirty="0" smtClean="0">
                <a:solidFill>
                  <a:schemeClr val="tx1"/>
                </a:solidFill>
                <a:latin typeface="Arial" charset="0"/>
                <a:ea typeface="+mn-ea"/>
                <a:cs typeface="+mn-cs"/>
              </a:rPr>
              <a:t>major problems are due to too few experienced analysts, because of the time it takes to season a person and the   </a:t>
            </a:r>
          </a:p>
          <a:p>
            <a:r>
              <a:rPr lang="en-US" sz="1200" b="0" i="0" u="none" strike="noStrike" kern="1200" baseline="0" dirty="0" smtClean="0">
                <a:solidFill>
                  <a:schemeClr val="tx1"/>
                </a:solidFill>
                <a:latin typeface="Arial" charset="0"/>
                <a:ea typeface="+mn-ea"/>
                <a:cs typeface="+mn-cs"/>
              </a:rPr>
              <a:t>language and subject matter expertise required. The FBI, in particular, has challenges in this area. The FBI has been criticized not only for not knowing what data it has and not being able to collect and share these data, but also for not </a:t>
            </a:r>
          </a:p>
          <a:p>
            <a:r>
              <a:rPr lang="en-US" sz="1200" b="0" i="0" u="none" strike="noStrike" kern="1200" baseline="0" dirty="0" smtClean="0">
                <a:solidFill>
                  <a:schemeClr val="tx1"/>
                </a:solidFill>
                <a:latin typeface="Arial" charset="0"/>
                <a:ea typeface="+mn-ea"/>
                <a:cs typeface="+mn-cs"/>
              </a:rPr>
              <a:t>having the necessary analytic capability. There are three reasons for this: First, the number-one mission of the FBI has been to build court cases, not analyze trends for prediction purposes. Second, die number of analysts is small. Third, the FBI's culture has focused on the special agent; everyone else is a second-class citizen.</a:t>
            </a:r>
            <a:r>
              <a:rPr lang="en-US" sz="1200" b="0" i="0" u="none" strike="noStrike" kern="1200" baseline="30000" dirty="0" smtClean="0">
                <a:solidFill>
                  <a:schemeClr val="tx1"/>
                </a:solidFill>
                <a:latin typeface="Arial" charset="0"/>
                <a:ea typeface="+mn-ea"/>
                <a:cs typeface="+mn-cs"/>
              </a:rPr>
              <a:t> </a:t>
            </a:r>
            <a:r>
              <a:rPr lang="en-US" sz="1200" b="0" i="0" u="none" strike="noStrike" kern="1200" baseline="0" dirty="0" smtClean="0">
                <a:solidFill>
                  <a:schemeClr val="tx1"/>
                </a:solidFill>
                <a:latin typeface="Arial" charset="0"/>
                <a:ea typeface="+mn-ea"/>
                <a:cs typeface="+mn-cs"/>
              </a:rPr>
              <a:t> The FBI has recognized these </a:t>
            </a:r>
          </a:p>
          <a:p>
            <a:r>
              <a:rPr lang="en-US" sz="1200" b="0" i="0" u="none" strike="noStrike" kern="1200" baseline="0" dirty="0" smtClean="0">
                <a:solidFill>
                  <a:schemeClr val="tx1"/>
                </a:solidFill>
                <a:latin typeface="Arial" charset="0"/>
                <a:ea typeface="+mn-ea"/>
                <a:cs typeface="+mn-cs"/>
              </a:rPr>
              <a:t>deficiencies and is working to improve its analytic capability in terms of both quality and the number of analysts.</a:t>
            </a:r>
          </a:p>
          <a:p>
            <a:r>
              <a:rPr lang="en-US" sz="1200" b="0" i="0" u="none" strike="noStrike" kern="1200" baseline="0" dirty="0" smtClean="0">
                <a:solidFill>
                  <a:schemeClr val="tx1"/>
                </a:solidFill>
                <a:latin typeface="Arial" charset="0"/>
                <a:ea typeface="+mn-ea"/>
                <a:cs typeface="+mn-cs"/>
              </a:rPr>
              <a:t>Analysis in general could be improved through the better use of collaboration. Although most advocates of more collaboration focus on the sharing of data (dots),the key to analysis is people. A dot may be a dot to one person but </a:t>
            </a:r>
          </a:p>
          <a:p>
            <a:r>
              <a:rPr lang="en-US" sz="1200" b="0" i="0" u="none" strike="noStrike" kern="1200" baseline="0" dirty="0" smtClean="0">
                <a:solidFill>
                  <a:schemeClr val="tx1"/>
                </a:solidFill>
                <a:latin typeface="Arial" charset="0"/>
                <a:ea typeface="+mn-ea"/>
                <a:cs typeface="+mn-cs"/>
              </a:rPr>
              <a:t>not to another.</a:t>
            </a:r>
            <a:r>
              <a:rPr lang="en-US" sz="1200" b="0" i="0" u="none" strike="noStrike" kern="1200" baseline="30000" dirty="0" smtClean="0">
                <a:solidFill>
                  <a:schemeClr val="tx1"/>
                </a:solidFill>
                <a:latin typeface="Arial" charset="0"/>
                <a:ea typeface="+mn-ea"/>
                <a:cs typeface="+mn-cs"/>
              </a:rPr>
              <a:t> </a:t>
            </a:r>
            <a:r>
              <a:rPr lang="en-US" sz="1200" b="0" i="0" u="none" strike="noStrike" kern="1200" baseline="0" dirty="0" smtClean="0">
                <a:solidFill>
                  <a:schemeClr val="tx1"/>
                </a:solidFill>
                <a:latin typeface="Arial" charset="0"/>
                <a:ea typeface="+mn-ea"/>
                <a:cs typeface="+mn-cs"/>
              </a:rPr>
              <a:t> The process of analysis needs to ensure not only that data are shared but also that analysts' insights and experience are shared. The interaction of people with different experiences, data, thought patterns, and knowledge is the</a:t>
            </a:r>
          </a:p>
          <a:p>
            <a:r>
              <a:rPr lang="en-US" sz="1200" b="0" i="0" u="none" strike="noStrike" kern="1200" baseline="0" dirty="0" smtClean="0">
                <a:solidFill>
                  <a:schemeClr val="tx1"/>
                </a:solidFill>
                <a:latin typeface="Arial" charset="0"/>
                <a:ea typeface="+mn-ea"/>
                <a:cs typeface="+mn-cs"/>
              </a:rPr>
              <a:t>basis for true collaboration. An important insight may not unlock the puzzle for one analyst, but it may be the piece for another to do so. It is the iterative process of sharing knowledge, thoughts, and ideas that produces results.  Collaboration needs to be a process whereby individuals build on one another's work.  A second change that could improve analysis is to create competition. During debate over the creation of the Department  </a:t>
            </a:r>
          </a:p>
          <a:p>
            <a:r>
              <a:rPr lang="en-US" sz="1200" b="0" i="0" u="none" strike="noStrike" kern="1200" baseline="0" dirty="0" smtClean="0">
                <a:solidFill>
                  <a:schemeClr val="tx1"/>
                </a:solidFill>
                <a:latin typeface="Arial" charset="0"/>
                <a:ea typeface="+mn-ea"/>
                <a:cs typeface="+mn-cs"/>
              </a:rPr>
              <a:t>of Homeland Security and, in particular, the position of undersecretary of Homeland Security for Information Analysis and  </a:t>
            </a:r>
          </a:p>
          <a:p>
            <a:r>
              <a:rPr lang="en-US" sz="1200" b="0" i="0" u="none" strike="noStrike" kern="1200" baseline="0" dirty="0" smtClean="0">
                <a:solidFill>
                  <a:schemeClr val="tx1"/>
                </a:solidFill>
                <a:latin typeface="Arial" charset="0"/>
                <a:ea typeface="+mn-ea"/>
                <a:cs typeface="+mn-cs"/>
              </a:rPr>
              <a:t>Infrastructure Protection, Tom Ridge, then head of the Office of Homeland Security, stated theta "second set of eyes“  would  improve overall analysis. Many objected, including Senators Carl Levin and Ron Wyden.  They argued that  competitive analysis would dissuade people who own die data from snaring the data with their competitors.</a:t>
            </a:r>
            <a:r>
              <a:rPr lang="en-US" sz="1200" b="0" i="0" u="none" strike="noStrike" kern="1200" baseline="30000" dirty="0" smtClean="0">
                <a:solidFill>
                  <a:schemeClr val="tx1"/>
                </a:solidFill>
                <a:latin typeface="Arial" charset="0"/>
                <a:ea typeface="+mn-ea"/>
                <a:cs typeface="+mn-cs"/>
              </a:rPr>
              <a:t>   </a:t>
            </a:r>
            <a:r>
              <a:rPr lang="en-US" sz="1200" b="0" i="0" u="none" strike="noStrike" kern="1200" baseline="0" dirty="0" smtClean="0">
                <a:solidFill>
                  <a:schemeClr val="tx1"/>
                </a:solidFill>
                <a:latin typeface="Arial" charset="0"/>
                <a:ea typeface="+mn-ea"/>
                <a:cs typeface="+mn-cs"/>
              </a:rPr>
              <a:t>This debate has continued with the role of the Terrorist Threat Integration Center in relation to the undersecretary of Homeland Security for Information Analysis and Infrastructure Protection and the director of Central  Intelligence's  Counterterrorism Center. Senator Levin argued at a congressional hearing that it is important that one entity analyze foreign intelligence and that another analyze domestic intelligence so that responsibility is not confused.</a:t>
            </a:r>
            <a:r>
              <a:rPr lang="en-US" sz="1200" b="0" i="0" u="none" strike="noStrike" kern="1200" baseline="30000" dirty="0" smtClean="0">
                <a:solidFill>
                  <a:schemeClr val="tx1"/>
                </a:solidFill>
                <a:latin typeface="Arial" charset="0"/>
                <a:ea typeface="+mn-ea"/>
                <a:cs typeface="+mn-cs"/>
              </a:rPr>
              <a:t> </a:t>
            </a:r>
            <a:r>
              <a:rPr lang="en-US" sz="1200" b="0" i="0" u="none" strike="noStrike" kern="1200" baseline="0" dirty="0" smtClean="0">
                <a:solidFill>
                  <a:schemeClr val="tx1"/>
                </a:solidFill>
                <a:latin typeface="Arial" charset="0"/>
                <a:ea typeface="+mn-ea"/>
                <a:cs typeface="+mn-cs"/>
              </a:rPr>
              <a:t> Although creating the knowledge (the analysis part of the process) is the bright spot, there is room for improvement. It is well understood that the FBI, the agency tasked to perform domestic intelligence, needs to improve its analytic capability. The FBI has recognized this problem and has undertaken a program to ameliorate it, but because culture plays such a strong role in the deficiency, the FBI has a difficult task ahead.</a:t>
            </a:r>
          </a:p>
          <a:p>
            <a:r>
              <a:rPr lang="en-US" sz="1200" b="1" i="0" u="none" strike="noStrike" kern="1200" baseline="0" dirty="0" smtClean="0">
                <a:solidFill>
                  <a:schemeClr val="tx1"/>
                </a:solidFill>
                <a:latin typeface="Arial" charset="0"/>
                <a:ea typeface="+mn-ea"/>
                <a:cs typeface="+mn-cs"/>
              </a:rPr>
              <a:t>SHARINGTHE CREATED KNOWLEDGE</a:t>
            </a:r>
          </a:p>
          <a:p>
            <a:r>
              <a:rPr lang="en-US" sz="1200" b="0" i="0" u="none" strike="noStrike" kern="1200" baseline="0" dirty="0" smtClean="0">
                <a:solidFill>
                  <a:schemeClr val="tx1"/>
                </a:solidFill>
                <a:latin typeface="Arial" charset="0"/>
                <a:ea typeface="+mn-ea"/>
                <a:cs typeface="+mn-cs"/>
              </a:rPr>
              <a:t>Once knowledge has been created, it needs to be shared with those who can act on it. Inlate 2002, the Gilmore Commission, as well as the Independent Task Force sponsored by the Council on Foreign Relations and chaired by former Senators Gary</a:t>
            </a:r>
          </a:p>
          <a:p>
            <a:r>
              <a:rPr lang="en-US" sz="1200" b="0" i="0" u="none" strike="noStrike" kern="1200" baseline="0" dirty="0" smtClean="0">
                <a:solidFill>
                  <a:schemeClr val="tx1"/>
                </a:solidFill>
                <a:latin typeface="Arial" charset="0"/>
                <a:ea typeface="+mn-ea"/>
                <a:cs typeface="+mn-cs"/>
              </a:rPr>
              <a:t>Hart and Warren Rudman, reported that state and local law enforcement still was not receiving adequate threat information </a:t>
            </a:r>
          </a:p>
          <a:p>
            <a:r>
              <a:rPr lang="en-US" sz="1200" b="0" i="0" u="none" strike="noStrike" kern="1200" baseline="0" dirty="0" smtClean="0">
                <a:solidFill>
                  <a:schemeClr val="tx1"/>
                </a:solidFill>
                <a:latin typeface="Arial" charset="0"/>
                <a:ea typeface="+mn-ea"/>
                <a:cs typeface="+mn-cs"/>
              </a:rPr>
              <a:t>from the federal government. The Hart-Rudman Report used particularly damaging words: "When it comes to combating </a:t>
            </a:r>
          </a:p>
          <a:p>
            <a:r>
              <a:rPr lang="en-US" sz="1200" b="0" i="0" u="none" strike="noStrike" kern="1200" baseline="0" dirty="0" smtClean="0">
                <a:solidFill>
                  <a:schemeClr val="tx1"/>
                </a:solidFill>
                <a:latin typeface="Arial" charset="0"/>
                <a:ea typeface="+mn-ea"/>
                <a:cs typeface="+mn-cs"/>
              </a:rPr>
              <a:t>terrorism, the police officers on the beat are effectively operating deaf, dumb, and blind. "The report stated that watch lists were still not available to state and local law enforcement and warned that while these issues get sorted out, "known terrorists will be free to move about to plan and execute their attacks.“  In testimony before Congress in October 2002, Comptroller General of the United States David Walker summed up the difficulties with information sharing in the United States:</a:t>
            </a:r>
          </a:p>
          <a:p>
            <a:r>
              <a:rPr lang="en-US" sz="1200" b="0" i="0" u="none" strike="noStrike" kern="1200" baseline="0" dirty="0" smtClean="0">
                <a:solidFill>
                  <a:schemeClr val="tx1"/>
                </a:solidFill>
                <a:latin typeface="Arial" charset="0"/>
                <a:ea typeface="+mn-ea"/>
                <a:cs typeface="+mn-cs"/>
              </a:rPr>
              <a:t>State and local officials continue to be frustrated by difficulties in the communication and sharing of threat information among all levels of government. Some of the problems they cited include: limited access to information because of security clearance issues, the absence of a systematic top-down and bottom-up information exchange, and uncertainties regarding the appropriate response to a heightened alert from the new homeland security advisory system.</a:t>
            </a:r>
            <a:r>
              <a:rPr lang="en-US" sz="1200" b="0" i="0" u="none" strike="noStrike" kern="1200" baseline="30000" dirty="0" smtClean="0">
                <a:solidFill>
                  <a:schemeClr val="tx1"/>
                </a:solidFill>
                <a:latin typeface="Arial" charset="0"/>
                <a:ea typeface="+mn-ea"/>
                <a:cs typeface="+mn-cs"/>
              </a:rPr>
              <a:t>41</a:t>
            </a:r>
            <a:endParaRPr lang="en-US" sz="1200" b="1" i="0" u="none" strike="noStrike" kern="1200" baseline="0" dirty="0" smtClean="0">
              <a:solidFill>
                <a:schemeClr val="tx1"/>
              </a:solidFill>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14</a:t>
            </a:fld>
            <a:endParaRPr lang="en-US" altLang="en-US" dirty="0"/>
          </a:p>
        </p:txBody>
      </p:sp>
    </p:spTree>
    <p:extLst>
      <p:ext uri="{BB962C8B-B14F-4D97-AF65-F5344CB8AC3E}">
        <p14:creationId xmlns:p14="http://schemas.microsoft.com/office/powerpoint/2010/main" val="183327101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p:cNvSpPr>
            <a:spLocks noGrp="1" noRot="1" noChangeAspect="1" noTextEdit="1"/>
          </p:cNvSpPr>
          <p:nvPr>
            <p:ph type="sldImg"/>
          </p:nvPr>
        </p:nvSpPr>
        <p:spPr>
          <a:ln/>
        </p:spPr>
      </p:sp>
      <p:sp>
        <p:nvSpPr>
          <p:cNvPr id="175107" name="Notes Placeholder 2"/>
          <p:cNvSpPr>
            <a:spLocks noGrp="1"/>
          </p:cNvSpPr>
          <p:nvPr>
            <p:ph type="body" idx="1"/>
          </p:nvPr>
        </p:nvSpPr>
        <p:spPr>
          <a:noFill/>
        </p:spPr>
        <p:txBody>
          <a:bodyPr/>
          <a:lstStyle/>
          <a:p>
            <a:pPr marL="171450" indent="-171450">
              <a:buFont typeface="Arial" panose="020B0604020202020204" pitchFamily="34" charset="0"/>
              <a:buChar char="•"/>
            </a:pPr>
            <a:r>
              <a:rPr lang="en-US" altLang="en-US" dirty="0" smtClean="0">
                <a:latin typeface="Arial" panose="020B0604020202020204" pitchFamily="34" charset="0"/>
              </a:rPr>
              <a:t>May 2017, Dallas, CO: </a:t>
            </a:r>
            <a:r>
              <a:rPr lang="en-US" sz="1200" kern="1200" dirty="0" smtClean="0">
                <a:solidFill>
                  <a:schemeClr val="tx1"/>
                </a:solidFill>
                <a:effectLst/>
                <a:latin typeface="Arial" charset="0"/>
                <a:ea typeface="+mn-ea"/>
                <a:cs typeface="+mn-cs"/>
              </a:rPr>
              <a:t>Firefighter William An was in critical but stable condition at Baylor University Medical Center after he was shot while treating a civilian with a gunshot wound.</a:t>
            </a:r>
            <a:r>
              <a:rPr lang="en-US" sz="1200" kern="1200" baseline="0" dirty="0" smtClean="0">
                <a:solidFill>
                  <a:schemeClr val="tx1"/>
                </a:solidFill>
                <a:effectLst/>
                <a:latin typeface="Arial" charset="0"/>
                <a:ea typeface="+mn-ea"/>
                <a:cs typeface="+mn-cs"/>
              </a:rPr>
              <a:t>  </a:t>
            </a:r>
            <a:r>
              <a:rPr lang="en-US" sz="1200" kern="1200" dirty="0" smtClean="0">
                <a:solidFill>
                  <a:schemeClr val="tx1"/>
                </a:solidFill>
                <a:effectLst/>
                <a:latin typeface="Arial" charset="0"/>
                <a:ea typeface="+mn-ea"/>
                <a:cs typeface="+mn-cs"/>
              </a:rPr>
              <a:t>Firefighter-paramedic William An was shot by a gunman while responding to a residence in East Dallas.</a:t>
            </a:r>
            <a:r>
              <a:rPr lang="en-US" sz="1200" kern="1200" baseline="0" dirty="0" smtClean="0">
                <a:solidFill>
                  <a:schemeClr val="tx1"/>
                </a:solidFill>
                <a:effectLst/>
                <a:latin typeface="Arial" charset="0"/>
                <a:ea typeface="+mn-ea"/>
                <a:cs typeface="+mn-cs"/>
              </a:rPr>
              <a:t>   </a:t>
            </a:r>
            <a:r>
              <a:rPr lang="en-US" sz="1200" kern="1200" dirty="0" smtClean="0">
                <a:solidFill>
                  <a:schemeClr val="tx1"/>
                </a:solidFill>
                <a:effectLst/>
                <a:latin typeface="Arial" charset="0"/>
                <a:ea typeface="+mn-ea"/>
                <a:cs typeface="+mn-cs"/>
              </a:rPr>
              <a:t>An underwent surgery. He was shot in his arm and leg, breaking his leg, and a source says he lost a lot of blood because his femoral artery was hit. His radial artery was also hit. As of Tuesday morning he was still intubated and in the trauma ICU. He is in critical, but stable condition, officials say.</a:t>
            </a:r>
            <a:r>
              <a:rPr lang="en-US" sz="1200" kern="1200" baseline="0" dirty="0" smtClean="0">
                <a:solidFill>
                  <a:schemeClr val="tx1"/>
                </a:solidFill>
                <a:effectLst/>
                <a:latin typeface="Arial" charset="0"/>
                <a:ea typeface="+mn-ea"/>
                <a:cs typeface="+mn-cs"/>
              </a:rPr>
              <a:t>  </a:t>
            </a:r>
            <a:r>
              <a:rPr lang="en-US" sz="1200" kern="1200" dirty="0" smtClean="0">
                <a:solidFill>
                  <a:schemeClr val="tx1"/>
                </a:solidFill>
                <a:effectLst/>
                <a:latin typeface="Arial" charset="0"/>
                <a:ea typeface="+mn-ea"/>
                <a:cs typeface="+mn-cs"/>
              </a:rPr>
              <a:t>It all began when paramedics from DFR Station 19 were called to the 3200 block of Reynolds Avenue regarding a dispute between neighbors. When the first officers arrived, the suspect approached and opened fire.</a:t>
            </a:r>
            <a:endParaRPr lang="en-US" altLang="en-US" dirty="0" smtClean="0">
              <a:latin typeface="Arial" panose="020B0604020202020204" pitchFamily="34" charset="0"/>
            </a:endParaRPr>
          </a:p>
          <a:p>
            <a:pPr marL="171450" indent="-171450">
              <a:buFontTx/>
              <a:buChar char="•"/>
            </a:pPr>
            <a:r>
              <a:rPr lang="en-US" altLang="en-US" dirty="0" smtClean="0">
                <a:latin typeface="Arial" panose="020B0604020202020204" pitchFamily="34" charset="0"/>
              </a:rPr>
              <a:t>May 2017, Dallas, CO: Active shooter in downtown Dallas, gunman shoots at firefighters and paramedics.  A gunman shot a firefighter</a:t>
            </a:r>
            <a:r>
              <a:rPr lang="en-US" altLang="en-US" baseline="0" dirty="0" smtClean="0">
                <a:latin typeface="Arial" panose="020B0604020202020204" pitchFamily="34" charset="0"/>
              </a:rPr>
              <a:t>-</a:t>
            </a:r>
            <a:r>
              <a:rPr lang="en-US" altLang="en-US" dirty="0" smtClean="0">
                <a:latin typeface="Arial" panose="020B0604020202020204" pitchFamily="34" charset="0"/>
              </a:rPr>
              <a:t>paramedic with the Dallas Fire-Rescue Department, according to tweets from the city's police department. The Dallas Police Department described the incident as an active shooter situation.  Officers were pinned down, according to a tweet from the Dallas Police Association, the union representing local officers. </a:t>
            </a:r>
          </a:p>
          <a:p>
            <a:pPr marL="171450" indent="-171450">
              <a:buFontTx/>
              <a:buChar char="•"/>
            </a:pPr>
            <a:r>
              <a:rPr lang="en-US" altLang="en-US" dirty="0" smtClean="0">
                <a:latin typeface="Arial" panose="020B0604020202020204" pitchFamily="34" charset="0"/>
              </a:rPr>
              <a:t>July 2017, Chicago, IL: A fire truck was hit by gun fire during a response to a car accident.  A bullet broke a firetruck’s windshield and a firefighter was injured.</a:t>
            </a:r>
          </a:p>
          <a:p>
            <a:pPr marL="171450" indent="-171450">
              <a:buFontTx/>
              <a:buChar char="•"/>
            </a:pPr>
            <a:r>
              <a:rPr lang="en-US" altLang="en-US" dirty="0" smtClean="0">
                <a:latin typeface="Arial" panose="020B0604020202020204" pitchFamily="34" charset="0"/>
              </a:rPr>
              <a:t>August 2017, Atlanta, Georgia,  police have one juvenile in custody and are searching for another after a shot was fired at firefighters. The shooting followed an attempted car break-in Wednesday morning near fire station No. 10 in the 400 block of Boulevard. Firefighters saw two juveniles trying to break into the vehicle, Atlanta police Officer Donald Hannah said. “Once the firefighters approached them, one of the juveniles fired a shot at them and both fled the scene,” The firefighters were not injured.</a:t>
            </a:r>
          </a:p>
          <a:p>
            <a:pPr marL="171450" indent="-171450">
              <a:buFontTx/>
              <a:buChar char="•"/>
            </a:pPr>
            <a:r>
              <a:rPr lang="en-US" altLang="en-US" dirty="0" smtClean="0">
                <a:latin typeface="Arial" panose="020B0604020202020204" pitchFamily="34" charset="0"/>
              </a:rPr>
              <a:t>So as you can see you might be a target. </a:t>
            </a:r>
          </a:p>
        </p:txBody>
      </p:sp>
      <p:sp>
        <p:nvSpPr>
          <p:cNvPr id="175108"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E4EE3A7E-F524-4613-A498-52DC54C8A6D4}" type="slidenum">
              <a:rPr lang="en-US" altLang="en-US" smtClean="0">
                <a:solidFill>
                  <a:srgbClr val="000000"/>
                </a:solidFill>
                <a:latin typeface="Arial" panose="020B0604020202020204" pitchFamily="34" charset="0"/>
              </a:rPr>
              <a:pPr/>
              <a:t>111</a:t>
            </a:fld>
            <a:endParaRPr lang="en-US" altLang="en-US" dirty="0" smtClean="0">
              <a:solidFill>
                <a:srgbClr val="000000"/>
              </a:solidFill>
              <a:latin typeface="Arial" panose="020B0604020202020204" pitchFamily="34" charset="0"/>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August 2017</a:t>
            </a:r>
            <a:r>
              <a:rPr lang="en-US" baseline="0" dirty="0" smtClean="0"/>
              <a:t> </a:t>
            </a:r>
            <a:r>
              <a:rPr lang="en-US" dirty="0" smtClean="0"/>
              <a:t>- </a:t>
            </a:r>
            <a:r>
              <a:rPr lang="en-US" dirty="0" smtClean="0">
                <a:effectLst/>
              </a:rPr>
              <a:t>National City, CA,</a:t>
            </a:r>
            <a:r>
              <a:rPr lang="en-US" baseline="0" dirty="0" smtClean="0">
                <a:effectLst/>
              </a:rPr>
              <a:t> </a:t>
            </a:r>
            <a:r>
              <a:rPr lang="en-US" dirty="0" smtClean="0">
                <a:effectLst/>
              </a:rPr>
              <a:t>Firefighters were responding to a medical call when a patient tried to attack them, according to officials. Things were pretty normal. We were greeted by family members saying the patient had a medical condition and this was normal with them, CVFD Fire Capt. David Margetts said. He turned around sharply and then started to approach my crew, Margetts said about the patient. </a:t>
            </a:r>
            <a:r>
              <a:rPr lang="en-US" baseline="0" dirty="0" smtClean="0">
                <a:effectLst/>
              </a:rPr>
              <a:t> </a:t>
            </a:r>
            <a:r>
              <a:rPr lang="en-US" dirty="0" smtClean="0">
                <a:effectLst/>
              </a:rPr>
              <a:t>As he did, he squared up in a very menacing fashion and then started to try to attack us.</a:t>
            </a:r>
            <a:r>
              <a:rPr lang="en-US" baseline="0" dirty="0" smtClean="0">
                <a:effectLst/>
              </a:rPr>
              <a:t>  </a:t>
            </a:r>
            <a:r>
              <a:rPr lang="en-US" dirty="0" smtClean="0">
                <a:effectLst/>
              </a:rPr>
              <a:t>Margetts said the firefighters struggled with the patient and tried to keep him under control so he would not harm himself or others.</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113</a:t>
            </a:fld>
            <a:endParaRPr lang="en-US" altLang="en-US" dirty="0"/>
          </a:p>
        </p:txBody>
      </p:sp>
    </p:spTree>
    <p:extLst>
      <p:ext uri="{BB962C8B-B14F-4D97-AF65-F5344CB8AC3E}">
        <p14:creationId xmlns:p14="http://schemas.microsoft.com/office/powerpoint/2010/main" val="29020866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ln/>
        </p:spPr>
      </p:sp>
      <p:sp>
        <p:nvSpPr>
          <p:cNvPr id="177155" name="Notes Placeholder 2"/>
          <p:cNvSpPr>
            <a:spLocks noGrp="1"/>
          </p:cNvSpPr>
          <p:nvPr>
            <p:ph type="body" idx="1"/>
          </p:nvPr>
        </p:nvSpPr>
        <p:spPr>
          <a:noFill/>
        </p:spPr>
        <p:txBody>
          <a:bodyPr/>
          <a:lstStyle/>
          <a:p>
            <a:pPr marL="171450" indent="-171450">
              <a:buFontTx/>
              <a:buChar char="•"/>
            </a:pPr>
            <a:r>
              <a:rPr lang="en-US" altLang="en-US" dirty="0" smtClean="0">
                <a:latin typeface="Arial" panose="020B0604020202020204" pitchFamily="34" charset="0"/>
              </a:rPr>
              <a:t>First responders form the nation's first line of defense. Their core functions are vital to our nation's security, public health and safety, and economic vitality. They are often in unstable conditions and the very nature of their job places them in a continual state of vulnerability. Whether the incident is a combative medical patient, a raging fire, or an armed criminal, first responders must be prepared.</a:t>
            </a:r>
          </a:p>
          <a:p>
            <a:pPr marL="171450" indent="-171450">
              <a:buFontTx/>
              <a:buChar char="•"/>
            </a:pPr>
            <a:r>
              <a:rPr lang="en-US" altLang="en-US" dirty="0" smtClean="0">
                <a:latin typeface="Arial" panose="020B0604020202020204" pitchFamily="34" charset="0"/>
              </a:rPr>
              <a:t>Recognizing the indicators for an ambush attack can be a difficult challenge. The best way to ensure an effective response to an ambush is to create a personal safety plan and train accordingly. Emergency personnel need to be cognizant that on every call they could be a target. Not only must they be prepared to help others, but they need to be ready to protect themselves.</a:t>
            </a:r>
          </a:p>
          <a:p>
            <a:pPr marL="171450" indent="-171450">
              <a:buFontTx/>
              <a:buChar char="•"/>
            </a:pPr>
            <a:r>
              <a:rPr lang="en-US" altLang="en-US" dirty="0" smtClean="0">
                <a:latin typeface="Arial" panose="020B0604020202020204" pitchFamily="34" charset="0"/>
              </a:rPr>
              <a:t>First responders must also be aware that regardless of social norms and disastrous conditions, they cannot blindly assume that residents, owners, and other individuals desire services in emergency situations. Emergency responders should be cautious not only to the dangers of the physical environment, but also when dealing with unknown individuals at the scene.</a:t>
            </a:r>
          </a:p>
        </p:txBody>
      </p:sp>
      <p:sp>
        <p:nvSpPr>
          <p:cNvPr id="177156"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EBA85D82-2D46-40A2-82F5-4723D436EEDA}" type="slidenum">
              <a:rPr lang="en-US" altLang="en-US" smtClean="0">
                <a:latin typeface="Arial" panose="020B0604020202020204" pitchFamily="34" charset="0"/>
              </a:rPr>
              <a:pPr/>
              <a:t>114</a:t>
            </a:fld>
            <a:endParaRPr lang="en-US" altLang="en-US" dirty="0" smtClean="0">
              <a:latin typeface="Arial" panose="020B0604020202020204" pitchFamily="34" charset="0"/>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defRPr/>
            </a:pPr>
            <a:r>
              <a:rPr lang="en-US" dirty="0" smtClean="0"/>
              <a:t>Develop key phases to be used, and example would be “code yellow” which would mean something related to an fire code.</a:t>
            </a:r>
          </a:p>
          <a:p>
            <a:pPr marL="171450" indent="-171450">
              <a:buFont typeface="Arial" panose="020B0604020202020204" pitchFamily="34" charset="0"/>
              <a:buChar char="•"/>
              <a:defRPr/>
            </a:pPr>
            <a:r>
              <a:rPr lang="en-US" dirty="0" smtClean="0"/>
              <a:t>When in a situation make sure to use a code.  An example would be using a code to identify terrorism involving a firearm or terrorism involving a biological weapons.</a:t>
            </a:r>
          </a:p>
          <a:p>
            <a:pPr marL="171450" indent="-171450">
              <a:buFont typeface="Arial" panose="020B0604020202020204" pitchFamily="34" charset="0"/>
              <a:buChar char="•"/>
              <a:defRPr/>
            </a:pPr>
            <a:r>
              <a:rPr lang="en-US" dirty="0" smtClean="0"/>
              <a:t>The following steps are recommended in order to apply accurate, complete, and consistent coding practices for ICD-10-CM terrorism coding.</a:t>
            </a:r>
          </a:p>
          <a:p>
            <a:pPr>
              <a:defRPr/>
            </a:pPr>
            <a:r>
              <a:rPr lang="en-US" b="1" dirty="0" smtClean="0"/>
              <a:t>  1. Specify the requirement for the assignment of terrorism codes </a:t>
            </a:r>
          </a:p>
          <a:p>
            <a:pPr>
              <a:defRPr/>
            </a:pPr>
            <a:r>
              <a:rPr lang="en-US" dirty="0" smtClean="0"/>
              <a:t>  It is imperative for first responders to have specific coding guidelines and coding  </a:t>
            </a:r>
          </a:p>
          <a:p>
            <a:pPr>
              <a:defRPr/>
            </a:pPr>
            <a:r>
              <a:rPr lang="en-US" dirty="0" smtClean="0"/>
              <a:t>  compliance programs to specify the requirement to report Terrorism codes in the event  </a:t>
            </a:r>
          </a:p>
          <a:p>
            <a:pPr>
              <a:defRPr/>
            </a:pPr>
            <a:r>
              <a:rPr lang="en-US" dirty="0" smtClean="0"/>
              <a:t>  an injury associated with terrorism. This will ensure the person’s injury is specified as an</a:t>
            </a:r>
          </a:p>
          <a:p>
            <a:pPr>
              <a:defRPr/>
            </a:pPr>
            <a:r>
              <a:rPr lang="en-US" dirty="0" smtClean="0"/>
              <a:t>  injury associated with a terrorist-related incident. The facility-specific coding guideline is </a:t>
            </a:r>
          </a:p>
          <a:p>
            <a:pPr>
              <a:defRPr/>
            </a:pPr>
            <a:r>
              <a:rPr lang="en-US" dirty="0" smtClean="0"/>
              <a:t>  required due to reporting requirements and inconsistent state level reporting </a:t>
            </a:r>
          </a:p>
          <a:p>
            <a:pPr>
              <a:defRPr/>
            </a:pPr>
            <a:r>
              <a:rPr lang="en-US" dirty="0" smtClean="0"/>
              <a:t>  requirements. </a:t>
            </a:r>
          </a:p>
          <a:p>
            <a:pPr>
              <a:defRPr/>
            </a:pPr>
            <a:r>
              <a:rPr lang="en-US" b="1" dirty="0" smtClean="0"/>
              <a:t>  2. Define acceptable documentation for terrorism coding</a:t>
            </a:r>
          </a:p>
          <a:p>
            <a:pPr>
              <a:defRPr/>
            </a:pPr>
            <a:r>
              <a:rPr lang="en-US" dirty="0" smtClean="0"/>
              <a:t>  First responder-specific coding guidelines should define acceptable provider and  </a:t>
            </a:r>
          </a:p>
          <a:p>
            <a:pPr>
              <a:defRPr/>
            </a:pPr>
            <a:r>
              <a:rPr lang="en-US" dirty="0" smtClean="0"/>
              <a:t>  non-provider documentation types for terrorism coding. The process for obtaining FBI </a:t>
            </a:r>
          </a:p>
          <a:p>
            <a:pPr>
              <a:defRPr/>
            </a:pPr>
            <a:r>
              <a:rPr lang="en-US" dirty="0" smtClean="0"/>
              <a:t>  approval to report the terrorism codes should be specified in the responder-specific </a:t>
            </a:r>
          </a:p>
          <a:p>
            <a:pPr>
              <a:defRPr/>
            </a:pPr>
            <a:r>
              <a:rPr lang="en-US" dirty="0" smtClean="0"/>
              <a:t>  coding guidelines.</a:t>
            </a:r>
          </a:p>
          <a:p>
            <a:pPr>
              <a:defRPr/>
            </a:pPr>
            <a:r>
              <a:rPr lang="en-US" b="1" dirty="0" smtClean="0"/>
              <a:t>  3. Provide terrorism coding education and raise awareness </a:t>
            </a:r>
          </a:p>
          <a:p>
            <a:pPr>
              <a:defRPr/>
            </a:pPr>
            <a:r>
              <a:rPr lang="en-US" dirty="0" smtClean="0"/>
              <a:t>  Coding professionals should provide coding education to first responders on the</a:t>
            </a:r>
          </a:p>
          <a:p>
            <a:pPr>
              <a:defRPr/>
            </a:pPr>
            <a:r>
              <a:rPr lang="en-US" dirty="0" smtClean="0"/>
              <a:t>  specificity documentation requirements necessary to assign accurate of the Terrorism </a:t>
            </a:r>
          </a:p>
          <a:p>
            <a:pPr>
              <a:defRPr/>
            </a:pPr>
            <a:r>
              <a:rPr lang="en-US" dirty="0" smtClean="0"/>
              <a:t>  codes. Also, coding professionals should raise awareness of the importance to report </a:t>
            </a:r>
          </a:p>
          <a:p>
            <a:pPr>
              <a:defRPr/>
            </a:pPr>
            <a:r>
              <a:rPr lang="en-US" dirty="0" smtClean="0"/>
              <a:t>  the terrorism codes to local, state, and federal data systems. </a:t>
            </a:r>
          </a:p>
          <a:p>
            <a:pPr marL="171450" indent="-171450">
              <a:buFont typeface="Arial" panose="020B0604020202020204" pitchFamily="34" charset="0"/>
              <a:buChar char="•"/>
              <a:defRPr/>
            </a:pPr>
            <a:endParaRPr lang="en-US" dirty="0" smtClean="0"/>
          </a:p>
          <a:p>
            <a:pPr marL="171450" indent="-171450">
              <a:buFont typeface="Arial" panose="020B0604020202020204" pitchFamily="34" charset="0"/>
              <a:buChar char="•"/>
              <a:defRPr/>
            </a:pPr>
            <a:endParaRPr lang="en-US" dirty="0"/>
          </a:p>
        </p:txBody>
      </p:sp>
      <p:sp>
        <p:nvSpPr>
          <p:cNvPr id="179204"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8E007878-696E-4CE2-8E2F-6890CBFB8403}" type="slidenum">
              <a:rPr lang="en-US" altLang="en-US" smtClean="0">
                <a:latin typeface="Arial" panose="020B0604020202020204" pitchFamily="34" charset="0"/>
              </a:rPr>
              <a:pPr/>
              <a:t>115</a:t>
            </a:fld>
            <a:endParaRPr lang="en-US" altLang="en-US" dirty="0" smtClean="0">
              <a:latin typeface="Arial" panose="020B0604020202020204" pitchFamily="34" charset="0"/>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Slide Image Placeholder 1"/>
          <p:cNvSpPr>
            <a:spLocks noGrp="1" noRot="1" noChangeAspect="1" noTextEdit="1"/>
          </p:cNvSpPr>
          <p:nvPr>
            <p:ph type="sldImg"/>
          </p:nvPr>
        </p:nvSpPr>
        <p:spPr>
          <a:ln/>
        </p:spPr>
      </p:sp>
      <p:sp>
        <p:nvSpPr>
          <p:cNvPr id="181251" name="Notes Placeholder 2"/>
          <p:cNvSpPr>
            <a:spLocks noGrp="1"/>
          </p:cNvSpPr>
          <p:nvPr>
            <p:ph type="body" idx="1"/>
          </p:nvPr>
        </p:nvSpPr>
        <p:spPr>
          <a:noFill/>
        </p:spPr>
        <p:txBody>
          <a:bodyPr/>
          <a:lstStyle/>
          <a:p>
            <a:pPr marL="171450" indent="-171450">
              <a:buFontTx/>
              <a:buChar char="•"/>
            </a:pPr>
            <a:r>
              <a:rPr lang="en-US" altLang="en-US" dirty="0" smtClean="0">
                <a:latin typeface="Arial" panose="020B0604020202020204" pitchFamily="34" charset="0"/>
              </a:rPr>
              <a:t>Roads were blocked, making it difficult for vehicles to maneuver; </a:t>
            </a:r>
          </a:p>
          <a:p>
            <a:pPr marL="171450" indent="-171450">
              <a:buFontTx/>
              <a:buChar char="•"/>
            </a:pPr>
            <a:r>
              <a:rPr lang="en-US" altLang="en-US" dirty="0" smtClean="0">
                <a:latin typeface="Arial" panose="020B0604020202020204" pitchFamily="34" charset="0"/>
              </a:rPr>
              <a:t>Many fires were set in strategic locations specifically aiming to challenge security and rescue forces, such as at the entrance to any fire department station, for example, preventing fire trucks from driving out; </a:t>
            </a:r>
          </a:p>
          <a:p>
            <a:pPr marL="171450" indent="-171450">
              <a:buFontTx/>
              <a:buChar char="•"/>
            </a:pPr>
            <a:r>
              <a:rPr lang="en-US" altLang="en-US" dirty="0" smtClean="0">
                <a:latin typeface="Arial" panose="020B0604020202020204" pitchFamily="34" charset="0"/>
              </a:rPr>
              <a:t>Multiple fire zones were burning simultaneously, requiring deployment of large teams and a massive amount of rescue vehicles; </a:t>
            </a:r>
          </a:p>
          <a:p>
            <a:pPr marL="171450" indent="-171450">
              <a:buFontTx/>
              <a:buChar char="•"/>
            </a:pPr>
            <a:r>
              <a:rPr lang="en-US" altLang="en-US" dirty="0" smtClean="0">
                <a:latin typeface="Arial" panose="020B0604020202020204" pitchFamily="34" charset="0"/>
              </a:rPr>
              <a:t>The attack was extensive, making medical and rescue teams prone to burnout;</a:t>
            </a:r>
          </a:p>
        </p:txBody>
      </p:sp>
      <p:sp>
        <p:nvSpPr>
          <p:cNvPr id="181252"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78441C4A-CBA9-4180-A925-5C36C4C7C8B3}" type="slidenum">
              <a:rPr lang="en-US" altLang="en-US" smtClean="0">
                <a:latin typeface="Arial" panose="020B0604020202020204" pitchFamily="34" charset="0"/>
              </a:rPr>
              <a:pPr/>
              <a:t>116</a:t>
            </a:fld>
            <a:endParaRPr lang="en-US" altLang="en-US" dirty="0" smtClean="0">
              <a:latin typeface="Arial" panose="020B0604020202020204" pitchFamily="34" charset="0"/>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Slide Image Placeholder 1"/>
          <p:cNvSpPr>
            <a:spLocks noGrp="1" noRot="1" noChangeAspect="1" noTextEdit="1"/>
          </p:cNvSpPr>
          <p:nvPr>
            <p:ph type="sldImg"/>
          </p:nvPr>
        </p:nvSpPr>
        <p:spPr>
          <a:ln/>
        </p:spPr>
      </p:sp>
      <p:sp>
        <p:nvSpPr>
          <p:cNvPr id="183299" name="Notes Placeholder 2"/>
          <p:cNvSpPr>
            <a:spLocks noGrp="1"/>
          </p:cNvSpPr>
          <p:nvPr>
            <p:ph type="body" idx="1"/>
          </p:nvPr>
        </p:nvSpPr>
        <p:spPr>
          <a:noFill/>
        </p:spPr>
        <p:txBody>
          <a:bodyPr/>
          <a:lstStyle/>
          <a:p>
            <a:pPr marL="171450" indent="-171450">
              <a:buFontTx/>
              <a:buChar char="•"/>
            </a:pPr>
            <a:r>
              <a:rPr lang="en-US" altLang="en-US" dirty="0" smtClean="0">
                <a:latin typeface="Arial" panose="020B0604020202020204" pitchFamily="34" charset="0"/>
              </a:rPr>
              <a:t>Large evacuations of old age homes and hospitals required special preparedness of hundreds of medical vehicles; </a:t>
            </a:r>
          </a:p>
          <a:p>
            <a:pPr marL="171450" indent="-171450">
              <a:buFontTx/>
              <a:buChar char="•"/>
            </a:pPr>
            <a:r>
              <a:rPr lang="en-US" altLang="en-US" dirty="0" smtClean="0">
                <a:latin typeface="Arial" panose="020B0604020202020204" pitchFamily="34" charset="0"/>
              </a:rPr>
              <a:t>A massive load of phone calls came into dispatch centers from individuals who weren't able to evacuate independently or suffered smoke inhalation; </a:t>
            </a:r>
          </a:p>
          <a:p>
            <a:pPr marL="171450" indent="-171450">
              <a:buFontTx/>
              <a:buChar char="•"/>
            </a:pPr>
            <a:r>
              <a:rPr lang="en-US" altLang="en-US" dirty="0" smtClean="0">
                <a:latin typeface="Arial" panose="020B0604020202020204" pitchFamily="34" charset="0"/>
              </a:rPr>
              <a:t>Many MDA staff members were not able to work, as their families and homes were affected by the fires; </a:t>
            </a:r>
          </a:p>
          <a:p>
            <a:pPr marL="171450" indent="-171450">
              <a:buFontTx/>
              <a:buChar char="•"/>
            </a:pPr>
            <a:r>
              <a:rPr lang="en-US" altLang="en-US" dirty="0" smtClean="0">
                <a:latin typeface="Arial" panose="020B0604020202020204" pitchFamily="34" charset="0"/>
              </a:rPr>
              <a:t>When attackers realized that security forces and emergency services were preoccupied and present with large teams in one location, they were that much more determined to start fires on the opposite side of the country.</a:t>
            </a:r>
          </a:p>
        </p:txBody>
      </p:sp>
      <p:sp>
        <p:nvSpPr>
          <p:cNvPr id="183300"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C33E238D-D5F8-4523-93FE-96E837A38358}" type="slidenum">
              <a:rPr lang="en-US" altLang="en-US" smtClean="0">
                <a:latin typeface="Arial" panose="020B0604020202020204" pitchFamily="34" charset="0"/>
              </a:rPr>
              <a:pPr/>
              <a:t>117</a:t>
            </a:fld>
            <a:endParaRPr lang="en-US" altLang="en-US" dirty="0" smtClean="0">
              <a:latin typeface="Arial" panose="020B0604020202020204" pitchFamily="34" charset="0"/>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Slide Image Placeholder 1"/>
          <p:cNvSpPr>
            <a:spLocks noGrp="1" noRot="1" noChangeAspect="1" noTextEdit="1"/>
          </p:cNvSpPr>
          <p:nvPr>
            <p:ph type="sldImg"/>
          </p:nvPr>
        </p:nvSpPr>
        <p:spPr>
          <a:ln/>
        </p:spPr>
      </p:sp>
      <p:sp>
        <p:nvSpPr>
          <p:cNvPr id="185347" name="Notes Placeholder 2"/>
          <p:cNvSpPr>
            <a:spLocks noGrp="1"/>
          </p:cNvSpPr>
          <p:nvPr>
            <p:ph type="body" idx="1"/>
          </p:nvPr>
        </p:nvSpPr>
        <p:spPr>
          <a:noFill/>
        </p:spPr>
        <p:txBody>
          <a:bodyPr/>
          <a:lstStyle/>
          <a:p>
            <a:pPr marL="171450" indent="-171450">
              <a:buFontTx/>
              <a:buChar char="•"/>
            </a:pPr>
            <a:r>
              <a:rPr lang="en-US" altLang="en-US" dirty="0" smtClean="0">
                <a:latin typeface="Arial" panose="020B0604020202020204" pitchFamily="34" charset="0"/>
              </a:rPr>
              <a:t>First, the fire service are integral parts of society and provide a valuable and expected service to the general public. If terrorists attack either of these traditional institutions, it will most certainly cause an overwhelming level of uncertainty and fear among the general public.  Once again the terror in terrorism becomes a significant factor in achieving the overall goal.</a:t>
            </a:r>
          </a:p>
          <a:p>
            <a:pPr marL="171450" indent="-171450">
              <a:buFontTx/>
              <a:buChar char="•"/>
            </a:pPr>
            <a:r>
              <a:rPr lang="en-US" altLang="en-US" dirty="0" smtClean="0">
                <a:latin typeface="Arial" panose="020B0604020202020204" pitchFamily="34" charset="0"/>
              </a:rPr>
              <a:t>Second, first responders, whether they are fire, police, or EMS, are usually the first properly staffed and equipped organization to arrive on the scene of an incident. The terrorist's method of attack may require a delay in response in order to be most effective. Responders may be attacked simply to delay efforts of fire suppression or rescue. In addition, attacks on emergency responders may instill fear in other emergency responders across the nation and are likely to increase the level of media attention the incident receives.</a:t>
            </a:r>
          </a:p>
          <a:p>
            <a:pPr marL="171450" indent="-171450">
              <a:buFontTx/>
              <a:buChar char="•"/>
            </a:pPr>
            <a:endParaRPr lang="en-US" altLang="en-US" dirty="0" smtClean="0">
              <a:latin typeface="Arial" panose="020B0604020202020204" pitchFamily="34" charset="0"/>
            </a:endParaRPr>
          </a:p>
        </p:txBody>
      </p:sp>
      <p:sp>
        <p:nvSpPr>
          <p:cNvPr id="185348"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F581DD1C-CCA0-4140-8C1B-92B17238103D}" type="slidenum">
              <a:rPr lang="en-US" altLang="en-US" smtClean="0">
                <a:latin typeface="Arial" panose="020B0604020202020204" pitchFamily="34" charset="0"/>
              </a:rPr>
              <a:pPr/>
              <a:t>118</a:t>
            </a:fld>
            <a:endParaRPr lang="en-US" altLang="en-US" dirty="0" smtClean="0">
              <a:latin typeface="Arial" panose="020B0604020202020204" pitchFamily="34" charset="0"/>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Slide Image Placeholder 1"/>
          <p:cNvSpPr>
            <a:spLocks noGrp="1" noRot="1" noChangeAspect="1" noTextEdit="1"/>
          </p:cNvSpPr>
          <p:nvPr>
            <p:ph type="sldImg"/>
          </p:nvPr>
        </p:nvSpPr>
        <p:spPr>
          <a:ln/>
        </p:spPr>
      </p:sp>
      <p:sp>
        <p:nvSpPr>
          <p:cNvPr id="187395" name="Notes Placeholder 2"/>
          <p:cNvSpPr>
            <a:spLocks noGrp="1"/>
          </p:cNvSpPr>
          <p:nvPr>
            <p:ph type="body" idx="1"/>
          </p:nvPr>
        </p:nvSpPr>
        <p:spPr>
          <a:noFill/>
        </p:spPr>
        <p:txBody>
          <a:bodyPr/>
          <a:lstStyle/>
          <a:p>
            <a:pPr marL="171450" indent="-171450">
              <a:buFontTx/>
              <a:buChar char="•"/>
            </a:pPr>
            <a:r>
              <a:rPr lang="en-US" altLang="en-US" dirty="0" smtClean="0">
                <a:latin typeface="Arial" panose="020B0604020202020204" pitchFamily="34" charset="0"/>
              </a:rPr>
              <a:t>This places them in the line of fire. Their mission is to help the public. The terrorists' mission is to harm the public and make a statement by attacking one or more targets. Responders attempt to mitigate the results of the act of terrorism. The more the responders can be delayed, deterred, or eliminated, the more successful the overall attack will be.</a:t>
            </a:r>
          </a:p>
          <a:p>
            <a:pPr marL="171450" indent="-171450">
              <a:buFontTx/>
              <a:buChar char="•"/>
            </a:pPr>
            <a:r>
              <a:rPr lang="en-US" altLang="en-US" dirty="0" smtClean="0">
                <a:latin typeface="Arial" panose="020B0604020202020204" pitchFamily="34" charset="0"/>
              </a:rPr>
              <a:t>Responders worldwide have been directly targeted by terrorists in multiple ways to increase the impact of an attack either locally or at a distance.  Firefighters are participating in a counterterrorist war.  To create counterterrorist response patterns both the threats and the risks presented by terrorist tactics and weapons must be understood by a department.</a:t>
            </a:r>
          </a:p>
        </p:txBody>
      </p:sp>
      <p:sp>
        <p:nvSpPr>
          <p:cNvPr id="187396"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17C87F7F-6A48-4FDA-8225-C9C3195237B5}" type="slidenum">
              <a:rPr lang="en-US" altLang="en-US" smtClean="0">
                <a:latin typeface="Arial" panose="020B0604020202020204" pitchFamily="34" charset="0"/>
              </a:rPr>
              <a:pPr/>
              <a:t>119</a:t>
            </a:fld>
            <a:endParaRPr lang="en-US" altLang="en-US" dirty="0" smtClean="0">
              <a:latin typeface="Arial" panose="020B0604020202020204" pitchFamily="34" charset="0"/>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defRPr/>
            </a:pPr>
            <a:r>
              <a:rPr lang="en-US" dirty="0" smtClean="0"/>
              <a:t>The most important single thing that any of us can do to avoid becoming a victim, not only of terrorism, but of crime, is to increase your awareness. Situational awareness is key to understanding your environment so you can know better both your circumstances and your options. </a:t>
            </a:r>
          </a:p>
          <a:p>
            <a:pPr marL="171450" indent="-171450">
              <a:buFont typeface="Arial" panose="020B0604020202020204" pitchFamily="34" charset="0"/>
              <a:buChar char="•"/>
              <a:defRPr/>
            </a:pPr>
            <a:r>
              <a:rPr lang="en-US" dirty="0" smtClean="0"/>
              <a:t>Having a plan for how you will escape, when everyone else is running around like a </a:t>
            </a:r>
          </a:p>
          <a:p>
            <a:pPr>
              <a:defRPr/>
            </a:pPr>
            <a:r>
              <a:rPr lang="en-US" dirty="0" smtClean="0"/>
              <a:t>    chicken with their head cut off, may just be what you need to have, in order to be    </a:t>
            </a:r>
          </a:p>
          <a:p>
            <a:pPr>
              <a:defRPr/>
            </a:pPr>
            <a:r>
              <a:rPr lang="en-US" dirty="0" smtClean="0"/>
              <a:t>    counted amongst the survivors.</a:t>
            </a:r>
          </a:p>
          <a:p>
            <a:pPr marL="171450" indent="-171450">
              <a:buFont typeface="Arial" panose="020B0604020202020204" pitchFamily="34" charset="0"/>
              <a:buChar char="•"/>
              <a:defRPr/>
            </a:pPr>
            <a:r>
              <a:rPr lang="en-US" dirty="0" smtClean="0"/>
              <a:t>As dumb as it sounds number one is get away (remember to zig zag!). Obviously this </a:t>
            </a:r>
          </a:p>
          <a:p>
            <a:pPr>
              <a:buFont typeface="Arial" panose="020B0604020202020204" pitchFamily="34" charset="0"/>
              <a:buNone/>
              <a:defRPr/>
            </a:pPr>
            <a:r>
              <a:rPr lang="en-US" dirty="0" smtClean="0"/>
              <a:t>    gives you best chance of making it to your next birthday but many times its not possible. </a:t>
            </a:r>
          </a:p>
          <a:p>
            <a:pPr>
              <a:buFont typeface="Arial" panose="020B0604020202020204" pitchFamily="34" charset="0"/>
              <a:buNone/>
              <a:defRPr/>
            </a:pPr>
            <a:r>
              <a:rPr lang="en-US" dirty="0" smtClean="0"/>
              <a:t>    Number two is barricade the door. If you create an obstacle the gunman will likely not </a:t>
            </a:r>
          </a:p>
          <a:p>
            <a:pPr>
              <a:buFont typeface="Arial" panose="020B0604020202020204" pitchFamily="34" charset="0"/>
              <a:buNone/>
              <a:defRPr/>
            </a:pPr>
            <a:r>
              <a:rPr lang="en-US" dirty="0" smtClean="0"/>
              <a:t>    waste his time with it. But if he gets through and you may have to resort to number</a:t>
            </a:r>
          </a:p>
          <a:p>
            <a:pPr>
              <a:buFont typeface="Arial" panose="020B0604020202020204" pitchFamily="34" charset="0"/>
              <a:buNone/>
              <a:defRPr/>
            </a:pPr>
            <a:r>
              <a:rPr lang="en-US" dirty="0" smtClean="0"/>
              <a:t>    three–play dead. This requires you to not panic and control your breathing! Fourth, if all </a:t>
            </a:r>
          </a:p>
          <a:p>
            <a:pPr>
              <a:buFont typeface="Arial" panose="020B0604020202020204" pitchFamily="34" charset="0"/>
              <a:buNone/>
              <a:defRPr/>
            </a:pPr>
            <a:r>
              <a:rPr lang="en-US" dirty="0" smtClean="0"/>
              <a:t>    else fails, capitalize on your adrenaline and fight back, you won’t feel any pain.</a:t>
            </a:r>
            <a:endParaRPr lang="en-US" altLang="en-US" dirty="0" smtClean="0"/>
          </a:p>
          <a:p>
            <a:pPr marL="171450" indent="-171450">
              <a:buFont typeface="Arial" panose="020B0604020202020204" pitchFamily="34" charset="0"/>
              <a:buChar char="•"/>
              <a:defRPr/>
            </a:pPr>
            <a:r>
              <a:rPr lang="en-US" altLang="en-US" dirty="0" smtClean="0"/>
              <a:t>R</a:t>
            </a:r>
            <a:r>
              <a:rPr lang="en-US" dirty="0" smtClean="0"/>
              <a:t>apid and secure communication is important to ensure a prompt and coordinated response. Strengthening communications among first responders and emergency management personnel must be given top priority in planning. Planning should include adding 911 resources when an event requires extraordinary response.</a:t>
            </a:r>
            <a:endParaRPr lang="en-US" altLang="en-US" dirty="0" smtClean="0"/>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altLang="en-US" dirty="0" smtClean="0"/>
              <a:t>Recognize the hazards which can</a:t>
            </a:r>
            <a:r>
              <a:rPr lang="en-US" altLang="en-US" baseline="0" dirty="0" smtClean="0"/>
              <a:t> be a number of issues, such as ambushes, boobie trap, etc.</a:t>
            </a:r>
            <a:endParaRPr lang="en-US" altLang="en-US" dirty="0" smtClean="0"/>
          </a:p>
          <a:p>
            <a:pPr marL="171450" indent="-171450">
              <a:buFont typeface="Arial" panose="020B0604020202020204" pitchFamily="34" charset="0"/>
              <a:buChar char="•"/>
              <a:defRPr/>
            </a:pPr>
            <a:endParaRPr lang="en-US" altLang="en-US" dirty="0" smtClean="0"/>
          </a:p>
          <a:p>
            <a:pPr marL="171450" indent="-171450">
              <a:buFont typeface="Arial" panose="020B0604020202020204" pitchFamily="34" charset="0"/>
              <a:buChar char="•"/>
              <a:defRPr/>
            </a:pPr>
            <a:endParaRPr lang="en-US" dirty="0" smtClean="0"/>
          </a:p>
          <a:p>
            <a:pPr marL="171450" indent="-171450">
              <a:buFont typeface="Arial" panose="020B0604020202020204" pitchFamily="34" charset="0"/>
              <a:buChar char="•"/>
              <a:defRPr/>
            </a:pPr>
            <a:endParaRPr lang="en-US" dirty="0" smtClean="0"/>
          </a:p>
          <a:p>
            <a:pPr marL="171450" indent="-171450">
              <a:buFont typeface="Arial" panose="020B0604020202020204" pitchFamily="34" charset="0"/>
              <a:buChar char="•"/>
              <a:defRPr/>
            </a:pPr>
            <a:endParaRPr lang="en-US" dirty="0" smtClean="0"/>
          </a:p>
          <a:p>
            <a:pPr marL="171450" indent="-171450">
              <a:buFont typeface="Arial" panose="020B0604020202020204" pitchFamily="34" charset="0"/>
              <a:buChar char="•"/>
              <a:defRPr/>
            </a:pPr>
            <a:endParaRPr lang="en-US" dirty="0" smtClean="0"/>
          </a:p>
          <a:p>
            <a:pPr marL="171450" indent="-171450">
              <a:buFont typeface="Arial" panose="020B0604020202020204" pitchFamily="34" charset="0"/>
              <a:buChar char="•"/>
              <a:defRPr/>
            </a:pPr>
            <a:endParaRPr lang="en-US" dirty="0" smtClean="0"/>
          </a:p>
          <a:p>
            <a:pPr marL="171450" indent="-171450">
              <a:buFont typeface="Arial" panose="020B0604020202020204" pitchFamily="34" charset="0"/>
              <a:buChar char="•"/>
              <a:defRPr/>
            </a:pPr>
            <a:r>
              <a:rPr lang="en-US" dirty="0" smtClean="0"/>
              <a:t>These hazards join the numerous traditional natural and technological hazards.</a:t>
            </a:r>
          </a:p>
          <a:p>
            <a:pPr>
              <a:defRPr/>
            </a:pPr>
            <a:r>
              <a:rPr lang="en-US" dirty="0" smtClean="0"/>
              <a:t>     If you plan on escaping, do it quickly. Your first couple minutes are critical. There may </a:t>
            </a:r>
          </a:p>
          <a:p>
            <a:pPr>
              <a:defRPr/>
            </a:pPr>
            <a:r>
              <a:rPr lang="en-US" dirty="0" smtClean="0"/>
              <a:t>     still be people around, but be smart. If there is no chance, you could make your </a:t>
            </a:r>
          </a:p>
          <a:p>
            <a:pPr>
              <a:defRPr/>
            </a:pPr>
            <a:r>
              <a:rPr lang="en-US" dirty="0" smtClean="0"/>
              <a:t>     situation worse so it may be a good idea to stay compliant. Observe everything and try </a:t>
            </a:r>
          </a:p>
          <a:p>
            <a:pPr>
              <a:defRPr/>
            </a:pPr>
            <a:r>
              <a:rPr lang="en-US" dirty="0" smtClean="0"/>
              <a:t>     to figure out why your were abducted. This will likely help you to determine what your </a:t>
            </a:r>
          </a:p>
          <a:p>
            <a:pPr>
              <a:defRPr/>
            </a:pPr>
            <a:r>
              <a:rPr lang="en-US" dirty="0" smtClean="0"/>
              <a:t>     captors plan to do with you. Although most hostages survive, it can take years for </a:t>
            </a:r>
          </a:p>
          <a:p>
            <a:pPr>
              <a:defRPr/>
            </a:pPr>
            <a:r>
              <a:rPr lang="en-US" dirty="0" smtClean="0"/>
              <a:t>     rescue to occur. No matter what, don’t lose hope and stay mentally active. Try to </a:t>
            </a:r>
          </a:p>
          <a:p>
            <a:pPr>
              <a:defRPr/>
            </a:pPr>
            <a:r>
              <a:rPr lang="en-US" dirty="0" smtClean="0"/>
              <a:t>     constantly reassess the risks/benefits of attempting an escape.</a:t>
            </a:r>
          </a:p>
          <a:p>
            <a:pPr>
              <a:defRPr/>
            </a:pPr>
            <a:endParaRPr lang="en-US" dirty="0" smtClean="0"/>
          </a:p>
          <a:p>
            <a:pPr>
              <a:defRPr/>
            </a:pPr>
            <a:r>
              <a:rPr lang="en-US" dirty="0" smtClean="0"/>
              <a:t>Security consultant John Nicoletti has done a lot of research on school shootings and he found 4 things that increased students’ probability of survival. As dumb as it sounds number one is get away (remember to zig zag!). Obviously this gives you best chance of making it to your next birthday but many times its not possible. Number two is barricade the door. If you create an obstacle the gunman will likely not waste his time with it. But if he gets through and you may have to resort to number three – play dead. This requires you to not panic and control your breathing! Fourth, if all else fails, capitalize on your adrenaline and fight back, you won’t feel any pain.</a:t>
            </a:r>
          </a:p>
          <a:p>
            <a:pPr>
              <a:defRPr/>
            </a:pPr>
            <a:endParaRPr lang="en-US" dirty="0" smtClean="0"/>
          </a:p>
          <a:p>
            <a:pPr>
              <a:defRPr/>
            </a:pPr>
            <a:r>
              <a:rPr lang="en-US" altLang="en-US" dirty="0" smtClean="0"/>
              <a:t>Communicate effectively</a:t>
            </a:r>
          </a:p>
          <a:p>
            <a:pPr>
              <a:defRPr/>
            </a:pPr>
            <a:r>
              <a:rPr lang="en-US" dirty="0" smtClean="0"/>
              <a:t>The threat or risk posed by terrorism has introduced an expanded, and in some cases, new hazards. </a:t>
            </a:r>
          </a:p>
          <a:p>
            <a:pPr>
              <a:defRPr/>
            </a:pPr>
            <a:endParaRPr lang="en-US" altLang="en-US" dirty="0" smtClean="0"/>
          </a:p>
          <a:p>
            <a:pPr marL="171450" indent="-171450">
              <a:buFont typeface="Arial" panose="020B0604020202020204" pitchFamily="34" charset="0"/>
              <a:buChar char="•"/>
              <a:defRPr/>
            </a:pPr>
            <a:r>
              <a:rPr lang="en-US" dirty="0" smtClean="0"/>
              <a:t>Regardless of who you are or where you are when a terrorist goes loud, your first priority is to save your own life. Your second is to protect your family. Shooting may be a part of that, but running might be as well.</a:t>
            </a:r>
          </a:p>
          <a:p>
            <a:pPr>
              <a:defRPr/>
            </a:pPr>
            <a:r>
              <a:rPr lang="en-US" dirty="0" smtClean="0"/>
              <a:t>    Discretion is still the better part of valor, so knowing when it’s time to fight and when it’s </a:t>
            </a:r>
          </a:p>
          <a:p>
            <a:pPr>
              <a:defRPr/>
            </a:pPr>
            <a:r>
              <a:rPr lang="en-US" dirty="0" smtClean="0"/>
              <a:t>    time to run is important. Don’t put your family at risk, trying to be a hero.</a:t>
            </a:r>
          </a:p>
          <a:p>
            <a:pPr>
              <a:defRPr/>
            </a:pPr>
            <a:r>
              <a:rPr lang="en-US" dirty="0" smtClean="0"/>
              <a:t>    Everywhere you go, look around to see the available avenues of escape. If possible, </a:t>
            </a:r>
          </a:p>
          <a:p>
            <a:pPr>
              <a:defRPr/>
            </a:pPr>
            <a:r>
              <a:rPr lang="en-US" dirty="0" smtClean="0"/>
              <a:t>    check doors to make sure that they are unlocked. Plan out how you will get yourself and </a:t>
            </a:r>
          </a:p>
          <a:p>
            <a:pPr>
              <a:defRPr/>
            </a:pPr>
            <a:r>
              <a:rPr lang="en-US" dirty="0" smtClean="0"/>
              <a:t>    your family out, if you are forced to do so.</a:t>
            </a:r>
          </a:p>
          <a:p>
            <a:pPr>
              <a:defRPr/>
            </a:pPr>
            <a:endParaRPr lang="en-US" altLang="en-US" dirty="0" smtClean="0"/>
          </a:p>
          <a:p>
            <a:pPr>
              <a:defRPr/>
            </a:pPr>
            <a:endParaRPr lang="en-US" dirty="0"/>
          </a:p>
        </p:txBody>
      </p:sp>
      <p:sp>
        <p:nvSpPr>
          <p:cNvPr id="189444"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53E861D4-BB86-4A14-A248-650B262A3E42}" type="slidenum">
              <a:rPr lang="en-US" altLang="en-US" smtClean="0">
                <a:latin typeface="Arial" panose="020B0604020202020204" pitchFamily="34" charset="0"/>
              </a:rPr>
              <a:pPr/>
              <a:t>120</a:t>
            </a:fld>
            <a:endParaRPr lang="en-US" altLang="en-US" dirty="0" smtClean="0">
              <a:latin typeface="Arial" panose="020B0604020202020204" pitchFamily="34" charset="0"/>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Slide Image Placeholder 1"/>
          <p:cNvSpPr>
            <a:spLocks noGrp="1" noRot="1" noChangeAspect="1" noTextEdit="1"/>
          </p:cNvSpPr>
          <p:nvPr>
            <p:ph type="sldImg"/>
          </p:nvPr>
        </p:nvSpPr>
        <p:spPr>
          <a:ln/>
        </p:spPr>
      </p:sp>
      <p:sp>
        <p:nvSpPr>
          <p:cNvPr id="171011" name="Notes Placeholder 2"/>
          <p:cNvSpPr>
            <a:spLocks noGrp="1"/>
          </p:cNvSpPr>
          <p:nvPr>
            <p:ph type="body" idx="1"/>
          </p:nvPr>
        </p:nvSpPr>
        <p:spPr/>
        <p:txBody>
          <a:bodyPr/>
          <a:lstStyle/>
          <a:p>
            <a:pPr marL="171450" indent="-171450">
              <a:buFont typeface="Arial" panose="020B0604020202020204" pitchFamily="34" charset="0"/>
              <a:buChar char="•"/>
              <a:defRPr/>
            </a:pPr>
            <a:r>
              <a:rPr lang="en-US" dirty="0" smtClean="0"/>
              <a:t>Fire departments should identify terrorist targets in the community. Then preplans should be established. Some possible targets are: 1. Places of transportation such as trains, planes, bridges tunnel, ships. 2. Sports facilities 3. Utility plants and fuel pipelines 4. Government buildings 5. Finance centers.</a:t>
            </a:r>
            <a:endParaRPr lang="en-US" altLang="en-US" dirty="0" smtClean="0">
              <a:latin typeface="Arial" panose="020B0604020202020204" pitchFamily="34" charset="0"/>
            </a:endParaRPr>
          </a:p>
          <a:p>
            <a:pPr marL="171450" indent="-171450">
              <a:buFontTx/>
              <a:buChar char="•"/>
              <a:defRPr/>
            </a:pPr>
            <a:r>
              <a:rPr lang="en-US" altLang="en-US" dirty="0" smtClean="0">
                <a:latin typeface="Arial" panose="020B0604020202020204" pitchFamily="34" charset="0"/>
              </a:rPr>
              <a:t>As well as unprovoked attacks on crews called out to deal with routine emergencies, ambushes are being set in many areas to lure firefighters in just for an attack. Drug houses are usually booby-trapped and can pose significant risks for fire. Some of the most innovative ambushes I have seen include removing the vocal cords from   </a:t>
            </a:r>
          </a:p>
          <a:p>
            <a:pPr>
              <a:defRPr/>
            </a:pPr>
            <a:r>
              <a:rPr lang="en-US" altLang="en-US" dirty="0" smtClean="0">
                <a:latin typeface="Arial" panose="020B0604020202020204" pitchFamily="34" charset="0"/>
              </a:rPr>
              <a:t>    ferocious dogs, so you do not hear them barking or coming, and cutting a large hole in </a:t>
            </a:r>
          </a:p>
          <a:p>
            <a:pPr>
              <a:defRPr/>
            </a:pPr>
            <a:r>
              <a:rPr lang="en-US" altLang="en-US" dirty="0" smtClean="0">
                <a:latin typeface="Arial" panose="020B0604020202020204" pitchFamily="34" charset="0"/>
              </a:rPr>
              <a:t>    the floor in front of the door. With the large hole in front of the door, the only way you </a:t>
            </a:r>
          </a:p>
          <a:p>
            <a:pPr>
              <a:defRPr/>
            </a:pPr>
            <a:r>
              <a:rPr lang="en-US" altLang="en-US" dirty="0" smtClean="0">
                <a:latin typeface="Arial" panose="020B0604020202020204" pitchFamily="34" charset="0"/>
              </a:rPr>
              <a:t>    can access the building is to have the occupants of the residence slide a large walking </a:t>
            </a:r>
          </a:p>
          <a:p>
            <a:pPr>
              <a:defRPr/>
            </a:pPr>
            <a:r>
              <a:rPr lang="en-US" altLang="en-US" dirty="0" smtClean="0">
                <a:latin typeface="Arial" panose="020B0604020202020204" pitchFamily="34" charset="0"/>
              </a:rPr>
              <a:t>    plank across to you. Without the plank, one wrong step and you will find yourself in the</a:t>
            </a:r>
          </a:p>
          <a:p>
            <a:pPr>
              <a:defRPr/>
            </a:pPr>
            <a:r>
              <a:rPr lang="en-US" altLang="en-US" dirty="0" smtClean="0">
                <a:latin typeface="Arial" panose="020B0604020202020204" pitchFamily="34" charset="0"/>
              </a:rPr>
              <a:t>    basement. Obviously, the hole in the floor also poses significant risks in firefighting </a:t>
            </a:r>
          </a:p>
          <a:p>
            <a:pPr>
              <a:defRPr/>
            </a:pPr>
            <a:r>
              <a:rPr lang="en-US" altLang="en-US" dirty="0" smtClean="0">
                <a:latin typeface="Arial" panose="020B0604020202020204" pitchFamily="34" charset="0"/>
              </a:rPr>
              <a:t>    operations.</a:t>
            </a:r>
          </a:p>
          <a:p>
            <a:pPr marL="171450" indent="-171450">
              <a:buFont typeface="Arial" panose="020B0604020202020204" pitchFamily="34" charset="0"/>
              <a:buChar char="•"/>
              <a:defRPr/>
            </a:pPr>
            <a:r>
              <a:rPr lang="en-US" dirty="0" smtClean="0"/>
              <a:t>Routinely set traps in buildings to protect or safeguard their operations.   While responding to a fire or other unknown emergency event, firefighters can become victims of unforeseen consequences. Some examples he shared included holes cut in The National Fallen Firefighters Foundation |Firefighter Life Safety Initiative 12 Final Report</a:t>
            </a:r>
          </a:p>
          <a:p>
            <a:pPr>
              <a:defRPr/>
            </a:pPr>
            <a:r>
              <a:rPr lang="en-US" dirty="0" smtClean="0"/>
              <a:t>    floors that are then covered with carpet or newspapers, multiple steps being removed  </a:t>
            </a:r>
          </a:p>
          <a:p>
            <a:pPr>
              <a:defRPr/>
            </a:pPr>
            <a:r>
              <a:rPr lang="en-US" dirty="0" smtClean="0"/>
              <a:t>    from staircases and in some cases explosives are set with trip wires to injure or kill   </a:t>
            </a:r>
          </a:p>
          <a:p>
            <a:pPr>
              <a:defRPr/>
            </a:pPr>
            <a:r>
              <a:rPr lang="en-US" dirty="0" smtClean="0"/>
              <a:t>    “intruders.” Illegal drug labs, firearms trafficking, contraband storage and illicit drug </a:t>
            </a:r>
          </a:p>
          <a:p>
            <a:pPr>
              <a:defRPr/>
            </a:pPr>
            <a:r>
              <a:rPr lang="en-US" dirty="0" smtClean="0"/>
              <a:t>    distribution locales are the primary venues for such booby traps.</a:t>
            </a:r>
            <a:endParaRPr lang="en-US" altLang="en-US" dirty="0" smtClean="0">
              <a:latin typeface="Arial" panose="020B0604020202020204" pitchFamily="34" charset="0"/>
            </a:endParaRPr>
          </a:p>
          <a:p>
            <a:pPr marL="171450" indent="-171450">
              <a:buFont typeface="Arial" panose="020B0604020202020204" pitchFamily="34" charset="0"/>
              <a:buChar char="•"/>
              <a:defRPr/>
            </a:pPr>
            <a:r>
              <a:rPr lang="en-US" altLang="en-US" dirty="0" smtClean="0"/>
              <a:t>Terrorist are </a:t>
            </a:r>
            <a:r>
              <a:rPr lang="en-US" dirty="0" smtClean="0"/>
              <a:t>malicious</a:t>
            </a:r>
            <a:r>
              <a:rPr lang="en-US" altLang="en-US" dirty="0" smtClean="0"/>
              <a:t> when developing an attack, when you come across any of the following:  Night-vision goggles, maps, photos, blueprints; police manuals, training manuals, flight manuals.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altLang="en-US" dirty="0" smtClean="0"/>
              <a:t>Where items are such as where objects are placed, such as bomb making</a:t>
            </a:r>
            <a:r>
              <a:rPr lang="en-US" altLang="en-US" baseline="0" dirty="0" smtClean="0"/>
              <a:t> supplies.</a:t>
            </a:r>
            <a:endParaRPr lang="en-US" altLang="en-US" dirty="0" smtClean="0"/>
          </a:p>
          <a:p>
            <a:pPr marL="171450" indent="-171450">
              <a:buFont typeface="Arial" panose="020B0604020202020204" pitchFamily="34" charset="0"/>
              <a:buChar char="•"/>
              <a:defRPr/>
            </a:pPr>
            <a:endParaRPr lang="en-US" altLang="en-US" dirty="0" smtClean="0"/>
          </a:p>
          <a:p>
            <a:pPr marL="171450" indent="-171450">
              <a:buFont typeface="Arial" panose="020B0604020202020204" pitchFamily="34" charset="0"/>
              <a:buChar char="•"/>
              <a:defRPr/>
            </a:pPr>
            <a:endParaRPr lang="en-US" altLang="en-US" dirty="0" smtClean="0"/>
          </a:p>
          <a:p>
            <a:pPr marL="171450" indent="-171450">
              <a:buFont typeface="Arial" panose="020B0604020202020204" pitchFamily="34" charset="0"/>
              <a:buChar char="•"/>
              <a:defRPr/>
            </a:pPr>
            <a:endParaRPr lang="en-US" altLang="en-US" dirty="0" smtClean="0"/>
          </a:p>
          <a:p>
            <a:pPr marL="171450" indent="-171450">
              <a:buFontTx/>
              <a:buChar char="•"/>
              <a:defRPr/>
            </a:pPr>
            <a:endParaRPr lang="en-US" altLang="en-US" dirty="0" smtClean="0">
              <a:latin typeface="Arial" panose="020B0604020202020204" pitchFamily="34" charset="0"/>
            </a:endParaRPr>
          </a:p>
          <a:p>
            <a:pPr marL="171450" indent="-171450">
              <a:buFontTx/>
              <a:buChar char="•"/>
              <a:defRPr/>
            </a:pPr>
            <a:endParaRPr lang="en-US" altLang="en-US" dirty="0" smtClean="0">
              <a:latin typeface="Arial" panose="020B0604020202020204" pitchFamily="34" charset="0"/>
            </a:endParaRPr>
          </a:p>
        </p:txBody>
      </p:sp>
      <p:sp>
        <p:nvSpPr>
          <p:cNvPr id="191492"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89E69120-585E-4C08-A131-B6075B1B0C10}" type="slidenum">
              <a:rPr lang="en-US" altLang="en-US" smtClean="0">
                <a:latin typeface="Arial" panose="020B0604020202020204" pitchFamily="34" charset="0"/>
              </a:rPr>
              <a:pPr/>
              <a:t>122</a:t>
            </a:fld>
            <a:endParaRPr lang="en-US" altLang="en-US" dirty="0" smtClean="0">
              <a:latin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u="none" strike="noStrike" kern="1200" baseline="0" dirty="0" smtClean="0">
                <a:solidFill>
                  <a:schemeClr val="tx1"/>
                </a:solidFill>
                <a:latin typeface="Arial" charset="0"/>
                <a:ea typeface="+mn-ea"/>
                <a:cs typeface="+mn-cs"/>
              </a:rPr>
              <a:t>As dots are not self-evident, how do you decide what data to collect? An unavoidable risk is that some specific dots will never be collected. A second risk is that many potential—although in die end, not actual —dots will be collected and will make the system less efficient. The best way to manage these risks is to identify data sets for which the potential for dots is highest. The data domains where dots are most likely to be found include traditional foreign intelligence data, domestic intelligence data,</a:t>
            </a:r>
            <a:r>
              <a:rPr lang="en-US" sz="1200" b="0" i="0" u="none" strike="noStrike" kern="1200" baseline="30000" dirty="0" smtClean="0">
                <a:solidFill>
                  <a:schemeClr val="tx1"/>
                </a:solidFill>
                <a:latin typeface="Arial" charset="0"/>
                <a:ea typeface="+mn-ea"/>
                <a:cs typeface="+mn-cs"/>
              </a:rPr>
              <a:t> </a:t>
            </a:r>
            <a:r>
              <a:rPr lang="en-US" sz="1200" b="0" i="0" u="none" strike="noStrike" kern="1200" baseline="0" dirty="0" smtClean="0">
                <a:solidFill>
                  <a:schemeClr val="tx1"/>
                </a:solidFill>
                <a:latin typeface="Arial" charset="0"/>
                <a:ea typeface="+mn-ea"/>
                <a:cs typeface="+mn-cs"/>
              </a:rPr>
              <a:t>law enforcement data, critical infrastructure, key asset and major event situational awareness data, personal data held by private companies, and citizen observations. Once specific data has been identified as a potential dot, it must be provided to analysts in an understandable form. </a:t>
            </a:r>
          </a:p>
          <a:p>
            <a:pPr marL="171450" indent="-171450">
              <a:buFont typeface="Arial" panose="020B0604020202020204" pitchFamily="34" charset="0"/>
              <a:buChar char="•"/>
            </a:pPr>
            <a:r>
              <a:rPr lang="en-US" sz="1200" b="0" i="0" u="none" strike="noStrike" kern="1200" baseline="0" dirty="0" smtClean="0">
                <a:solidFill>
                  <a:schemeClr val="tx1"/>
                </a:solidFill>
                <a:latin typeface="Arial" charset="0"/>
                <a:ea typeface="+mn-ea"/>
                <a:cs typeface="+mn-cs"/>
              </a:rPr>
              <a:t>For traditional foreign intelligence, a mature system exists that identifies where potential dots are, and various methods exist to collect the data and forward it to analysts. This system is formal, and the collection, processing, and exploitation are, for the most part, predetermined. For the other domains, this process has not yet been established. Furthermore, there may be legal impediments to collection in other domains. Yet even foreign intelligence data collection and sharing could be improved. First, the sets of data in which traditional foreign intelligence is collected could be expanded to include more open-source data —experts, media, and the Internet.</a:t>
            </a:r>
            <a:r>
              <a:rPr lang="en-US" sz="1200" b="0" i="0" u="none" strike="noStrike" kern="1200" baseline="30000" dirty="0" smtClean="0">
                <a:solidFill>
                  <a:schemeClr val="tx1"/>
                </a:solidFill>
                <a:latin typeface="Arial" charset="0"/>
                <a:ea typeface="+mn-ea"/>
                <a:cs typeface="+mn-cs"/>
              </a:rPr>
              <a:t>11 </a:t>
            </a:r>
            <a:r>
              <a:rPr lang="en-US" sz="1200" b="0" i="0" u="none" strike="noStrike" kern="1200" baseline="0" dirty="0" smtClean="0">
                <a:solidFill>
                  <a:schemeClr val="tx1"/>
                </a:solidFill>
                <a:latin typeface="Arial" charset="0"/>
                <a:ea typeface="+mn-ea"/>
                <a:cs typeface="+mn-cs"/>
              </a:rPr>
              <a:t>Second, there is a problem with sharing data between members of the Intelligence Community.</a:t>
            </a:r>
            <a:r>
              <a:rPr lang="en-US" sz="1200" b="0" i="0" u="none" strike="noStrike" kern="1200" baseline="30000" dirty="0" smtClean="0">
                <a:solidFill>
                  <a:schemeClr val="tx1"/>
                </a:solidFill>
                <a:latin typeface="Arial" charset="0"/>
                <a:ea typeface="+mn-ea"/>
                <a:cs typeface="+mn-cs"/>
              </a:rPr>
              <a:t>12 </a:t>
            </a:r>
            <a:r>
              <a:rPr lang="en-US" sz="1200" b="0" i="0" u="none" strike="noStrike" kern="1200" baseline="0" dirty="0" smtClean="0">
                <a:solidFill>
                  <a:schemeClr val="tx1"/>
                </a:solidFill>
                <a:latin typeface="Arial" charset="0"/>
                <a:ea typeface="+mn-ea"/>
                <a:cs typeface="+mn-cs"/>
              </a:rPr>
              <a:t>Senator Susan Collins quoted administration officials as saying that the sharing that does occur between the FBI and the Central Intelligence Agency (CIA) is done by "brute force," meaning that costly workarounds enforced by the intercession of senior leadership have ensured sharing instead of its being part of normal procedure.</a:t>
            </a:r>
          </a:p>
          <a:p>
            <a:pPr marL="171450" indent="-171450">
              <a:buFont typeface="Arial" panose="020B0604020202020204" pitchFamily="34" charset="0"/>
              <a:buChar char="•"/>
            </a:pPr>
            <a:r>
              <a:rPr lang="en-US" sz="1200" b="0" i="0" u="none" strike="noStrike" kern="1200" baseline="0" dirty="0" smtClean="0">
                <a:solidFill>
                  <a:schemeClr val="tx1"/>
                </a:solidFill>
                <a:latin typeface="Arial" charset="0"/>
                <a:ea typeface="+mn-ea"/>
                <a:cs typeface="+mn-cs"/>
              </a:rPr>
              <a:t>Domestic intelligence and law enforcement data are similar but different. The hope is that law enforcement data would contain domestic intelligence. However, die determination of whether law enforcement data is domestic intelligence is not usually made until it is analyzed. Moreover, the collection and transmittal of this data to analysts is not institutionalized; in some cases, it does not occur. </a:t>
            </a:r>
          </a:p>
          <a:p>
            <a:r>
              <a:rPr lang="en-US" sz="1200" b="0" i="0" u="none" strike="noStrike" kern="1200" baseline="0" dirty="0" smtClean="0">
                <a:solidFill>
                  <a:schemeClr val="tx1"/>
                </a:solidFill>
                <a:latin typeface="Arial" charset="0"/>
                <a:ea typeface="+mn-ea"/>
                <a:cs typeface="+mn-cs"/>
              </a:rPr>
              <a:t>    At the federal level, the FBI is the agency responsible for terrorism-related domestic intelligence and law enforcement. </a:t>
            </a:r>
          </a:p>
          <a:p>
            <a:r>
              <a:rPr lang="en-US" sz="1200" b="0" i="0" u="none" strike="noStrike" kern="1200" baseline="0" dirty="0" smtClean="0">
                <a:solidFill>
                  <a:schemeClr val="tx1"/>
                </a:solidFill>
                <a:latin typeface="Arial" charset="0"/>
                <a:ea typeface="+mn-ea"/>
                <a:cs typeface="+mn-cs"/>
              </a:rPr>
              <a:t>    There have been two main criticisms of the FBI concerning the collection and sharing of data.</a:t>
            </a:r>
            <a:r>
              <a:rPr lang="en-US" sz="1200" b="0" i="0" u="none" strike="noStrike" kern="1200" baseline="30000" dirty="0" smtClean="0">
                <a:solidFill>
                  <a:schemeClr val="tx1"/>
                </a:solidFill>
                <a:latin typeface="Arial" charset="0"/>
                <a:ea typeface="+mn-ea"/>
                <a:cs typeface="+mn-cs"/>
              </a:rPr>
              <a:t>14 </a:t>
            </a:r>
            <a:r>
              <a:rPr lang="en-US" sz="1200" b="0" i="0" u="none" strike="noStrike" kern="1200" baseline="0" dirty="0" smtClean="0">
                <a:solidFill>
                  <a:schemeClr val="tx1"/>
                </a:solidFill>
                <a:latin typeface="Arial" charset="0"/>
                <a:ea typeface="+mn-ea"/>
                <a:cs typeface="+mn-cs"/>
              </a:rPr>
              <a:t>The first is that the FBI, by </a:t>
            </a:r>
          </a:p>
          <a:p>
            <a:r>
              <a:rPr lang="en-US" sz="1200" b="0" i="0" u="none" strike="noStrike" kern="1200" baseline="0" dirty="0" smtClean="0">
                <a:solidFill>
                  <a:schemeClr val="tx1"/>
                </a:solidFill>
                <a:latin typeface="Arial" charset="0"/>
                <a:ea typeface="+mn-ea"/>
                <a:cs typeface="+mn-cs"/>
              </a:rPr>
              <a:t>    mission, training, and culture, has focused on building case files of data to be used in court, to the exclusion of other data </a:t>
            </a:r>
          </a:p>
          <a:p>
            <a:r>
              <a:rPr lang="en-US" sz="1200" b="0" i="0" u="none" strike="noStrike" kern="1200" baseline="0" dirty="0" smtClean="0">
                <a:solidFill>
                  <a:schemeClr val="tx1"/>
                </a:solidFill>
                <a:latin typeface="Arial" charset="0"/>
                <a:ea typeface="+mn-ea"/>
                <a:cs typeface="+mn-cs"/>
              </a:rPr>
              <a:t>    that may show trends or patterns.</a:t>
            </a:r>
            <a:r>
              <a:rPr lang="en-US" sz="1200" b="0" i="0" u="none" strike="noStrike" kern="1200" baseline="30000" dirty="0" smtClean="0">
                <a:solidFill>
                  <a:schemeClr val="tx1"/>
                </a:solidFill>
                <a:latin typeface="Arial" charset="0"/>
                <a:ea typeface="+mn-ea"/>
                <a:cs typeface="+mn-cs"/>
              </a:rPr>
              <a:t>15 </a:t>
            </a:r>
            <a:r>
              <a:rPr lang="en-US" sz="1200" b="0" i="0" u="none" strike="noStrike" kern="1200" baseline="0" dirty="0" smtClean="0">
                <a:solidFill>
                  <a:schemeClr val="tx1"/>
                </a:solidFill>
                <a:latin typeface="Arial" charset="0"/>
                <a:ea typeface="+mn-ea"/>
                <a:cs typeface="+mn-cs"/>
              </a:rPr>
              <a:t>The second criticism is that the FBI, because of antiquated information systems and </a:t>
            </a:r>
          </a:p>
          <a:p>
            <a:r>
              <a:rPr lang="en-US" sz="1200" b="0" i="0" u="none" strike="noStrike" kern="1200" baseline="0" dirty="0" smtClean="0">
                <a:solidFill>
                  <a:schemeClr val="tx1"/>
                </a:solidFill>
                <a:latin typeface="Arial" charset="0"/>
                <a:ea typeface="+mn-ea"/>
                <a:cs typeface="+mn-cs"/>
              </a:rPr>
              <a:t>    business processes, does not have a full understanding of the information in its possession, nor does it have the ability to </a:t>
            </a:r>
          </a:p>
          <a:p>
            <a:r>
              <a:rPr lang="en-US" sz="1200" b="0" i="0" u="none" strike="noStrike" kern="1200" baseline="0" dirty="0" smtClean="0">
                <a:solidFill>
                  <a:schemeClr val="tx1"/>
                </a:solidFill>
                <a:latin typeface="Arial" charset="0"/>
                <a:ea typeface="+mn-ea"/>
                <a:cs typeface="+mn-cs"/>
              </a:rPr>
              <a:t>    search or share the information.</a:t>
            </a:r>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15</a:t>
            </a:fld>
            <a:endParaRPr lang="en-US" altLang="en-US" dirty="0"/>
          </a:p>
        </p:txBody>
      </p:sp>
    </p:spTree>
    <p:extLst>
      <p:ext uri="{BB962C8B-B14F-4D97-AF65-F5344CB8AC3E}">
        <p14:creationId xmlns:p14="http://schemas.microsoft.com/office/powerpoint/2010/main" val="1070096645"/>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Slide Image Placeholder 1"/>
          <p:cNvSpPr>
            <a:spLocks noGrp="1" noRot="1" noChangeAspect="1" noTextEdit="1"/>
          </p:cNvSpPr>
          <p:nvPr>
            <p:ph type="sldImg"/>
          </p:nvPr>
        </p:nvSpPr>
        <p:spPr>
          <a:ln/>
        </p:spPr>
      </p:sp>
      <p:sp>
        <p:nvSpPr>
          <p:cNvPr id="260099" name="Notes Placeholder 2"/>
          <p:cNvSpPr>
            <a:spLocks noGrp="1"/>
          </p:cNvSpPr>
          <p:nvPr>
            <p:ph type="body" idx="1"/>
          </p:nvPr>
        </p:nvSpPr>
        <p:spPr>
          <a:noFill/>
        </p:spPr>
        <p:txBody>
          <a:bodyPr/>
          <a:lstStyle/>
          <a:p>
            <a:pPr marL="171450" indent="-171450">
              <a:buFontTx/>
              <a:buChar char="•"/>
            </a:pPr>
            <a:r>
              <a:rPr lang="en-US" altLang="en-US" dirty="0" smtClean="0">
                <a:latin typeface="Arial" panose="020B0604020202020204" pitchFamily="34" charset="0"/>
              </a:rPr>
              <a:t>They both are bombs.</a:t>
            </a:r>
          </a:p>
          <a:p>
            <a:pPr marL="171450" indent="-171450">
              <a:buFontTx/>
              <a:buChar char="•"/>
            </a:pPr>
            <a:r>
              <a:rPr lang="en-US" altLang="en-US" dirty="0" smtClean="0">
                <a:latin typeface="Arial" panose="020B0604020202020204" pitchFamily="34" charset="0"/>
              </a:rPr>
              <a:t>Bath Bomb Cupcake Kit: </a:t>
            </a:r>
            <a:br>
              <a:rPr lang="en-US" altLang="en-US" dirty="0" smtClean="0">
                <a:latin typeface="Arial" panose="020B0604020202020204" pitchFamily="34" charset="0"/>
              </a:rPr>
            </a:br>
            <a:r>
              <a:rPr lang="en-US" altLang="en-US" dirty="0" smtClean="0">
                <a:latin typeface="Arial" panose="020B0604020202020204" pitchFamily="34" charset="0"/>
              </a:rPr>
              <a:t>With this kit you can create 6 blue bath bomb cupcakes with pink frosting scented with Cream Cheese Frosting fragrance. The included recipe will make a little extra frosting - but we think that's helpful when you are first learning to pipe frosting. </a:t>
            </a:r>
          </a:p>
          <a:p>
            <a:pPr marL="171450" indent="-171450">
              <a:buFontTx/>
              <a:buChar char="•"/>
            </a:pPr>
            <a:r>
              <a:rPr lang="en-US" altLang="en-US" dirty="0" smtClean="0">
                <a:latin typeface="Arial" panose="020B0604020202020204" pitchFamily="34" charset="0"/>
              </a:rPr>
              <a:t>Our most recent and thoroughly upsetting reminder of improvisational ingenuity was last week's report that, in 2008, Al Qaeda attempted to stuff two canines with explosives—a low tech move that ended up killing the animals before they even made it onboard their flights. If simplicity and reliability is the thinking terrorist's credo, it's clear this effort strayed far from the latter.</a:t>
            </a:r>
            <a:r>
              <a:rPr lang="en-US" altLang="en-US" b="1" dirty="0" smtClean="0">
                <a:latin typeface="Arial" panose="020B0604020202020204" pitchFamily="34" charset="0"/>
              </a:rPr>
              <a:t/>
            </a:r>
            <a:br>
              <a:rPr lang="en-US" altLang="en-US" b="1" dirty="0" smtClean="0">
                <a:latin typeface="Arial" panose="020B0604020202020204" pitchFamily="34" charset="0"/>
              </a:rPr>
            </a:br>
            <a:r>
              <a:rPr lang="en-US" altLang="en-US" b="1" dirty="0" smtClean="0">
                <a:latin typeface="Arial" panose="020B0604020202020204" pitchFamily="34" charset="0"/>
              </a:rPr>
              <a:t/>
            </a:r>
            <a:br>
              <a:rPr lang="en-US" altLang="en-US" b="1" dirty="0" smtClean="0">
                <a:latin typeface="Arial" panose="020B0604020202020204" pitchFamily="34" charset="0"/>
              </a:rPr>
            </a:br>
            <a:r>
              <a:rPr lang="en-US" altLang="en-US" dirty="0" smtClean="0">
                <a:latin typeface="Arial" panose="020B0604020202020204" pitchFamily="34" charset="0"/>
              </a:rPr>
              <a:t/>
            </a:r>
            <a:br>
              <a:rPr lang="en-US" altLang="en-US" dirty="0" smtClean="0">
                <a:latin typeface="Arial" panose="020B0604020202020204" pitchFamily="34" charset="0"/>
              </a:rPr>
            </a:br>
            <a:r>
              <a:rPr lang="en-US" altLang="en-US" dirty="0" smtClean="0">
                <a:latin typeface="Arial" panose="020B0604020202020204" pitchFamily="34" charset="0"/>
              </a:rPr>
              <a:t/>
            </a:r>
            <a:br>
              <a:rPr lang="en-US" altLang="en-US" dirty="0" smtClean="0">
                <a:latin typeface="Arial" panose="020B0604020202020204" pitchFamily="34" charset="0"/>
              </a:rPr>
            </a:br>
            <a:endParaRPr lang="en-US" altLang="en-US" dirty="0" smtClean="0">
              <a:latin typeface="Arial" panose="020B0604020202020204" pitchFamily="34" charset="0"/>
            </a:endParaRPr>
          </a:p>
        </p:txBody>
      </p:sp>
      <p:sp>
        <p:nvSpPr>
          <p:cNvPr id="260100"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8C31ECA4-A726-46E4-A8BB-C4E2902DFC12}" type="slidenum">
              <a:rPr lang="en-US" altLang="en-US" smtClean="0">
                <a:latin typeface="Arial" panose="020B0604020202020204" pitchFamily="34" charset="0"/>
              </a:rPr>
              <a:pPr/>
              <a:t>123</a:t>
            </a:fld>
            <a:endParaRPr lang="en-US" altLang="en-US" dirty="0" smtClean="0">
              <a:latin typeface="Arial" panose="020B0604020202020204" pitchFamily="34" charset="0"/>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Slide Image Placeholder 1"/>
          <p:cNvSpPr>
            <a:spLocks noGrp="1" noRot="1" noChangeAspect="1" noTextEdit="1"/>
          </p:cNvSpPr>
          <p:nvPr>
            <p:ph type="sldImg"/>
          </p:nvPr>
        </p:nvSpPr>
        <p:spPr>
          <a:ln/>
        </p:spPr>
      </p:sp>
      <p:sp>
        <p:nvSpPr>
          <p:cNvPr id="193539" name="Notes Placeholder 2"/>
          <p:cNvSpPr>
            <a:spLocks noGrp="1"/>
          </p:cNvSpPr>
          <p:nvPr>
            <p:ph type="body" idx="1"/>
          </p:nvPr>
        </p:nvSpPr>
        <p:spPr>
          <a:noFill/>
        </p:spPr>
        <p:txBody>
          <a:bodyPr/>
          <a:lstStyle/>
          <a:p>
            <a:pPr marL="171450" indent="-171450">
              <a:buFontTx/>
              <a:buChar char="•"/>
            </a:pPr>
            <a:r>
              <a:rPr lang="en-US" altLang="en-US" dirty="0" smtClean="0">
                <a:latin typeface="Arial" panose="020B0604020202020204" pitchFamily="34" charset="0"/>
              </a:rPr>
              <a:t>Unlike police, firefighters and emergency medical personnel don't need warrants to access hundreds of thousands of homes and buildings each year, putting them in a position to spot behavior that could indicate terrorist activity or planning. </a:t>
            </a:r>
          </a:p>
          <a:p>
            <a:pPr marL="171450" indent="-171450">
              <a:buFontTx/>
              <a:buChar char="•"/>
            </a:pPr>
            <a:r>
              <a:rPr lang="en-US" altLang="en-US" dirty="0" smtClean="0">
                <a:latin typeface="Arial" panose="020B0604020202020204" pitchFamily="34" charset="0"/>
              </a:rPr>
              <a:t>Be alert for a person who is hostile, uncooperative or expressing hate or discontent with the United States; </a:t>
            </a:r>
          </a:p>
          <a:p>
            <a:pPr marL="171450" indent="-171450">
              <a:buFontTx/>
              <a:buChar char="•"/>
            </a:pPr>
            <a:r>
              <a:rPr lang="en-US" altLang="en-US" dirty="0" smtClean="0">
                <a:latin typeface="Arial" panose="020B0604020202020204" pitchFamily="34" charset="0"/>
              </a:rPr>
              <a:t>Unusual chemicals or other materials that seem out of place</a:t>
            </a:r>
          </a:p>
          <a:p>
            <a:pPr marL="171450" indent="-171450">
              <a:buFontTx/>
              <a:buChar char="•"/>
            </a:pPr>
            <a:r>
              <a:rPr lang="en-US" altLang="en-US" dirty="0" smtClean="0">
                <a:latin typeface="Arial" panose="020B0604020202020204" pitchFamily="34" charset="0"/>
              </a:rPr>
              <a:t>Ammunition, firearms or weapons boxes</a:t>
            </a:r>
          </a:p>
          <a:p>
            <a:pPr marL="171450" indent="-171450">
              <a:buFontTx/>
              <a:buChar char="•"/>
            </a:pPr>
            <a:r>
              <a:rPr lang="en-US" altLang="en-US" dirty="0" smtClean="0">
                <a:latin typeface="Arial" panose="020B0604020202020204" pitchFamily="34" charset="0"/>
              </a:rPr>
              <a:t>Surveillance equipment; still and video cameras</a:t>
            </a:r>
          </a:p>
          <a:p>
            <a:pPr marL="171450" indent="-171450">
              <a:buFontTx/>
              <a:buChar char="•"/>
            </a:pPr>
            <a:r>
              <a:rPr lang="en-US" altLang="en-US" dirty="0" smtClean="0">
                <a:latin typeface="Arial" panose="020B0604020202020204" pitchFamily="34" charset="0"/>
              </a:rPr>
              <a:t>When you enter a home and there is little or no furniture other than a bed or mattress</a:t>
            </a:r>
          </a:p>
          <a:p>
            <a:pPr marL="171450" indent="-171450">
              <a:buFontTx/>
              <a:buChar char="•"/>
            </a:pPr>
            <a:endParaRPr lang="en-US" altLang="en-US" dirty="0" smtClean="0">
              <a:latin typeface="Arial" panose="020B0604020202020204" pitchFamily="34" charset="0"/>
            </a:endParaRPr>
          </a:p>
          <a:p>
            <a:pPr marL="171450" indent="-171450">
              <a:buFontTx/>
              <a:buChar char="•"/>
            </a:pPr>
            <a:endParaRPr lang="en-US" altLang="en-US" dirty="0" smtClean="0">
              <a:latin typeface="Arial" panose="020B0604020202020204" pitchFamily="34" charset="0"/>
            </a:endParaRPr>
          </a:p>
          <a:p>
            <a:pPr marL="171450" indent="-171450">
              <a:buFontTx/>
              <a:buChar char="•"/>
            </a:pPr>
            <a:endParaRPr lang="en-US" altLang="en-US" dirty="0" smtClean="0">
              <a:latin typeface="Arial" panose="020B0604020202020204" pitchFamily="34" charset="0"/>
            </a:endParaRPr>
          </a:p>
        </p:txBody>
      </p:sp>
      <p:sp>
        <p:nvSpPr>
          <p:cNvPr id="193540"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1E4ABB33-A2F3-4EF2-BA25-87E04D8E2E93}" type="slidenum">
              <a:rPr lang="en-US" altLang="en-US" smtClean="0">
                <a:latin typeface="Arial" panose="020B0604020202020204" pitchFamily="34" charset="0"/>
              </a:rPr>
              <a:pPr/>
              <a:t>124</a:t>
            </a:fld>
            <a:endParaRPr lang="en-US" altLang="en-US" dirty="0" smtClean="0">
              <a:latin typeface="Arial" panose="020B0604020202020204" pitchFamily="34" charset="0"/>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Which</a:t>
            </a:r>
            <a:r>
              <a:rPr lang="en-US" baseline="0" dirty="0" smtClean="0"/>
              <a:t> one is the bomb?</a:t>
            </a:r>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125</a:t>
            </a:fld>
            <a:endParaRPr lang="en-US" altLang="en-US" dirty="0"/>
          </a:p>
        </p:txBody>
      </p:sp>
    </p:spTree>
    <p:extLst>
      <p:ext uri="{BB962C8B-B14F-4D97-AF65-F5344CB8AC3E}">
        <p14:creationId xmlns:p14="http://schemas.microsoft.com/office/powerpoint/2010/main" val="119290268"/>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defRPr/>
            </a:pPr>
            <a:r>
              <a:rPr lang="en-US" dirty="0" smtClean="0"/>
              <a:t>Each hazard carries an associated risk, which is represented by the likelihood of the hazard leading to an actual disaster event and the consequences of that event should it occur. The product of realized hazard risk is an emergency event, which is typically characterized as a situation exhibiting negative consequences that require the efforts of one or more of the emergency services (fire, police, emergency medical services [EMS], public health, or others) to manage. When the response requirements of an emergency event exceed the capabilities of those established emergency services in one or more critical areas (e.g., shelter, fire suppression, mass care), the event is classified as a disaster.</a:t>
            </a:r>
          </a:p>
          <a:p>
            <a:pPr>
              <a:defRPr/>
            </a:pPr>
            <a:r>
              <a:rPr lang="en-US" dirty="0" smtClean="0"/>
              <a:t>    Each hazard is distinct with regard to its characteristics. However, there are three  </a:t>
            </a:r>
          </a:p>
          <a:p>
            <a:pPr>
              <a:defRPr/>
            </a:pPr>
            <a:r>
              <a:rPr lang="en-US" dirty="0" smtClean="0"/>
              <a:t>    umbrella groupings into which all hazards may be sorted that include Natural Hazards, </a:t>
            </a:r>
          </a:p>
          <a:p>
            <a:pPr>
              <a:defRPr/>
            </a:pPr>
            <a:r>
              <a:rPr lang="en-US" dirty="0" smtClean="0"/>
              <a:t>    Technological Hazards, and Terrorist Hazards.</a:t>
            </a:r>
          </a:p>
          <a:p>
            <a:pPr marL="171450" indent="-171450">
              <a:buFont typeface="Arial" panose="020B0604020202020204" pitchFamily="34" charset="0"/>
              <a:buChar char="•"/>
              <a:defRPr/>
            </a:pPr>
            <a:r>
              <a:rPr lang="en-US" dirty="0" smtClean="0"/>
              <a:t>Conventional explosives have existed for centuries, since explosive gunpowder invented by the Chinese (for use in firecrackers) was modified for use in weaponry. Traditional (manufactured) and improvised explosive devices (IEDs) are generally the easiest weapons to both obtain and use. In fact, instructions frothier assembly and deployment are widely available in print and on the Internet, as well as through the transfer of institutional knowledge within informal criminal networks. These widely available weapons, when skillfully used, can inflict massive amounts of destruction to property and can cause significant injuries and fatalities to humans. Conventional explosives are most troubling as weapons of mass destruction (WMD) in light of their ability to effectively disperse chemical, biological, or radiological agents.</a:t>
            </a:r>
          </a:p>
          <a:p>
            <a:pPr>
              <a:defRPr/>
            </a:pPr>
            <a:r>
              <a:rPr lang="en-US" dirty="0" smtClean="0"/>
              <a:t>    Conventional explosives and IEDs can be either explosive or incendiary in nature.  </a:t>
            </a:r>
          </a:p>
          <a:p>
            <a:pPr>
              <a:defRPr/>
            </a:pPr>
            <a:r>
              <a:rPr lang="en-US" dirty="0" smtClean="0"/>
              <a:t>    Explosives use the physical destruction caused by the expansion of gases that result  </a:t>
            </a:r>
          </a:p>
          <a:p>
            <a:pPr>
              <a:defRPr/>
            </a:pPr>
            <a:r>
              <a:rPr lang="en-US" dirty="0" smtClean="0"/>
              <a:t>    from the ignition of “high- or low filler” explosive materials to inflict damage or harm. </a:t>
            </a:r>
          </a:p>
          <a:p>
            <a:pPr>
              <a:defRPr/>
            </a:pPr>
            <a:r>
              <a:rPr lang="en-US" dirty="0" smtClean="0"/>
              <a:t>    Examples of explosive devices include simple pipe bombs, made from common  </a:t>
            </a:r>
          </a:p>
          <a:p>
            <a:pPr>
              <a:defRPr/>
            </a:pPr>
            <a:r>
              <a:rPr lang="en-US" dirty="0" smtClean="0"/>
              <a:t>    plumbing materials; satchel charges, which are encased in a common looking bag such</a:t>
            </a:r>
          </a:p>
          <a:p>
            <a:pPr>
              <a:defRPr/>
            </a:pPr>
            <a:r>
              <a:rPr lang="en-US" dirty="0" smtClean="0"/>
              <a:t>    as a backpack, and left behind for later detonation; letter or package bombs, delivered</a:t>
            </a:r>
          </a:p>
          <a:p>
            <a:pPr>
              <a:defRPr/>
            </a:pPr>
            <a:r>
              <a:rPr lang="en-US" dirty="0" smtClean="0"/>
              <a:t>    through the mail; or a car bomb, which can be used to deliver a large amount of </a:t>
            </a:r>
          </a:p>
          <a:p>
            <a:pPr>
              <a:defRPr/>
            </a:pPr>
            <a:r>
              <a:rPr lang="en-US" dirty="0" smtClean="0"/>
              <a:t>    explosives. Incendiary devices, also referred to as firebombs, rely on the ignition of fire </a:t>
            </a:r>
          </a:p>
          <a:p>
            <a:pPr>
              <a:defRPr/>
            </a:pPr>
            <a:r>
              <a:rPr lang="en-US" dirty="0" smtClean="0"/>
              <a:t>    to cause damage or harm. Examples include Molotov cocktails (gas-filled bottles capped</a:t>
            </a:r>
          </a:p>
          <a:p>
            <a:pPr>
              <a:defRPr/>
            </a:pPr>
            <a:r>
              <a:rPr lang="en-US" dirty="0" smtClean="0"/>
              <a:t>    with a burning rag), napalm bombs, and fuel-air explosives (thermobaric weapons).</a:t>
            </a:r>
          </a:p>
          <a:p>
            <a:pPr>
              <a:defRPr/>
            </a:pPr>
            <a:r>
              <a:rPr lang="en-US" dirty="0" smtClean="0"/>
              <a:t>    Explosions and conflagrations can be delivered via a missile, or projectile device, such as</a:t>
            </a:r>
          </a:p>
          <a:p>
            <a:pPr>
              <a:defRPr/>
            </a:pPr>
            <a:r>
              <a:rPr lang="en-US" dirty="0" smtClean="0"/>
              <a:t>    a rocket, rocket-propelled grenade (RPG), mortar, or air-dropped bomb. Nontraditional </a:t>
            </a:r>
          </a:p>
          <a:p>
            <a:pPr>
              <a:defRPr/>
            </a:pPr>
            <a:r>
              <a:rPr lang="en-US" dirty="0" smtClean="0"/>
              <a:t>    explosive delivery methods are regularly discovered, and include the use of fuel-filled  </a:t>
            </a:r>
          </a:p>
          <a:p>
            <a:pPr>
              <a:defRPr/>
            </a:pPr>
            <a:r>
              <a:rPr lang="en-US" dirty="0" smtClean="0"/>
              <a:t>    commercial airliners flown into buildings as occurred on September 11, 2001. Because </a:t>
            </a:r>
          </a:p>
          <a:p>
            <a:pPr>
              <a:defRPr/>
            </a:pPr>
            <a:r>
              <a:rPr lang="en-US" dirty="0" smtClean="0"/>
              <a:t>    these weapons rely on such low technology and are relatively easy to transport and </a:t>
            </a:r>
          </a:p>
          <a:p>
            <a:pPr>
              <a:defRPr/>
            </a:pPr>
            <a:r>
              <a:rPr lang="en-US" dirty="0" smtClean="0"/>
              <a:t>    deliver, they are the most common choice of terrorists. Although suicide bombings, in </a:t>
            </a:r>
          </a:p>
          <a:p>
            <a:pPr>
              <a:defRPr/>
            </a:pPr>
            <a:r>
              <a:rPr lang="en-US" dirty="0" smtClean="0"/>
              <a:t>    which bombers manually deliver and detonate the device on or near their person, are</a:t>
            </a:r>
          </a:p>
          <a:p>
            <a:pPr>
              <a:defRPr/>
            </a:pPr>
            <a:r>
              <a:rPr lang="en-US" dirty="0" smtClean="0"/>
              <a:t>    becoming more common, most devices are detonated through the use of timed, remote</a:t>
            </a:r>
          </a:p>
          <a:p>
            <a:pPr>
              <a:defRPr/>
            </a:pPr>
            <a:r>
              <a:rPr lang="en-US" dirty="0" smtClean="0"/>
              <a:t>    (radio, cell phone), or other methods of transmission (light sensitivity, air pressure, </a:t>
            </a:r>
          </a:p>
          <a:p>
            <a:pPr>
              <a:defRPr/>
            </a:pPr>
            <a:r>
              <a:rPr lang="en-US" dirty="0" smtClean="0"/>
              <a:t>    movement, electrical impulse, etc.).  Although almost 50% of terrorist attacks involve the </a:t>
            </a:r>
          </a:p>
          <a:p>
            <a:pPr>
              <a:defRPr/>
            </a:pPr>
            <a:r>
              <a:rPr lang="en-US" dirty="0" smtClean="0"/>
              <a:t>    use of conventional explosives, less than 5% of actual and attempted bombings are  </a:t>
            </a:r>
          </a:p>
          <a:p>
            <a:pPr>
              <a:defRPr/>
            </a:pPr>
            <a:r>
              <a:rPr lang="en-US" dirty="0" smtClean="0"/>
              <a:t>    preceded by any kind of threat or warning. These devices can be difficult to detect  </a:t>
            </a:r>
          </a:p>
          <a:p>
            <a:pPr>
              <a:defRPr/>
            </a:pPr>
            <a:r>
              <a:rPr lang="en-US" dirty="0" smtClean="0"/>
              <a:t>    because most easily attainable explosive materials are untraceable. Commercial</a:t>
            </a:r>
          </a:p>
          <a:p>
            <a:pPr>
              <a:defRPr/>
            </a:pPr>
            <a:r>
              <a:rPr lang="en-US" dirty="0" smtClean="0"/>
              <a:t>    explosives in the United States are now required to contain a chemical signature that </a:t>
            </a:r>
          </a:p>
          <a:p>
            <a:pPr>
              <a:defRPr/>
            </a:pPr>
            <a:r>
              <a:rPr lang="en-US" dirty="0" smtClean="0"/>
              <a:t>    can be used to trace their source should they be used for criminal means, but this </a:t>
            </a:r>
          </a:p>
          <a:p>
            <a:pPr>
              <a:defRPr/>
            </a:pPr>
            <a:r>
              <a:rPr lang="en-US" dirty="0" smtClean="0"/>
              <a:t>    accounts for only a fraction of materials available to terrorists. What is particularly </a:t>
            </a:r>
          </a:p>
          <a:p>
            <a:pPr>
              <a:defRPr/>
            </a:pPr>
            <a:r>
              <a:rPr lang="en-US" dirty="0" smtClean="0"/>
              <a:t>    troubling about these devices is that it is easy to detonate multiple explosives in single </a:t>
            </a:r>
          </a:p>
          <a:p>
            <a:pPr>
              <a:defRPr/>
            </a:pPr>
            <a:r>
              <a:rPr lang="en-US" dirty="0" smtClean="0"/>
              <a:t>    or multiple municipalities, and secondary explosives can be used to target bystanders </a:t>
            </a:r>
          </a:p>
          <a:p>
            <a:pPr>
              <a:defRPr/>
            </a:pPr>
            <a:r>
              <a:rPr lang="en-US" dirty="0" smtClean="0"/>
              <a:t>    and officials who are responding to the initial, often smaller, explosion. Because of the </a:t>
            </a:r>
          </a:p>
          <a:p>
            <a:pPr>
              <a:defRPr/>
            </a:pPr>
            <a:r>
              <a:rPr lang="en-US" dirty="0" smtClean="0"/>
              <a:t>    graphic nature of the carnage resulting from explosives, and the widespread fear  </a:t>
            </a:r>
          </a:p>
          <a:p>
            <a:pPr>
              <a:defRPr/>
            </a:pPr>
            <a:r>
              <a:rPr lang="en-US" dirty="0" smtClean="0"/>
              <a:t>    associated with their historic use, these weapons are very effective as terror-spreading </a:t>
            </a:r>
          </a:p>
          <a:p>
            <a:pPr>
              <a:defRPr/>
            </a:pPr>
            <a:r>
              <a:rPr lang="en-US" dirty="0" smtClean="0"/>
              <a:t>    devices ( FEMA, 2002 ).</a:t>
            </a:r>
          </a:p>
          <a:p>
            <a:pPr marL="171450" indent="-171450">
              <a:buFont typeface="Arial" panose="020B0604020202020204" pitchFamily="34" charset="0"/>
              <a:buChar char="•"/>
              <a:defRPr/>
            </a:pPr>
            <a:r>
              <a:rPr lang="en-US" b="1" dirty="0" smtClean="0"/>
              <a:t>Chemical Agents </a:t>
            </a:r>
            <a:r>
              <a:rPr lang="en-US" dirty="0" smtClean="0"/>
              <a:t>- Like explosives, chemical weapons have existed for centuries and have been used repeatedly throughout history. The first organized application and the most significant modern use of chemical weapons occurred during World War I. In Belgium, during a German attack against allied forces in World War I(WWI), German troops released 160 tons of chlorine gas into the air, killing more than 10,000 soldiers and injuring another 15,000. In total, 113,000 tons of chemical weapons were used in WWI, resulting in the deaths of more than 90,000 people and injury to over 1.3 million. Chemical weapons are created for the sole purpose of killing, injuring, or incapacitating people. They can enter the body through inhalation, ingestion, or the skin or eyes. Many different kinds of chemicals have been developed as weapons, falling under six general categories that are distinguished according to their physiological effects on victims:</a:t>
            </a:r>
          </a:p>
          <a:p>
            <a:pPr>
              <a:defRPr/>
            </a:pPr>
            <a:r>
              <a:rPr lang="en-US" dirty="0" smtClean="0"/>
              <a:t>	1. Nerve agents (Sarin, VX)</a:t>
            </a:r>
          </a:p>
          <a:p>
            <a:pPr>
              <a:defRPr/>
            </a:pPr>
            <a:r>
              <a:rPr lang="en-US" dirty="0" smtClean="0"/>
              <a:t>	2. Blister agents (mustard gas, lewisite)</a:t>
            </a:r>
          </a:p>
          <a:p>
            <a:pPr>
              <a:defRPr/>
            </a:pPr>
            <a:r>
              <a:rPr lang="en-US" dirty="0" smtClean="0"/>
              <a:t>	3. Blood agents (hydrogen cyanide)</a:t>
            </a:r>
          </a:p>
          <a:p>
            <a:pPr>
              <a:defRPr/>
            </a:pPr>
            <a:r>
              <a:rPr lang="en-US" dirty="0" smtClean="0"/>
              <a:t>	4. Choking/pulmonary agents (phosgene)</a:t>
            </a:r>
          </a:p>
          <a:p>
            <a:pPr>
              <a:defRPr/>
            </a:pPr>
            <a:r>
              <a:rPr lang="en-US" dirty="0" smtClean="0"/>
              <a:t>	5. Irritants (tear gas, capsicum [pepper] spray)</a:t>
            </a:r>
          </a:p>
          <a:p>
            <a:pPr>
              <a:defRPr/>
            </a:pPr>
            <a:r>
              <a:rPr lang="en-US" dirty="0" smtClean="0"/>
              <a:t>	6. Incapacitating agents (BZ, Agent 15)</a:t>
            </a:r>
          </a:p>
          <a:p>
            <a:pPr>
              <a:defRPr/>
            </a:pPr>
            <a:r>
              <a:rPr lang="en-US" dirty="0" smtClean="0"/>
              <a:t>  Terrorists can deliver chemical weapons by means of several different mechanisms. </a:t>
            </a:r>
          </a:p>
          <a:p>
            <a:pPr>
              <a:defRPr/>
            </a:pPr>
            <a:r>
              <a:rPr lang="en-US" dirty="0" smtClean="0"/>
              <a:t>  Like explosives, chemical weapons have existed for centuries and have been used repeatedly throughout history. The first</a:t>
            </a:r>
          </a:p>
          <a:p>
            <a:pPr>
              <a:defRPr/>
            </a:pPr>
            <a:r>
              <a:rPr lang="en-US" dirty="0" smtClean="0"/>
              <a:t>  organized application and the most significant modern use of chemical weapons occurred during World War I. In Belgium,</a:t>
            </a:r>
          </a:p>
          <a:p>
            <a:pPr>
              <a:defRPr/>
            </a:pPr>
            <a:r>
              <a:rPr lang="en-US" dirty="0" smtClean="0"/>
              <a:t>  during a German attack against allied forces in World War I (WWI), German troops released 160 tons of chlorine gas into </a:t>
            </a:r>
          </a:p>
          <a:p>
            <a:pPr>
              <a:defRPr/>
            </a:pPr>
            <a:r>
              <a:rPr lang="en-US" dirty="0" smtClean="0"/>
              <a:t>  the air, killing more than 10,000 soldiers and injuring another 15,000. In total, 113,000 tons of chemical weapons were used</a:t>
            </a:r>
          </a:p>
          <a:p>
            <a:pPr>
              <a:defRPr/>
            </a:pPr>
            <a:r>
              <a:rPr lang="en-US" dirty="0" smtClean="0"/>
              <a:t>  in WWI, resulting in the deaths of more than 90,000 people and injury to over 1.3 million. Chemical weapons are created  </a:t>
            </a:r>
          </a:p>
          <a:p>
            <a:pPr>
              <a:defRPr/>
            </a:pPr>
            <a:r>
              <a:rPr lang="en-US" dirty="0" smtClean="0"/>
              <a:t>  for the sole purpose of killing, injuring, or incapacitating people.</a:t>
            </a:r>
          </a:p>
          <a:p>
            <a:pPr>
              <a:defRPr/>
            </a:pPr>
            <a:r>
              <a:rPr lang="en-US" dirty="0" smtClean="0"/>
              <a:t> They can enter the body through inhalation, ingestion, or the skin or eyes. Many different kinds of chemicals have been   </a:t>
            </a:r>
          </a:p>
          <a:p>
            <a:pPr>
              <a:defRPr/>
            </a:pPr>
            <a:r>
              <a:rPr lang="en-US" dirty="0" smtClean="0"/>
              <a:t> developed as weapons, falling under six general categories that are distinguished according to their physiological effects   </a:t>
            </a:r>
          </a:p>
          <a:p>
            <a:pPr>
              <a:defRPr/>
            </a:pPr>
            <a:r>
              <a:rPr lang="en-US" dirty="0" smtClean="0"/>
              <a:t> on victims:</a:t>
            </a:r>
          </a:p>
          <a:p>
            <a:pPr>
              <a:defRPr/>
            </a:pPr>
            <a:r>
              <a:rPr lang="en-US" dirty="0" smtClean="0"/>
              <a:t>1. Nerve agents (Sarin, VX)</a:t>
            </a:r>
          </a:p>
          <a:p>
            <a:pPr>
              <a:defRPr/>
            </a:pPr>
            <a:r>
              <a:rPr lang="en-US" dirty="0" smtClean="0"/>
              <a:t>2. Blister agents (mustard gas, lewisite)</a:t>
            </a:r>
          </a:p>
          <a:p>
            <a:pPr>
              <a:defRPr/>
            </a:pPr>
            <a:r>
              <a:rPr lang="en-US" dirty="0" smtClean="0"/>
              <a:t>3. Blood agents (hydrogen cyanide)</a:t>
            </a:r>
          </a:p>
          <a:p>
            <a:pPr>
              <a:defRPr/>
            </a:pPr>
            <a:r>
              <a:rPr lang="en-US" dirty="0" smtClean="0"/>
              <a:t>4. Choking/pulmonary agents (phosgene)</a:t>
            </a:r>
          </a:p>
          <a:p>
            <a:pPr>
              <a:defRPr/>
            </a:pPr>
            <a:r>
              <a:rPr lang="en-US" dirty="0" smtClean="0"/>
              <a:t>5. Irritants (tear gas, capsicum [pepper] spray)</a:t>
            </a:r>
          </a:p>
          <a:p>
            <a:pPr>
              <a:defRPr/>
            </a:pPr>
            <a:r>
              <a:rPr lang="en-US" dirty="0" smtClean="0"/>
              <a:t>6. Incapacitating agents (BZ, Agent 15)</a:t>
            </a:r>
          </a:p>
          <a:p>
            <a:pPr>
              <a:defRPr/>
            </a:pPr>
            <a:r>
              <a:rPr lang="en-US" dirty="0" smtClean="0"/>
              <a:t>Terrorists can deliver chemical weapons by means of several different mechanisms. Aerosol devices spread chemicals in liquid, solid (generally powdered), or gas form by causing tiny particulates of the chemical to be suspended into the air. Explosives can also be used to disperse the chemicals through the air in this manner. Devices that contain chemicals, either for warfare or everyday use (such as a truck or</a:t>
            </a:r>
          </a:p>
          <a:p>
            <a:pPr>
              <a:defRPr/>
            </a:pPr>
            <a:r>
              <a:rPr lang="en-US" dirty="0" smtClean="0"/>
              <a:t>train tanker), can be breached, thereby exposing the chemical to the air. Chemicals can also be mixed with water or placed into food supplies. Chemicals that are easily absorbed through the skin can be placed directly onto a victim to cause harm or death.</a:t>
            </a:r>
          </a:p>
          <a:p>
            <a:pPr>
              <a:defRPr/>
            </a:pPr>
            <a:r>
              <a:rPr lang="en-US" dirty="0" smtClean="0"/>
              <a:t>Chemical attacks, in general, are recognized immediately (some indicators of the possible use of chemical agents are listed in the sidebar “General Indicators of Possible Chemical Agent Use”), although it may be unclear to victims and responders until further testing has taken place that an attack. Aerosol devices spread chemicals in liquid, solid (generally powdered), or gas form by causing tiny particulates of the chemical to be suspended into the air. Explosives can also be used to disperse the chemicals through the</a:t>
            </a:r>
          </a:p>
          <a:p>
            <a:pPr>
              <a:defRPr/>
            </a:pPr>
            <a:r>
              <a:rPr lang="en-US" dirty="0" smtClean="0"/>
              <a:t>air in this manner. Devices that contain chemicals, either for warfare or everyday use (such as a truck or train tanker), can be breached, thereby exposing the chemical to the air. Chemicals can also be mixed with water or placed into food supplies. Chemicals that are easily absorbed through the skin can be placed directly onto a victim to cause harm or death.</a:t>
            </a:r>
          </a:p>
          <a:p>
            <a:pPr>
              <a:defRPr/>
            </a:pPr>
            <a:r>
              <a:rPr lang="en-US" dirty="0" smtClean="0"/>
              <a:t>Chemical attacks, in general, are recognized immediately (some indicators of the possible use of chemical agents are listed in the sidebar “General Indicators of Possible Chemical Agent Use”), although it may be unclear to victims and responders until further testing has taken place that an attack has occurred, and whether the attack was chemical or biological in nature. Chemical weapons may be persistent (remaining in the affected area for long after the attack) or no persistent (evaporating quickly, due to their lighter-than-air qualities, resulting in a loss of ability to harm or kill after approximately</a:t>
            </a:r>
          </a:p>
          <a:p>
            <a:pPr>
              <a:defRPr/>
            </a:pPr>
            <a:r>
              <a:rPr lang="en-US" dirty="0" smtClean="0"/>
              <a:t>10 or 15 min in open areas). In unventilated rooms, however, any chemical can linger for a considerable time.</a:t>
            </a:r>
          </a:p>
          <a:p>
            <a:pPr marL="171450" indent="-171450">
              <a:buFont typeface="Arial" panose="020B0604020202020204" pitchFamily="34" charset="0"/>
              <a:buChar char="•"/>
              <a:defRPr/>
            </a:pPr>
            <a:r>
              <a:rPr lang="en-US" b="1" dirty="0" smtClean="0"/>
              <a:t>Nuclear and radiological </a:t>
            </a:r>
            <a:r>
              <a:rPr lang="en-US" dirty="0" smtClean="0"/>
              <a:t>weapons are those that involve the movement of energy through space and through material. There are three primary mechanisms by which terrorists can use radiation to carry out an attack: detonation of a nuclear bomb, dispersal of radiological material, or an attack on a facility housing nuclear material (power plant, research laboratory, storage site, etc.). Nuclear weapons are the most devastating of the various attack forms listed earlier. They are also the most difficult to develop or acquire, and thus are considered the lowest threat of the three in terms of terrorist potential (likelihood). A nuclear weapon causes damage to property and harm to life through two separate processes. First, a blast is created by the detonation of the bomb. An incredibly large amount of energy is released in the explosion, which is the result of an uncontrolled chain reaction of atomic splitting. The initial shock wave, which destroys all built structures within a range of up to several miles, is followed by a heat wave reaching tens of millions of degrees close to the point of detonation. High winds accompany the shock and heat waves. The second process by which nuclear weapons inflict harm is through harmful radiation. This radiation and radiological material is most dangerous close to the area of detonation, where high concentrations can cause rapid death, but particles reaching high into the atmosphere can pose a threat several hundreds of miles away under the right meteorological conditions. Radiation can also persist for years after the explosion occurs. Radiological dispersion devices (RDDs) are simple explosive devices that spread harmful radioactive material upon detonation, without the involvement of a nuclear explosion. These devices are often called “dirty bombs.” Radiological dispersion devices also exist that do not require explosives for dispersal. Although illnesses and fatalities very close to the point of dispersal are likely, these devices are more likely to be used to spread terror. Like many biological and chemical weapons, it may be difficult to initially detect that a radiological attack has occurred. Special detection equipment and the training to use it are a prerequisite. See the sidebar “General Indicators of Possible Nuclear Weapon/</a:t>
            </a:r>
          </a:p>
          <a:p>
            <a:pPr>
              <a:buFont typeface="Arial" panose="020B0604020202020204" pitchFamily="34" charset="0"/>
              <a:buNone/>
              <a:defRPr/>
            </a:pPr>
            <a:r>
              <a:rPr lang="en-US" dirty="0" smtClean="0"/>
              <a:t>    Radiological Agent Use.”</a:t>
            </a:r>
          </a:p>
          <a:p>
            <a:pPr>
              <a:defRPr/>
            </a:pPr>
            <a:r>
              <a:rPr lang="en-US" dirty="0" smtClean="0"/>
              <a:t>   General Indicators of Possible Nuclear Weapon/Radiological Agent Use</a:t>
            </a:r>
          </a:p>
          <a:p>
            <a:pPr>
              <a:defRPr/>
            </a:pPr>
            <a:r>
              <a:rPr lang="en-US" dirty="0" smtClean="0"/>
              <a:t>       ● Stated threat to deploy a nuclear or radiological device</a:t>
            </a:r>
          </a:p>
          <a:p>
            <a:pPr>
              <a:defRPr/>
            </a:pPr>
            <a:r>
              <a:rPr lang="en-US" dirty="0" smtClean="0"/>
              <a:t>       ● Presence of nuclear or radiological equipment </a:t>
            </a:r>
          </a:p>
          <a:p>
            <a:pPr>
              <a:defRPr/>
            </a:pPr>
            <a:r>
              <a:rPr lang="en-US" dirty="0" smtClean="0"/>
              <a:t>       ● Spent fuel canisters or nuclear transport vehicles</a:t>
            </a:r>
          </a:p>
          <a:p>
            <a:pPr>
              <a:defRPr/>
            </a:pPr>
            <a:r>
              <a:rPr lang="en-US" dirty="0" smtClean="0"/>
              <a:t>       ● Nuclear placards/warning materials along with otherwise unexplained casualties</a:t>
            </a:r>
          </a:p>
          <a:p>
            <a:pPr>
              <a:defRPr/>
            </a:pPr>
            <a:r>
              <a:rPr lang="en-US" dirty="0" smtClean="0"/>
              <a:t>  A third scenario involving nuclear/radiological material entails an attack on a nuclear  </a:t>
            </a:r>
          </a:p>
          <a:p>
            <a:pPr>
              <a:defRPr/>
            </a:pPr>
            <a:r>
              <a:rPr lang="en-US" dirty="0" smtClean="0"/>
              <a:t>  facility. There are many facilities around the country where nuclear material is stored, </a:t>
            </a:r>
          </a:p>
          <a:p>
            <a:pPr>
              <a:defRPr/>
            </a:pPr>
            <a:r>
              <a:rPr lang="en-US" dirty="0" smtClean="0"/>
              <a:t>  including nuclear power plants, hazardous materials storage sites, medical facilities, </a:t>
            </a:r>
          </a:p>
          <a:p>
            <a:pPr>
              <a:defRPr/>
            </a:pPr>
            <a:r>
              <a:rPr lang="en-US" dirty="0" smtClean="0"/>
              <a:t>  military installations, and industrial facilities. An attack on any of these facilities could </a:t>
            </a:r>
          </a:p>
          <a:p>
            <a:pPr>
              <a:defRPr/>
            </a:pPr>
            <a:r>
              <a:rPr lang="en-US" dirty="0" smtClean="0"/>
              <a:t>  result in a release of radiological material into the atmosphere which would pose a  </a:t>
            </a:r>
          </a:p>
          <a:p>
            <a:pPr>
              <a:defRPr/>
            </a:pPr>
            <a:r>
              <a:rPr lang="en-US" dirty="0" smtClean="0"/>
              <a:t>  threat to life and certainly cause fear among those who live nearby.  If a radiological or  </a:t>
            </a:r>
          </a:p>
          <a:p>
            <a:pPr>
              <a:defRPr/>
            </a:pPr>
            <a:r>
              <a:rPr lang="en-US" dirty="0" smtClean="0"/>
              <a:t>  nuclear attack were to occur, humans and animals would experience both internal and  </a:t>
            </a:r>
          </a:p>
          <a:p>
            <a:pPr>
              <a:defRPr/>
            </a:pPr>
            <a:r>
              <a:rPr lang="en-US" dirty="0" smtClean="0"/>
              <a:t>  external consequences. External exposure results from any contact with radioactive </a:t>
            </a:r>
          </a:p>
          <a:p>
            <a:pPr>
              <a:defRPr/>
            </a:pPr>
            <a:r>
              <a:rPr lang="en-US" dirty="0" smtClean="0"/>
              <a:t>  material outside the body, while internal exposure requires ingestion, inhalation, or  </a:t>
            </a:r>
          </a:p>
          <a:p>
            <a:pPr>
              <a:defRPr/>
            </a:pPr>
            <a:r>
              <a:rPr lang="en-US" dirty="0" smtClean="0"/>
              <a:t>  injection of radiological materials.</a:t>
            </a:r>
          </a:p>
          <a:p>
            <a:pPr>
              <a:defRPr/>
            </a:pPr>
            <a:r>
              <a:rPr lang="en-US" dirty="0" smtClean="0"/>
              <a:t> Radiation sickness results from high doses of radiation, and can result in death if the </a:t>
            </a:r>
          </a:p>
          <a:p>
            <a:pPr>
              <a:defRPr/>
            </a:pPr>
            <a:r>
              <a:rPr lang="en-US" dirty="0" smtClean="0"/>
              <a:t> dosage is high enough. Other effects of radiation exposure can include redness or </a:t>
            </a:r>
          </a:p>
          <a:p>
            <a:pPr>
              <a:defRPr/>
            </a:pPr>
            <a:r>
              <a:rPr lang="en-US" dirty="0" smtClean="0"/>
              <a:t> burning of the skin and eyes, nausea, damage to the body’s immune system, and a high lifetime risk of developing cancer ( FEMA, 2002 ).</a:t>
            </a:r>
          </a:p>
          <a:p>
            <a:pPr>
              <a:defRPr/>
            </a:pPr>
            <a:r>
              <a:rPr lang="en-US" dirty="0" smtClean="0"/>
              <a:t>Information developed by the CDC on a radiation event is presented on the companion website in the document “Facts about a Radiation Emergency.”</a:t>
            </a:r>
          </a:p>
          <a:p>
            <a:pPr>
              <a:defRPr/>
            </a:pPr>
            <a:endParaRPr lang="en-US" dirty="0" smtClean="0"/>
          </a:p>
          <a:p>
            <a:pPr>
              <a:defRPr/>
            </a:pPr>
            <a:endParaRPr lang="en-US" dirty="0" smtClean="0"/>
          </a:p>
          <a:p>
            <a:pPr>
              <a:buFont typeface="Arial" panose="020B0604020202020204" pitchFamily="34" charset="0"/>
              <a:buNone/>
              <a:defRPr/>
            </a:pPr>
            <a:endParaRPr lang="en-US" dirty="0" smtClean="0"/>
          </a:p>
        </p:txBody>
      </p:sp>
      <p:sp>
        <p:nvSpPr>
          <p:cNvPr id="195588"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4BF2EA66-BE5B-4B70-AAB3-A5707D10A28C}" type="slidenum">
              <a:rPr lang="en-US" altLang="en-US" smtClean="0">
                <a:latin typeface="Arial" panose="020B0604020202020204" pitchFamily="34" charset="0"/>
              </a:rPr>
              <a:pPr/>
              <a:t>126</a:t>
            </a:fld>
            <a:endParaRPr lang="en-US" altLang="en-US" dirty="0" smtClean="0">
              <a:latin typeface="Arial" panose="020B0604020202020204" pitchFamily="34" charset="0"/>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Which one is the bomb?</a:t>
            </a:r>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127</a:t>
            </a:fld>
            <a:endParaRPr lang="en-US" altLang="en-US" dirty="0"/>
          </a:p>
        </p:txBody>
      </p:sp>
    </p:spTree>
    <p:extLst>
      <p:ext uri="{BB962C8B-B14F-4D97-AF65-F5344CB8AC3E}">
        <p14:creationId xmlns:p14="http://schemas.microsoft.com/office/powerpoint/2010/main" val="2065917917"/>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Slide Image Placeholder 1"/>
          <p:cNvSpPr>
            <a:spLocks noGrp="1" noRot="1" noChangeAspect="1" noTextEdit="1"/>
          </p:cNvSpPr>
          <p:nvPr>
            <p:ph type="sldImg"/>
          </p:nvPr>
        </p:nvSpPr>
        <p:spPr>
          <a:ln/>
        </p:spPr>
      </p:sp>
      <p:sp>
        <p:nvSpPr>
          <p:cNvPr id="262147" name="Notes Placeholder 2"/>
          <p:cNvSpPr>
            <a:spLocks noGrp="1"/>
          </p:cNvSpPr>
          <p:nvPr>
            <p:ph type="body" idx="1"/>
          </p:nvPr>
        </p:nvSpPr>
        <p:spPr>
          <a:noFill/>
        </p:spPr>
        <p:txBody>
          <a:bodyPr/>
          <a:lstStyle/>
          <a:p>
            <a:r>
              <a:rPr lang="en-US" altLang="en-US" dirty="0" smtClean="0">
                <a:latin typeface="Arial" panose="020B0604020202020204" pitchFamily="34" charset="0"/>
              </a:rPr>
              <a:t>Which one</a:t>
            </a:r>
            <a:r>
              <a:rPr lang="en-US" altLang="en-US" baseline="0" dirty="0" smtClean="0">
                <a:latin typeface="Arial" panose="020B0604020202020204" pitchFamily="34" charset="0"/>
              </a:rPr>
              <a:t> is the bomb?</a:t>
            </a:r>
            <a:endParaRPr lang="en-US" altLang="en-US" dirty="0" smtClean="0">
              <a:latin typeface="Arial" panose="020B0604020202020204" pitchFamily="34" charset="0"/>
            </a:endParaRPr>
          </a:p>
        </p:txBody>
      </p:sp>
      <p:sp>
        <p:nvSpPr>
          <p:cNvPr id="262148"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40AC983A-2D3A-4120-91D4-1C696F754282}" type="slidenum">
              <a:rPr lang="en-US" altLang="en-US" smtClean="0">
                <a:latin typeface="Arial" panose="020B0604020202020204" pitchFamily="34" charset="0"/>
              </a:rPr>
              <a:pPr/>
              <a:t>128</a:t>
            </a:fld>
            <a:endParaRPr lang="en-US" altLang="en-US" dirty="0" smtClean="0">
              <a:latin typeface="Arial" panose="020B0604020202020204" pitchFamily="34" charset="0"/>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Which one is the bomb?</a:t>
            </a:r>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129</a:t>
            </a:fld>
            <a:endParaRPr lang="en-US" altLang="en-US" dirty="0"/>
          </a:p>
        </p:txBody>
      </p:sp>
    </p:spTree>
    <p:extLst>
      <p:ext uri="{BB962C8B-B14F-4D97-AF65-F5344CB8AC3E}">
        <p14:creationId xmlns:p14="http://schemas.microsoft.com/office/powerpoint/2010/main" val="3106690263"/>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defRPr/>
            </a:pPr>
            <a:r>
              <a:rPr lang="en-US" dirty="0" smtClean="0"/>
              <a:t>FDNY research and preparedness efforts on fire as a weapon have centered on what is now known as the “Mumbai-style attack method.” The salient features of a Mumbai-style attack include:</a:t>
            </a:r>
          </a:p>
          <a:p>
            <a:pPr>
              <a:defRPr/>
            </a:pPr>
            <a:r>
              <a:rPr lang="en-US" dirty="0" smtClean="0"/>
              <a:t>     – multiple attackers,</a:t>
            </a:r>
            <a:br>
              <a:rPr lang="en-US" dirty="0" smtClean="0"/>
            </a:br>
            <a:r>
              <a:rPr lang="en-US" dirty="0" smtClean="0"/>
              <a:t>     – multiple targets and</a:t>
            </a:r>
          </a:p>
          <a:p>
            <a:pPr>
              <a:defRPr/>
            </a:pPr>
            <a:r>
              <a:rPr lang="en-US" dirty="0" smtClean="0"/>
              <a:t>     – multiple weapon types (guns, explosives and fire)</a:t>
            </a:r>
            <a:br>
              <a:rPr lang="en-US" dirty="0" smtClean="0"/>
            </a:br>
            <a:r>
              <a:rPr lang="en-US" dirty="0" smtClean="0"/>
              <a:t>     – deployed over a prolonged operational period leveraging media attention to amplify</a:t>
            </a:r>
          </a:p>
          <a:p>
            <a:pPr>
              <a:defRPr/>
            </a:pPr>
            <a:r>
              <a:rPr lang="en-US" dirty="0" smtClean="0"/>
              <a:t>        the effects of the attack.</a:t>
            </a:r>
          </a:p>
          <a:p>
            <a:pPr>
              <a:defRPr/>
            </a:pPr>
            <a:r>
              <a:rPr lang="en-US" dirty="0" smtClean="0"/>
              <a:t>      Terrorist attacks are largely random events, meaning you will likely be surprised in some </a:t>
            </a:r>
          </a:p>
          <a:p>
            <a:pPr>
              <a:defRPr/>
            </a:pPr>
            <a:r>
              <a:rPr lang="en-US" dirty="0" smtClean="0"/>
              <a:t>      way.  The use of fire as a weapon is one of the most use terrorist activities currently. </a:t>
            </a:r>
          </a:p>
          <a:p>
            <a:pPr marL="171450" indent="-171450">
              <a:buFont typeface="Arial" panose="020B0604020202020204" pitchFamily="34" charset="0"/>
              <a:buChar char="•"/>
              <a:defRPr/>
            </a:pPr>
            <a:r>
              <a:rPr lang="en-US" dirty="0" smtClean="0"/>
              <a:t>Nevertheless, there are certain things you can be on the alert for in your everyday life, such as using the 8 signs of terrorism which we will discuss later in this presentation.</a:t>
            </a:r>
          </a:p>
          <a:p>
            <a:pPr marL="171450" indent="-171450">
              <a:buFont typeface="Arial" panose="020B0604020202020204" pitchFamily="34" charset="0"/>
              <a:buChar char="•"/>
              <a:defRPr/>
            </a:pPr>
            <a:r>
              <a:rPr lang="en-US" altLang="en-US" dirty="0" smtClean="0">
                <a:latin typeface="Arial" panose="020B0604020202020204" pitchFamily="34" charset="0"/>
              </a:rPr>
              <a:t>If your initial size-up the threat of confrontation, wait for police assistance. Do not insert yourself into the situation.</a:t>
            </a:r>
          </a:p>
          <a:p>
            <a:pPr marL="171450" indent="-171450">
              <a:buFont typeface="Arial" panose="020B0604020202020204" pitchFamily="34" charset="0"/>
              <a:buChar char="•"/>
              <a:defRPr/>
            </a:pPr>
            <a:endParaRPr lang="en-US" dirty="0"/>
          </a:p>
        </p:txBody>
      </p:sp>
      <p:sp>
        <p:nvSpPr>
          <p:cNvPr id="197636"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538A7FFB-3C85-483B-A3A0-F2D1E0DBAEEC}" type="slidenum">
              <a:rPr lang="en-US" altLang="en-US" smtClean="0">
                <a:latin typeface="Arial" panose="020B0604020202020204" pitchFamily="34" charset="0"/>
              </a:rPr>
              <a:pPr/>
              <a:t>130</a:t>
            </a:fld>
            <a:endParaRPr lang="en-US" altLang="en-US" dirty="0" smtClean="0">
              <a:latin typeface="Arial" panose="020B0604020202020204" pitchFamily="34" charset="0"/>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Slide Image Placeholder 1"/>
          <p:cNvSpPr>
            <a:spLocks noGrp="1" noRot="1" noChangeAspect="1" noTextEdit="1"/>
          </p:cNvSpPr>
          <p:nvPr>
            <p:ph type="sldImg"/>
          </p:nvPr>
        </p:nvSpPr>
        <p:spPr>
          <a:ln/>
        </p:spPr>
      </p:sp>
      <p:sp>
        <p:nvSpPr>
          <p:cNvPr id="199683" name="Notes Placeholder 2"/>
          <p:cNvSpPr>
            <a:spLocks noGrp="1"/>
          </p:cNvSpPr>
          <p:nvPr>
            <p:ph type="body" idx="1"/>
          </p:nvPr>
        </p:nvSpPr>
        <p:spPr>
          <a:noFill/>
        </p:spPr>
        <p:txBody>
          <a:bodyPr/>
          <a:lstStyle/>
          <a:p>
            <a:pPr marL="171450" indent="-171450">
              <a:buFontTx/>
              <a:buChar char="•"/>
            </a:pPr>
            <a:r>
              <a:rPr lang="en-US" altLang="en-US" dirty="0" smtClean="0">
                <a:latin typeface="Arial" panose="020B0604020202020204" pitchFamily="34" charset="0"/>
              </a:rPr>
              <a:t>If you find yourself in a confrontation where you can remove yourself to wait for police assistance, do it.</a:t>
            </a:r>
          </a:p>
          <a:p>
            <a:pPr marL="171450" indent="-171450">
              <a:buFontTx/>
              <a:buChar char="•"/>
            </a:pPr>
            <a:r>
              <a:rPr lang="en-US" altLang="en-US" dirty="0" smtClean="0">
                <a:latin typeface="Arial" panose="020B0604020202020204" pitchFamily="34" charset="0"/>
              </a:rPr>
              <a:t>If confronted with non-lethal force (no weapons are involved), defend yourself. </a:t>
            </a:r>
          </a:p>
          <a:p>
            <a:pPr marL="171450" indent="-171450">
              <a:buFontTx/>
              <a:buChar char="•"/>
            </a:pPr>
            <a:r>
              <a:rPr lang="en-US" altLang="en-US" dirty="0" smtClean="0">
                <a:latin typeface="Arial" panose="020B0604020202020204" pitchFamily="34" charset="0"/>
              </a:rPr>
              <a:t>If confronted with lethal force, use whatever means is necessary to eliminate the threat or get out of the way.</a:t>
            </a:r>
          </a:p>
        </p:txBody>
      </p:sp>
      <p:sp>
        <p:nvSpPr>
          <p:cNvPr id="199684"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DAF9B979-7959-48AB-A2CC-2EBF8945F85C}" type="slidenum">
              <a:rPr lang="en-US" altLang="en-US" smtClean="0">
                <a:latin typeface="Arial" panose="020B0604020202020204" pitchFamily="34" charset="0"/>
              </a:rPr>
              <a:pPr/>
              <a:t>131</a:t>
            </a:fld>
            <a:endParaRPr lang="en-US" altLang="en-US" dirty="0" smtClean="0">
              <a:latin typeface="Arial" panose="020B0604020202020204" pitchFamily="34" charset="0"/>
            </a:endParaRPr>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A469E2E-5C6E-4A70-BC73-83A3EB3F9523}" type="slidenum">
              <a:rPr lang="en-US" altLang="en-US" smtClean="0"/>
              <a:pPr>
                <a:spcBef>
                  <a:spcPct val="0"/>
                </a:spcBef>
              </a:pPr>
              <a:t>132</a:t>
            </a:fld>
            <a:endParaRPr lang="en-US" altLang="en-US" dirty="0" smtClean="0"/>
          </a:p>
        </p:txBody>
      </p:sp>
      <p:sp>
        <p:nvSpPr>
          <p:cNvPr id="201731" name="Rectangle 2"/>
          <p:cNvSpPr>
            <a:spLocks noGrp="1" noRot="1" noChangeAspect="1" noChangeArrowheads="1" noTextEdit="1"/>
          </p:cNvSpPr>
          <p:nvPr>
            <p:ph type="sldImg"/>
          </p:nvPr>
        </p:nvSpPr>
        <p:spPr>
          <a:ln/>
        </p:spPr>
      </p:sp>
      <p:sp>
        <p:nvSpPr>
          <p:cNvPr id="201732" name="Rectangle 3"/>
          <p:cNvSpPr>
            <a:spLocks noGrp="1" noChangeArrowheads="1"/>
          </p:cNvSpPr>
          <p:nvPr>
            <p:ph type="body" idx="1"/>
          </p:nvPr>
        </p:nvSpPr>
        <p:spPr>
          <a:noFill/>
        </p:spPr>
        <p:txBody>
          <a:bodyPr/>
          <a:lstStyle/>
          <a:p>
            <a:pPr eaLnBrk="1" hangingPunct="1"/>
            <a:endParaRPr lang="en-US" altLang="en-US" dirty="0" smtClean="0">
              <a:latin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u="none" strike="noStrike" kern="1200" baseline="0" dirty="0" smtClean="0">
                <a:solidFill>
                  <a:schemeClr val="tx1"/>
                </a:solidFill>
                <a:latin typeface="Arial" charset="0"/>
                <a:ea typeface="+mn-ea"/>
                <a:cs typeface="+mn-cs"/>
              </a:rPr>
              <a:t>Just as dots are more easily identified in retrospect, so are patterns.</a:t>
            </a:r>
            <a:r>
              <a:rPr lang="en-US" sz="1200" b="0" i="0" u="none" strike="noStrike" kern="1200" baseline="30000" dirty="0" smtClean="0">
                <a:solidFill>
                  <a:schemeClr val="tx1"/>
                </a:solidFill>
                <a:latin typeface="Arial" charset="0"/>
                <a:ea typeface="+mn-ea"/>
                <a:cs typeface="+mn-cs"/>
              </a:rPr>
              <a:t> </a:t>
            </a:r>
            <a:r>
              <a:rPr lang="en-US" sz="1200" b="0" i="0" u="none" strike="noStrike" kern="1200" baseline="0" dirty="0" smtClean="0">
                <a:solidFill>
                  <a:schemeClr val="tx1"/>
                </a:solidFill>
                <a:latin typeface="Arial" charset="0"/>
                <a:ea typeface="+mn-ea"/>
                <a:cs typeface="+mn-cs"/>
              </a:rPr>
              <a:t> </a:t>
            </a:r>
          </a:p>
          <a:p>
            <a:pPr marL="171450" indent="-171450">
              <a:buFont typeface="Arial" panose="020B0604020202020204" pitchFamily="34" charset="0"/>
              <a:buChar char="•"/>
            </a:pPr>
            <a:r>
              <a:rPr lang="en-US" sz="1200" b="0" i="0" u="none" strike="noStrike" kern="1200" baseline="0" dirty="0" smtClean="0">
                <a:solidFill>
                  <a:schemeClr val="tx1"/>
                </a:solidFill>
                <a:latin typeface="Arial" charset="0"/>
                <a:ea typeface="+mn-ea"/>
                <a:cs typeface="+mn-cs"/>
              </a:rPr>
              <a:t>The goal of analysis in this process is to create the most perfect knowledge about terrorist threats and attacks. Although there are several improvements that should be made in this part of the process, the underlying skill and expertise of the analysis pool is good, and the analytic methodology used is sound. The major problems are due to too few experienced analysts, because of the time it takes to season a person and the language and subject matter expertise required. The FBI, in particular, has challenges in this area. The FBI has been criticized not only for not knowing what data it has and not being able to collect and share these data, but also for not having the necessary analytic capability. There are three reasons for this: First, the number-one mission of the FBI has been to build court cases, not analyze trends for prediction purposes. Second, die number of analysts is small. Third, the FBI's culture has focused on the special agent; everyone else is a second-class citizen.</a:t>
            </a:r>
            <a:r>
              <a:rPr lang="en-US" sz="1200" b="0" i="0" u="none" strike="noStrike" kern="1200" baseline="30000" dirty="0" smtClean="0">
                <a:solidFill>
                  <a:schemeClr val="tx1"/>
                </a:solidFill>
                <a:latin typeface="Arial" charset="0"/>
                <a:ea typeface="+mn-ea"/>
                <a:cs typeface="+mn-cs"/>
              </a:rPr>
              <a:t>35 </a:t>
            </a:r>
            <a:r>
              <a:rPr lang="en-US" sz="1200" b="0" i="0" u="none" strike="noStrike" kern="1200" baseline="0" dirty="0" smtClean="0">
                <a:solidFill>
                  <a:schemeClr val="tx1"/>
                </a:solidFill>
                <a:latin typeface="Arial" charset="0"/>
                <a:ea typeface="+mn-ea"/>
                <a:cs typeface="+mn-cs"/>
              </a:rPr>
              <a:t>The FBI has recognized these deficiencies and is working to improve its analytic capability in terms of both quality and the number of analysts.</a:t>
            </a:r>
          </a:p>
          <a:p>
            <a:pPr marL="0" indent="0">
              <a:buFont typeface="Arial" panose="020B0604020202020204" pitchFamily="34" charset="0"/>
              <a:buNone/>
            </a:pPr>
            <a:endParaRPr lang="en-US" sz="1200" b="0" i="0" u="none" strike="noStrike" kern="1200" baseline="0" dirty="0" smtClean="0">
              <a:solidFill>
                <a:schemeClr val="tx1"/>
              </a:solidFill>
              <a:latin typeface="Arial" charset="0"/>
              <a:ea typeface="+mn-ea"/>
              <a:cs typeface="+mn-cs"/>
            </a:endParaRPr>
          </a:p>
          <a:p>
            <a:endParaRPr lang="en-US" sz="1200" b="0" i="0" u="none" strike="noStrike" kern="1200" baseline="0" dirty="0" smtClean="0">
              <a:solidFill>
                <a:schemeClr val="tx1"/>
              </a:solidFill>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16</a:t>
            </a:fld>
            <a:endParaRPr lang="en-US" altLang="en-US" dirty="0"/>
          </a:p>
        </p:txBody>
      </p:sp>
    </p:spTree>
    <p:extLst>
      <p:ext uri="{BB962C8B-B14F-4D97-AF65-F5344CB8AC3E}">
        <p14:creationId xmlns:p14="http://schemas.microsoft.com/office/powerpoint/2010/main" val="698235477"/>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19F06AD9-B589-468F-9CC5-9D2059187D39}" type="slidenum">
              <a:rPr lang="en-US" altLang="en-US" smtClean="0"/>
              <a:pPr>
                <a:spcBef>
                  <a:spcPct val="0"/>
                </a:spcBef>
              </a:pPr>
              <a:t>133</a:t>
            </a:fld>
            <a:endParaRPr lang="en-US" altLang="en-US" dirty="0" smtClean="0"/>
          </a:p>
        </p:txBody>
      </p:sp>
      <p:sp>
        <p:nvSpPr>
          <p:cNvPr id="203779" name="Rectangle 2"/>
          <p:cNvSpPr>
            <a:spLocks noGrp="1" noRot="1" noChangeAspect="1" noChangeArrowheads="1" noTextEdit="1"/>
          </p:cNvSpPr>
          <p:nvPr>
            <p:ph type="sldImg"/>
          </p:nvPr>
        </p:nvSpPr>
        <p:spPr>
          <a:ln/>
        </p:spPr>
      </p:sp>
      <p:sp>
        <p:nvSpPr>
          <p:cNvPr id="203780" name="Rectangle 3"/>
          <p:cNvSpPr>
            <a:spLocks noGrp="1" noChangeArrowheads="1"/>
          </p:cNvSpPr>
          <p:nvPr>
            <p:ph type="body" idx="1"/>
          </p:nvPr>
        </p:nvSpPr>
        <p:spPr>
          <a:noFill/>
        </p:spPr>
        <p:txBody>
          <a:bodyPr/>
          <a:lstStyle/>
          <a:p>
            <a:pPr marL="228600" indent="-228600" eaLnBrk="1" hangingPunct="1">
              <a:buFont typeface="Arial" panose="020B0604020202020204" pitchFamily="34" charset="0"/>
              <a:buChar char="•"/>
              <a:defRPr/>
            </a:pPr>
            <a:r>
              <a:rPr lang="en-US" altLang="en-US" sz="1200" dirty="0" smtClean="0"/>
              <a:t>Terrorist operations require planning and preparation.  </a:t>
            </a:r>
          </a:p>
          <a:p>
            <a:pPr marL="228600" indent="-228600" eaLnBrk="1" hangingPunct="1">
              <a:buFont typeface="Arial" panose="020B0604020202020204" pitchFamily="34" charset="0"/>
              <a:buChar char="•"/>
              <a:defRPr/>
            </a:pPr>
            <a:r>
              <a:rPr lang="en-US" altLang="en-US" sz="1200" dirty="0" smtClean="0"/>
              <a:t>During the course of operational preparation, terrorists could become exposed while pursuing their objectives.</a:t>
            </a:r>
          </a:p>
          <a:p>
            <a:pPr marL="228600" indent="-228600" eaLnBrk="1" hangingPunct="1">
              <a:buFont typeface="Arial" panose="020B0604020202020204" pitchFamily="34" charset="0"/>
              <a:buChar char="•"/>
              <a:defRPr/>
            </a:pPr>
            <a:r>
              <a:rPr lang="en-US" altLang="en-US" sz="1200" dirty="0" smtClean="0"/>
              <a:t>Attention to patterns of indicators in the context of the terrorist planning cycle provides law enforcement an advantage against terror operations.</a:t>
            </a:r>
          </a:p>
          <a:p>
            <a:pPr marL="171450" indent="-171450" eaLnBrk="1" hangingPunct="1">
              <a:buFontTx/>
              <a:buChar char="•"/>
            </a:pPr>
            <a:endParaRPr lang="en-US" altLang="en-US" dirty="0" smtClean="0">
              <a:latin typeface="Arial" panose="020B0604020202020204" pitchFamily="34" charset="0"/>
            </a:endParaRPr>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133F018-1797-44D6-895D-272293E30CF6}" type="slidenum">
              <a:rPr lang="en-US" altLang="en-US" smtClean="0"/>
              <a:pPr>
                <a:spcBef>
                  <a:spcPct val="0"/>
                </a:spcBef>
              </a:pPr>
              <a:t>134</a:t>
            </a:fld>
            <a:endParaRPr lang="en-US" altLang="en-US" dirty="0" smtClean="0"/>
          </a:p>
        </p:txBody>
      </p:sp>
      <p:sp>
        <p:nvSpPr>
          <p:cNvPr id="205827" name="Rectangle 2"/>
          <p:cNvSpPr>
            <a:spLocks noGrp="1" noRot="1" noChangeAspect="1" noChangeArrowheads="1" noTextEdit="1"/>
          </p:cNvSpPr>
          <p:nvPr>
            <p:ph type="sldImg"/>
          </p:nvPr>
        </p:nvSpPr>
        <p:spPr>
          <a:ln/>
        </p:spPr>
      </p:sp>
      <p:sp>
        <p:nvSpPr>
          <p:cNvPr id="181252" name="Rectangle 3"/>
          <p:cNvSpPr>
            <a:spLocks noGrp="1" noChangeArrowheads="1"/>
          </p:cNvSpPr>
          <p:nvPr>
            <p:ph type="body" idx="1"/>
          </p:nvPr>
        </p:nvSpPr>
        <p:spPr/>
        <p:txBody>
          <a:bodyPr/>
          <a:lstStyle/>
          <a:p>
            <a:pPr marL="171450" indent="-171450">
              <a:buFont typeface="Arial" panose="020B0604020202020204" pitchFamily="34" charset="0"/>
              <a:buChar char="•"/>
              <a:defRPr/>
            </a:pPr>
            <a:r>
              <a:rPr lang="en-US" dirty="0" smtClean="0"/>
              <a:t>This phase is the collection of information on a number of potential targets. Collection is </a:t>
            </a:r>
          </a:p>
          <a:p>
            <a:pPr>
              <a:defRPr/>
            </a:pPr>
            <a:r>
              <a:rPr lang="en-US" dirty="0" smtClean="0"/>
              <a:t>     gathered from diverse sources. Collectors may be core members of the terrorist cell, </a:t>
            </a:r>
          </a:p>
          <a:p>
            <a:pPr>
              <a:defRPr/>
            </a:pPr>
            <a:r>
              <a:rPr lang="en-US" dirty="0" smtClean="0"/>
              <a:t>     sympathizers, or people providing information without knowledge of the intended </a:t>
            </a:r>
          </a:p>
          <a:p>
            <a:pPr>
              <a:defRPr/>
            </a:pPr>
            <a:r>
              <a:rPr lang="en-US" dirty="0" smtClean="0"/>
              <a:t>     purpose. This phase also includes open source and general information collection. Some </a:t>
            </a:r>
          </a:p>
          <a:p>
            <a:pPr>
              <a:defRPr/>
            </a:pPr>
            <a:r>
              <a:rPr lang="en-US" dirty="0" smtClean="0"/>
              <a:t>     features of this type of collection are: </a:t>
            </a:r>
          </a:p>
          <a:p>
            <a:pPr marL="171450" indent="-171450" eaLnBrk="1" hangingPunct="1">
              <a:buFont typeface="Arial" panose="020B0604020202020204" pitchFamily="34" charset="0"/>
              <a:buChar char="•"/>
              <a:defRPr/>
            </a:pPr>
            <a:endParaRPr lang="en-US" altLang="en-US" dirty="0" smtClean="0">
              <a:latin typeface="Arial" panose="020B0604020202020204" pitchFamily="34" charset="0"/>
            </a:endParaRPr>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smtClean="0"/>
              <a:t>8</a:t>
            </a:r>
            <a:r>
              <a:rPr lang="en-US" baseline="0" dirty="0" smtClean="0"/>
              <a:t> </a:t>
            </a:r>
            <a:r>
              <a:rPr lang="en-US" dirty="0" smtClean="0"/>
              <a:t>Signs of Terrorism</a:t>
            </a:r>
          </a:p>
          <a:p>
            <a:pPr marL="171450" indent="-171450">
              <a:buFont typeface="Arial" panose="020B0604020202020204" pitchFamily="34" charset="0"/>
              <a:buChar char="•"/>
            </a:pPr>
            <a:r>
              <a:rPr lang="en-US" dirty="0" smtClean="0"/>
              <a:t>Surveillance</a:t>
            </a:r>
          </a:p>
          <a:p>
            <a:pPr marL="171450" indent="-171450">
              <a:buFont typeface="Arial" panose="020B0604020202020204" pitchFamily="34" charset="0"/>
              <a:buChar char="•"/>
            </a:pPr>
            <a:r>
              <a:rPr lang="en-US" dirty="0" smtClean="0"/>
              <a:t>Elicitation/seeking information</a:t>
            </a:r>
          </a:p>
          <a:p>
            <a:pPr marL="171450" indent="-171450">
              <a:buFont typeface="Arial" panose="020B0604020202020204" pitchFamily="34" charset="0"/>
              <a:buChar char="•"/>
            </a:pPr>
            <a:r>
              <a:rPr lang="en-US" dirty="0" smtClean="0"/>
              <a:t>Test of</a:t>
            </a:r>
            <a:r>
              <a:rPr lang="en-US" baseline="0" dirty="0" smtClean="0"/>
              <a:t> security</a:t>
            </a:r>
          </a:p>
          <a:p>
            <a:pPr marL="171450" indent="-171450">
              <a:buFont typeface="Arial" panose="020B0604020202020204" pitchFamily="34" charset="0"/>
              <a:buChar char="•"/>
            </a:pPr>
            <a:r>
              <a:rPr lang="en-US" baseline="0" dirty="0" smtClean="0"/>
              <a:t>Acquiring supplies</a:t>
            </a:r>
          </a:p>
          <a:p>
            <a:pPr marL="171450" indent="-171450">
              <a:buFont typeface="Arial" panose="020B0604020202020204" pitchFamily="34" charset="0"/>
              <a:buChar char="•"/>
            </a:pPr>
            <a:r>
              <a:rPr lang="en-US" baseline="0" dirty="0" smtClean="0"/>
              <a:t>Suspicious people</a:t>
            </a:r>
          </a:p>
          <a:p>
            <a:pPr marL="171450" indent="-171450">
              <a:buFont typeface="Arial" panose="020B0604020202020204" pitchFamily="34" charset="0"/>
              <a:buChar char="•"/>
            </a:pPr>
            <a:r>
              <a:rPr lang="en-US" baseline="0" dirty="0" smtClean="0"/>
              <a:t>Dry runs</a:t>
            </a:r>
          </a:p>
          <a:p>
            <a:pPr marL="171450" indent="-171450">
              <a:buFont typeface="Arial" panose="020B0604020202020204" pitchFamily="34" charset="0"/>
              <a:buChar char="•"/>
            </a:pPr>
            <a:r>
              <a:rPr lang="en-US" baseline="0" dirty="0" smtClean="0"/>
              <a:t>Deploying assets</a:t>
            </a:r>
          </a:p>
          <a:p>
            <a:pPr marL="171450" indent="-171450">
              <a:buFont typeface="Arial" panose="020B0604020202020204" pitchFamily="34" charset="0"/>
              <a:buChar char="•"/>
            </a:pPr>
            <a:r>
              <a:rPr lang="en-US" baseline="0" dirty="0" smtClean="0"/>
              <a:t>Terrorism funding</a:t>
            </a:r>
            <a:endParaRPr lang="en-US" dirty="0" smtClean="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135</a:t>
            </a:fld>
            <a:endParaRPr lang="en-US" altLang="en-US" dirty="0"/>
          </a:p>
        </p:txBody>
      </p:sp>
    </p:spTree>
    <p:extLst>
      <p:ext uri="{BB962C8B-B14F-4D97-AF65-F5344CB8AC3E}">
        <p14:creationId xmlns:p14="http://schemas.microsoft.com/office/powerpoint/2010/main" val="2601674468"/>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kern="1200" dirty="0" smtClean="0">
                <a:solidFill>
                  <a:schemeClr val="tx1"/>
                </a:solidFill>
                <a:effectLst/>
                <a:latin typeface="Arial" charset="0"/>
                <a:ea typeface="+mn-ea"/>
                <a:cs typeface="+mn-cs"/>
              </a:rPr>
              <a:t>If terrorists are</a:t>
            </a:r>
            <a:r>
              <a:rPr lang="en-US" sz="1200" kern="1200" baseline="0" dirty="0" smtClean="0">
                <a:solidFill>
                  <a:schemeClr val="tx1"/>
                </a:solidFill>
                <a:effectLst/>
                <a:latin typeface="Arial" charset="0"/>
                <a:ea typeface="+mn-ea"/>
                <a:cs typeface="+mn-cs"/>
              </a:rPr>
              <a:t> </a:t>
            </a:r>
            <a:r>
              <a:rPr lang="en-US" sz="1200" kern="1200" dirty="0" smtClean="0">
                <a:solidFill>
                  <a:schemeClr val="tx1"/>
                </a:solidFill>
                <a:effectLst/>
                <a:latin typeface="Arial" charset="0"/>
                <a:ea typeface="+mn-ea"/>
                <a:cs typeface="+mn-cs"/>
              </a:rPr>
              <a:t>targeting a specific area, they will most likely be observed in that location during the planning phase. </a:t>
            </a:r>
          </a:p>
          <a:p>
            <a:pPr marL="171450" indent="-171450">
              <a:buFont typeface="Arial" panose="020B0604020202020204" pitchFamily="34" charset="0"/>
              <a:buChar char="•"/>
            </a:pPr>
            <a:r>
              <a:rPr lang="en-US" dirty="0" smtClean="0"/>
              <a:t>Terrorists will attempt to determine the strengths, weaknesses, and number of personnel that may respond to an incident.</a:t>
            </a:r>
          </a:p>
          <a:p>
            <a:pPr marL="171450" indent="-171450">
              <a:buFont typeface="Arial" panose="020B0604020202020204" pitchFamily="34" charset="0"/>
              <a:buChar char="•"/>
            </a:pPr>
            <a:r>
              <a:rPr lang="en-US" dirty="0" smtClean="0"/>
              <a:t>Routes to and from the target are usually established during the surveillance phase. </a:t>
            </a:r>
            <a:endParaRPr lang="en-US" sz="1200" kern="1200" dirty="0" smtClean="0">
              <a:solidFill>
                <a:schemeClr val="tx1"/>
              </a:solidFill>
              <a:effectLst/>
              <a:latin typeface="Arial" charset="0"/>
              <a:ea typeface="+mn-ea"/>
              <a:cs typeface="+mn-cs"/>
            </a:endParaRPr>
          </a:p>
          <a:p>
            <a:pPr marL="171450" indent="-171450">
              <a:buFont typeface="Arial" panose="020B0604020202020204" pitchFamily="34" charset="0"/>
              <a:buChar char="•"/>
            </a:pPr>
            <a:r>
              <a:rPr lang="en-US" sz="1200" kern="1200" dirty="0" smtClean="0">
                <a:solidFill>
                  <a:schemeClr val="tx1"/>
                </a:solidFill>
                <a:effectLst/>
                <a:latin typeface="Arial" charset="0"/>
                <a:ea typeface="+mn-ea"/>
                <a:cs typeface="+mn-cs"/>
              </a:rPr>
              <a:t>It is important to note the following suspicious actions:</a:t>
            </a:r>
          </a:p>
          <a:p>
            <a:pPr marL="171450" indent="-171450">
              <a:buFont typeface="Wingdings" panose="05000000000000000000" pitchFamily="2" charset="2"/>
              <a:buChar char="Ø"/>
            </a:pPr>
            <a:r>
              <a:rPr lang="en-US" sz="1200" kern="1200" dirty="0" smtClean="0">
                <a:solidFill>
                  <a:schemeClr val="tx1"/>
                </a:solidFill>
                <a:effectLst/>
                <a:latin typeface="Arial" charset="0"/>
                <a:ea typeface="+mn-ea"/>
                <a:cs typeface="+mn-cs"/>
              </a:rPr>
              <a:t>Using cameras (still or video)</a:t>
            </a:r>
          </a:p>
          <a:p>
            <a:pPr marL="171450" indent="-171450">
              <a:buFont typeface="Wingdings" panose="05000000000000000000" pitchFamily="2" charset="2"/>
              <a:buChar char="Ø"/>
            </a:pPr>
            <a:r>
              <a:rPr lang="en-US" sz="1200" kern="1200" dirty="0" smtClean="0">
                <a:solidFill>
                  <a:schemeClr val="tx1"/>
                </a:solidFill>
                <a:effectLst/>
                <a:latin typeface="Arial" charset="0"/>
                <a:ea typeface="+mn-ea"/>
                <a:cs typeface="+mn-cs"/>
              </a:rPr>
              <a:t>Drawing diagrams or annotating maps</a:t>
            </a:r>
          </a:p>
          <a:p>
            <a:pPr marL="171450" indent="-171450">
              <a:buFont typeface="Wingdings" panose="05000000000000000000" pitchFamily="2" charset="2"/>
              <a:buChar char="Ø"/>
            </a:pPr>
            <a:r>
              <a:rPr lang="en-US" sz="1200" kern="1200" dirty="0" smtClean="0">
                <a:solidFill>
                  <a:schemeClr val="tx1"/>
                </a:solidFill>
                <a:effectLst/>
                <a:latin typeface="Arial" charset="0"/>
                <a:ea typeface="+mn-ea"/>
                <a:cs typeface="+mn-cs"/>
              </a:rPr>
              <a:t>Using vision-enhancing devices </a:t>
            </a:r>
          </a:p>
          <a:p>
            <a:pPr marL="171450" indent="-171450">
              <a:buFont typeface="Wingdings" panose="05000000000000000000" pitchFamily="2" charset="2"/>
              <a:buChar char="Ø"/>
            </a:pPr>
            <a:r>
              <a:rPr lang="en-US" sz="1200" kern="1200" dirty="0" smtClean="0">
                <a:solidFill>
                  <a:schemeClr val="tx1"/>
                </a:solidFill>
                <a:effectLst/>
                <a:latin typeface="Arial" charset="0"/>
                <a:ea typeface="+mn-ea"/>
                <a:cs typeface="+mn-cs"/>
              </a:rPr>
              <a:t> Possessing floor plans or blueprints of</a:t>
            </a:r>
            <a:r>
              <a:rPr lang="en-US" sz="1200" kern="1200" baseline="0" dirty="0" smtClean="0">
                <a:solidFill>
                  <a:schemeClr val="tx1"/>
                </a:solidFill>
                <a:effectLst/>
                <a:latin typeface="Arial" charset="0"/>
                <a:ea typeface="+mn-ea"/>
                <a:cs typeface="+mn-cs"/>
              </a:rPr>
              <a:t> </a:t>
            </a:r>
            <a:r>
              <a:rPr lang="en-US" sz="1200" kern="1200" dirty="0" smtClean="0">
                <a:solidFill>
                  <a:schemeClr val="tx1"/>
                </a:solidFill>
                <a:effectLst/>
                <a:latin typeface="Arial" charset="0"/>
                <a:ea typeface="+mn-ea"/>
                <a:cs typeface="+mn-cs"/>
              </a:rPr>
              <a:t>places such as high-tech firms, financial institutions, or government and military facilities. </a:t>
            </a:r>
          </a:p>
          <a:p>
            <a:pPr marL="171450" indent="-171450">
              <a:buFont typeface="Arial" panose="020B0604020202020204" pitchFamily="34" charset="0"/>
              <a:buChar char="•"/>
            </a:pPr>
            <a:r>
              <a:rPr lang="en-US" sz="1200" kern="1200" dirty="0" smtClean="0">
                <a:solidFill>
                  <a:schemeClr val="tx1"/>
                </a:solidFill>
                <a:effectLst/>
                <a:latin typeface="Arial" charset="0"/>
                <a:ea typeface="+mn-ea"/>
                <a:cs typeface="+mn-cs"/>
              </a:rPr>
              <a:t>Any of these acts may be an indicator that something is not right, and they should be reported immediately. </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136</a:t>
            </a:fld>
            <a:endParaRPr lang="en-US" altLang="en-US" dirty="0"/>
          </a:p>
        </p:txBody>
      </p:sp>
    </p:spTree>
    <p:extLst>
      <p:ext uri="{BB962C8B-B14F-4D97-AF65-F5344CB8AC3E}">
        <p14:creationId xmlns:p14="http://schemas.microsoft.com/office/powerpoint/2010/main" val="2424956709"/>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47EF8B4-5FDF-419B-8A01-AFBA73CAA3C4}" type="slidenum">
              <a:rPr lang="en-US" altLang="en-US" smtClean="0"/>
              <a:pPr>
                <a:spcBef>
                  <a:spcPct val="0"/>
                </a:spcBef>
              </a:pPr>
              <a:t>138</a:t>
            </a:fld>
            <a:endParaRPr lang="en-US" altLang="en-US" dirty="0" smtClean="0"/>
          </a:p>
        </p:txBody>
      </p:sp>
      <p:sp>
        <p:nvSpPr>
          <p:cNvPr id="207875" name="Rectangle 2"/>
          <p:cNvSpPr>
            <a:spLocks noGrp="1" noRot="1" noChangeAspect="1" noChangeArrowheads="1" noTextEdit="1"/>
          </p:cNvSpPr>
          <p:nvPr>
            <p:ph type="sldImg"/>
          </p:nvPr>
        </p:nvSpPr>
        <p:spPr>
          <a:ln/>
        </p:spPr>
      </p:sp>
      <p:sp>
        <p:nvSpPr>
          <p:cNvPr id="183300" name="Rectangle 3"/>
          <p:cNvSpPr>
            <a:spLocks noGrp="1" noChangeArrowheads="1"/>
          </p:cNvSpPr>
          <p:nvPr>
            <p:ph type="body" idx="1"/>
          </p:nvPr>
        </p:nvSpPr>
        <p:spPr/>
        <p:txBody>
          <a:bodyPr/>
          <a:lstStyle/>
          <a:p>
            <a:pPr eaLnBrk="1" hangingPunct="1">
              <a:defRPr/>
            </a:pPr>
            <a:r>
              <a:rPr lang="en-US" altLang="en-US" dirty="0" smtClean="0">
                <a:latin typeface="Arial" panose="020B0604020202020204" pitchFamily="34" charset="0"/>
              </a:rPr>
              <a:t>Broad Target Selection:</a:t>
            </a:r>
          </a:p>
          <a:p>
            <a:pPr eaLnBrk="1" hangingPunct="1">
              <a:defRPr/>
            </a:pPr>
            <a:r>
              <a:rPr lang="en-US" altLang="en-US" dirty="0" smtClean="0">
                <a:latin typeface="Arial" panose="020B0604020202020204" pitchFamily="34" charset="0"/>
              </a:rPr>
              <a:t>They are told of a target, what ever it is they complied all the information and then it sits on a shelf until it is “time”.</a:t>
            </a:r>
          </a:p>
          <a:p>
            <a:pPr marL="171450" indent="-171450">
              <a:buFont typeface="Arial" panose="020B0604020202020204" pitchFamily="34" charset="0"/>
              <a:buChar char="•"/>
              <a:defRPr/>
            </a:pPr>
            <a:r>
              <a:rPr lang="en-US" dirty="0" smtClean="0"/>
              <a:t>Stories from newspapers and other media provide background information.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altLang="en-US" sz="1200" dirty="0" smtClean="0"/>
              <a:t>Carried out by lower level personnel, not core membership</a:t>
            </a:r>
            <a:endParaRPr lang="en-US" dirty="0" smtClean="0"/>
          </a:p>
          <a:p>
            <a:pPr marL="171450" indent="-171450">
              <a:buFont typeface="Arial" panose="020B0604020202020204" pitchFamily="34" charset="0"/>
              <a:buChar char="•"/>
              <a:defRPr/>
            </a:pPr>
            <a:r>
              <a:rPr lang="en-US" dirty="0" smtClean="0"/>
              <a:t>Internet research provides data such as texts, pictures, blue prints, and video information. </a:t>
            </a:r>
            <a:r>
              <a:rPr lang="en-US" baseline="0" dirty="0" smtClean="0"/>
              <a:t> </a:t>
            </a:r>
          </a:p>
          <a:p>
            <a:pPr marL="171450" indent="-171450">
              <a:buFont typeface="Arial" panose="020B0604020202020204" pitchFamily="34" charset="0"/>
              <a:buChar char="•"/>
              <a:defRPr/>
            </a:pPr>
            <a:r>
              <a:rPr lang="en-US" dirty="0" smtClean="0"/>
              <a:t>Potential targets are screened based on the intended objective and assesses areas such as symbolic value, critical infrastructure points of failure, expected number of mass casualties, and potential to generate high profile media attention.</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altLang="en-US" sz="1200" dirty="0" smtClean="0"/>
              <a:t>Targets considered vulnerable and which meet terrorist organization’s objectives are selected for furthering targeting. </a:t>
            </a:r>
          </a:p>
          <a:p>
            <a:pPr marL="171450" indent="-171450">
              <a:buFont typeface="Arial" panose="020B0604020202020204" pitchFamily="34" charset="0"/>
              <a:buChar char="•"/>
              <a:defRPr/>
            </a:pPr>
            <a:endParaRPr lang="en-US" dirty="0" smtClean="0"/>
          </a:p>
          <a:p>
            <a:pPr marL="171450" indent="-171450">
              <a:buFont typeface="Arial" panose="020B0604020202020204" pitchFamily="34" charset="0"/>
              <a:buChar char="•"/>
              <a:defRPr/>
            </a:pPr>
            <a:endParaRPr lang="en-US" dirty="0" smtClean="0"/>
          </a:p>
          <a:p>
            <a:pPr eaLnBrk="1" hangingPunct="1">
              <a:defRPr/>
            </a:pPr>
            <a:endParaRPr lang="en-US" altLang="en-US" dirty="0" smtClean="0">
              <a:latin typeface="Arial" panose="020B0604020202020204" pitchFamily="34" charset="0"/>
            </a:endParaRPr>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FE35EC9-BADC-48E2-8C8D-579A1087EB99}" type="slidenum">
              <a:rPr lang="en-US" altLang="en-US" smtClean="0"/>
              <a:pPr>
                <a:spcBef>
                  <a:spcPct val="0"/>
                </a:spcBef>
              </a:pPr>
              <a:t>140</a:t>
            </a:fld>
            <a:endParaRPr lang="en-US" altLang="en-US" dirty="0" smtClean="0"/>
          </a:p>
        </p:txBody>
      </p:sp>
      <p:sp>
        <p:nvSpPr>
          <p:cNvPr id="209923"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p:txBody>
          <a:bodyPr/>
          <a:lstStyle/>
          <a:p>
            <a:pPr marL="171450" indent="-171450">
              <a:buFont typeface="Arial" panose="020B0604020202020204" pitchFamily="34" charset="0"/>
              <a:buChar char="•"/>
              <a:defRPr/>
            </a:pPr>
            <a:r>
              <a:rPr lang="en-US" dirty="0" smtClean="0"/>
              <a:t>Targets showing vulnerabilities may receive additional attention and priority of effort. This priority establishes the requirement to gather additional information on a target’s patterns over time. This phase may be very short or can span years. Examples include the 2004 accounts of terrorist surveillance conducted for years on the International Monetary Fund, Prudential Building, New York Stock Exchange, as well as facilities in Las Vegas, Nevada. The type of surveillance employed depends on the target type.  Elements of information typically gathered include: </a:t>
            </a:r>
          </a:p>
          <a:p>
            <a:pPr marL="171450" indent="-171450">
              <a:buFont typeface="Wingdings" panose="05000000000000000000" pitchFamily="2" charset="2"/>
              <a:buChar char="Ø"/>
              <a:defRPr/>
            </a:pPr>
            <a:r>
              <a:rPr lang="en-US" dirty="0" smtClean="0"/>
              <a:t>Practices/Procedures/Routines – For facilities this includes scheduled deliveries, work shift changes, identification procedures and other observable routines. For </a:t>
            </a:r>
          </a:p>
          <a:p>
            <a:pPr>
              <a:defRPr/>
            </a:pPr>
            <a:r>
              <a:rPr lang="en-US" dirty="0" smtClean="0"/>
              <a:t>     individuals, it can include regularly scheduled errands such as laundry pick up days or car </a:t>
            </a:r>
          </a:p>
          <a:p>
            <a:pPr>
              <a:defRPr/>
            </a:pPr>
            <a:r>
              <a:rPr lang="en-US" dirty="0" smtClean="0"/>
              <a:t>     parking locations. </a:t>
            </a:r>
          </a:p>
          <a:p>
            <a:pPr marL="171450" indent="-171450">
              <a:buFont typeface="Wingdings" panose="05000000000000000000" pitchFamily="2" charset="2"/>
              <a:buChar char="Ø"/>
              <a:defRPr/>
            </a:pPr>
            <a:r>
              <a:rPr lang="en-US" dirty="0" smtClean="0"/>
              <a:t>Residence and Workplace – This category applies primarily to the physical layout and individual activities at the two places the target typically spends the most time. </a:t>
            </a:r>
          </a:p>
          <a:p>
            <a:pPr marL="171450" indent="-171450">
              <a:buFont typeface="Wingdings" panose="05000000000000000000" pitchFamily="2" charset="2"/>
              <a:buChar char="Ø"/>
              <a:defRPr/>
            </a:pPr>
            <a:r>
              <a:rPr lang="en-US" dirty="0" smtClean="0"/>
              <a:t>Transportation/Routes of Travel – For individuals, this is the mode of transport and common routes to any regular destination such as house, work, gym, and school. For facilities, it addresses ingress and egress points, types of vehicles allowed on the grounds, or availability of transportation into the target site. </a:t>
            </a:r>
          </a:p>
          <a:p>
            <a:pPr marL="171450" indent="-171450">
              <a:buFont typeface="Wingdings" panose="05000000000000000000" pitchFamily="2" charset="2"/>
              <a:buChar char="Ø"/>
              <a:defRPr/>
            </a:pPr>
            <a:r>
              <a:rPr lang="en-US" dirty="0" smtClean="0"/>
              <a:t>Security Measures – This topic includes collection areas depending on the complexity of the security around the target: presence of a guard force; the reaction time of response units; any hardening of structures, barriers, or sensors; personnel, package, and vehicle screening procedures; and the type and frequency of emergency reaction drills are examples of key collection objectives. This is one of the most important areas of</a:t>
            </a:r>
          </a:p>
          <a:p>
            <a:pPr>
              <a:defRPr/>
            </a:pPr>
            <a:r>
              <a:rPr lang="en-US" dirty="0" smtClean="0"/>
              <a:t>    information for attack site selection, since an intent is to bypass and avoid security measures and be able to strike the </a:t>
            </a:r>
          </a:p>
          <a:p>
            <a:pPr>
              <a:defRPr/>
            </a:pPr>
            <a:r>
              <a:rPr lang="en-US" dirty="0" smtClean="0"/>
              <a:t>    target during any period. </a:t>
            </a:r>
          </a:p>
          <a:p>
            <a:pPr marL="171450" indent="-171450">
              <a:buFont typeface="Arial" panose="020B0604020202020204" pitchFamily="34" charset="0"/>
              <a:buChar char="•"/>
              <a:defRPr/>
            </a:pPr>
            <a:r>
              <a:rPr lang="en-US" dirty="0" smtClean="0"/>
              <a:t>As you can see</a:t>
            </a:r>
            <a:r>
              <a:rPr lang="en-US" baseline="0" dirty="0" smtClean="0"/>
              <a:t> if the next video:  </a:t>
            </a:r>
            <a:r>
              <a:rPr lang="en-US" dirty="0" smtClean="0"/>
              <a:t>Al-Qaeda sent Dhiren Barot to New York six months before the 9/11 attack to conduct target surveillances, including a firehouse near the World Trade Center. Barot’s filming of a fire station as a target itself and/or as part of a wider attack is a clear indication that terrorists understand the high target value of first-responder personnel, units and locations.</a:t>
            </a:r>
          </a:p>
          <a:p>
            <a:pPr marL="171450" indent="-171450">
              <a:buFont typeface="Arial" panose="020B0604020202020204" pitchFamily="34" charset="0"/>
              <a:buChar char="•"/>
              <a:defRPr/>
            </a:pPr>
            <a:endParaRPr lang="en-US" dirty="0" smtClean="0"/>
          </a:p>
          <a:p>
            <a:pPr marL="171450" indent="-171450" eaLnBrk="1" hangingPunct="1">
              <a:buFont typeface="Arial" panose="020B0604020202020204" pitchFamily="34" charset="0"/>
              <a:buChar char="•"/>
              <a:defRPr/>
            </a:pPr>
            <a:endParaRPr lang="en-US" altLang="en-US" dirty="0" smtClean="0">
              <a:latin typeface="Arial" panose="020B0604020202020204" pitchFamily="34" charset="0"/>
            </a:endParaRPr>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9C8D5EE-1A68-4E53-8DBE-1A40A3255541}" type="slidenum">
              <a:rPr lang="en-US" altLang="en-US" smtClean="0"/>
              <a:pPr>
                <a:spcBef>
                  <a:spcPct val="0"/>
                </a:spcBef>
              </a:pPr>
              <a:t>142</a:t>
            </a:fld>
            <a:endParaRPr lang="en-US" altLang="en-US" dirty="0" smtClean="0"/>
          </a:p>
        </p:txBody>
      </p:sp>
      <p:sp>
        <p:nvSpPr>
          <p:cNvPr id="216067" name="Rectangle 2"/>
          <p:cNvSpPr>
            <a:spLocks noGrp="1" noRot="1" noChangeAspect="1" noChangeArrowheads="1" noTextEdit="1"/>
          </p:cNvSpPr>
          <p:nvPr>
            <p:ph type="sldImg"/>
          </p:nvPr>
        </p:nvSpPr>
        <p:spPr>
          <a:ln/>
        </p:spPr>
      </p:sp>
      <p:sp>
        <p:nvSpPr>
          <p:cNvPr id="191492" name="Rectangle 3"/>
          <p:cNvSpPr>
            <a:spLocks noGrp="1" noChangeArrowheads="1"/>
          </p:cNvSpPr>
          <p:nvPr>
            <p:ph type="body" idx="1"/>
          </p:nvPr>
        </p:nvSpPr>
        <p:spPr/>
        <p:txBody>
          <a:bodyPr/>
          <a:lstStyle/>
          <a:p>
            <a:pPr marL="171450" indent="-171450">
              <a:buFont typeface="Arial" panose="020B0604020202020204" pitchFamily="34" charset="0"/>
              <a:buChar char="•"/>
              <a:defRPr/>
            </a:pPr>
            <a:r>
              <a:rPr lang="en-US" dirty="0" smtClean="0"/>
              <a:t>Members of the actual operational cells begin to appear during this phase. Trained</a:t>
            </a:r>
            <a:r>
              <a:rPr lang="en-US" baseline="0" dirty="0" smtClean="0"/>
              <a:t> </a:t>
            </a:r>
            <a:r>
              <a:rPr lang="en-US" dirty="0" smtClean="0"/>
              <a:t>intelligence and surveillance personnel or members supportive of the terrorist cell may be organized to conduct the operation. </a:t>
            </a:r>
          </a:p>
          <a:p>
            <a:pPr marL="0" indent="0">
              <a:buFont typeface="Arial" panose="020B0604020202020204" pitchFamily="34" charset="0"/>
              <a:buNone/>
              <a:defRPr/>
            </a:pPr>
            <a:r>
              <a:rPr lang="en-US" dirty="0" smtClean="0"/>
              <a:t>    This phase gathers information on the target’s current patterns, usually days to weeks. The attack team confirms </a:t>
            </a:r>
          </a:p>
          <a:p>
            <a:pPr marL="0" indent="0">
              <a:buFont typeface="Arial" panose="020B0604020202020204" pitchFamily="34" charset="0"/>
              <a:buNone/>
              <a:defRPr/>
            </a:pPr>
            <a:r>
              <a:rPr lang="en-US" dirty="0" smtClean="0"/>
              <a:t>    information gathered from previous surveillance and reconnaissance activities. The type of surveillance employed   </a:t>
            </a:r>
          </a:p>
          <a:p>
            <a:pPr marL="0" indent="0">
              <a:buFont typeface="Arial" panose="020B0604020202020204" pitchFamily="34" charset="0"/>
              <a:buNone/>
              <a:defRPr/>
            </a:pPr>
            <a:r>
              <a:rPr lang="en-US" dirty="0" smtClean="0"/>
              <a:t>    depends on the target’s activities. The information gained is then used to: </a:t>
            </a:r>
          </a:p>
          <a:p>
            <a:pPr marL="171450" indent="-171450">
              <a:buFont typeface="Wingdings" panose="05000000000000000000" pitchFamily="2" charset="2"/>
              <a:buChar char="Ø"/>
              <a:defRPr/>
            </a:pPr>
            <a:r>
              <a:rPr lang="en-US" dirty="0" smtClean="0"/>
              <a:t>Conduct security studies. </a:t>
            </a:r>
          </a:p>
          <a:p>
            <a:pPr marL="171450" indent="-171450">
              <a:buFont typeface="Wingdings" panose="05000000000000000000" pitchFamily="2" charset="2"/>
              <a:buChar char="Ø"/>
              <a:defRPr/>
            </a:pPr>
            <a:r>
              <a:rPr lang="en-US" dirty="0" smtClean="0"/>
              <a:t>Conduct detailed preparatory operations. </a:t>
            </a:r>
          </a:p>
          <a:p>
            <a:pPr marL="171450" indent="-171450">
              <a:buFont typeface="Wingdings" panose="05000000000000000000" pitchFamily="2" charset="2"/>
              <a:buChar char="Ø"/>
              <a:defRPr/>
            </a:pPr>
            <a:r>
              <a:rPr lang="en-US" dirty="0" smtClean="0"/>
              <a:t>Recruit specialized operatives (if needed). </a:t>
            </a:r>
          </a:p>
          <a:p>
            <a:pPr marL="171450" indent="-171450">
              <a:buFont typeface="Wingdings" panose="05000000000000000000" pitchFamily="2" charset="2"/>
              <a:buChar char="Ø"/>
              <a:defRPr/>
            </a:pPr>
            <a:r>
              <a:rPr lang="en-US" dirty="0" smtClean="0"/>
              <a:t>Procure a base of operations in the target area (safe houses, caches, etc.). </a:t>
            </a:r>
          </a:p>
          <a:p>
            <a:pPr marL="171450" indent="-171450">
              <a:buFont typeface="Wingdings" panose="05000000000000000000" pitchFamily="2" charset="2"/>
              <a:buChar char="Ø"/>
              <a:defRPr/>
            </a:pPr>
            <a:r>
              <a:rPr lang="en-US" dirty="0" smtClean="0"/>
              <a:t>Design and test escape routes. </a:t>
            </a:r>
          </a:p>
          <a:p>
            <a:pPr marL="171450" indent="-171450">
              <a:buFont typeface="Wingdings" panose="05000000000000000000" pitchFamily="2" charset="2"/>
              <a:buChar char="Ø"/>
              <a:defRPr/>
            </a:pPr>
            <a:r>
              <a:rPr lang="en-US" dirty="0" smtClean="0"/>
              <a:t>Decide on type of weapon or attack</a:t>
            </a:r>
          </a:p>
          <a:p>
            <a:pPr marL="171450" indent="-171450">
              <a:buFont typeface="Arial" panose="020B0604020202020204" pitchFamily="34" charset="0"/>
              <a:buChar char="•"/>
              <a:defRPr/>
            </a:pPr>
            <a:r>
              <a:rPr lang="en-US" dirty="0" smtClean="0"/>
              <a:t>Some examples</a:t>
            </a:r>
            <a:r>
              <a:rPr lang="en-US" baseline="0" dirty="0" smtClean="0"/>
              <a:t> of surveillance are: </a:t>
            </a:r>
          </a:p>
          <a:p>
            <a:pPr marL="171450" indent="-171450" eaLnBrk="1" hangingPunct="1">
              <a:lnSpc>
                <a:spcPct val="90000"/>
              </a:lnSpc>
              <a:buFont typeface="Arial" panose="020B0604020202020204" pitchFamily="34" charset="0"/>
              <a:buChar char="•"/>
            </a:pPr>
            <a:r>
              <a:rPr lang="en-US" altLang="en-US" sz="1200" dirty="0" smtClean="0"/>
              <a:t>Persons or vehicles observed in the same location on multiple occasions </a:t>
            </a:r>
          </a:p>
          <a:p>
            <a:pPr marL="171450" indent="-171450" eaLnBrk="1" hangingPunct="1">
              <a:lnSpc>
                <a:spcPct val="90000"/>
              </a:lnSpc>
              <a:buFont typeface="Arial" panose="020B0604020202020204" pitchFamily="34" charset="0"/>
              <a:buChar char="•"/>
            </a:pPr>
            <a:r>
              <a:rPr lang="en-US" altLang="en-US" sz="1200" dirty="0" smtClean="0"/>
              <a:t>Persons observed near a potential target using or carrying video, still camera, or visual enhancement devices </a:t>
            </a:r>
          </a:p>
          <a:p>
            <a:pPr eaLnBrk="1" hangingPunct="1">
              <a:lnSpc>
                <a:spcPct val="90000"/>
              </a:lnSpc>
            </a:pPr>
            <a:r>
              <a:rPr lang="en-US" altLang="en-US" sz="1200" dirty="0" smtClean="0"/>
              <a:t>   (telescopes, binoculars, or night vision/thermal devices).</a:t>
            </a:r>
          </a:p>
          <a:p>
            <a:pPr marL="0" indent="0">
              <a:buFont typeface="Arial" panose="020B0604020202020204" pitchFamily="34" charset="0"/>
              <a:buNone/>
              <a:defRPr/>
            </a:pPr>
            <a:endParaRPr lang="en-US" dirty="0" smtClean="0"/>
          </a:p>
          <a:p>
            <a:pPr eaLnBrk="1" hangingPunct="1">
              <a:defRPr/>
            </a:pPr>
            <a:endParaRPr lang="en-US" altLang="en-US" dirty="0" smtClean="0">
              <a:latin typeface="Arial" panose="020B0604020202020204" pitchFamily="34" charset="0"/>
            </a:endParaRPr>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159B8FF6-788C-45BB-BAC4-744352C702BB}" type="slidenum">
              <a:rPr lang="en-US" altLang="en-US" smtClean="0"/>
              <a:pPr>
                <a:spcBef>
                  <a:spcPct val="0"/>
                </a:spcBef>
              </a:pPr>
              <a:t>143</a:t>
            </a:fld>
            <a:endParaRPr lang="en-US" altLang="en-US" dirty="0" smtClean="0"/>
          </a:p>
        </p:txBody>
      </p:sp>
      <p:sp>
        <p:nvSpPr>
          <p:cNvPr id="218115" name="Rectangle 2"/>
          <p:cNvSpPr>
            <a:spLocks noGrp="1" noRot="1" noChangeAspect="1" noChangeArrowheads="1" noTextEdit="1"/>
          </p:cNvSpPr>
          <p:nvPr>
            <p:ph type="sldImg"/>
          </p:nvPr>
        </p:nvSpPr>
        <p:spPr>
          <a:ln/>
        </p:spPr>
      </p:sp>
      <p:sp>
        <p:nvSpPr>
          <p:cNvPr id="218116" name="Rectangle 3"/>
          <p:cNvSpPr>
            <a:spLocks noGrp="1" noChangeArrowheads="1"/>
          </p:cNvSpPr>
          <p:nvPr>
            <p:ph type="body" idx="1"/>
          </p:nvPr>
        </p:nvSpPr>
        <p:spPr>
          <a:noFill/>
        </p:spPr>
        <p:txBody>
          <a:bodyPr/>
          <a:lstStyle/>
          <a:p>
            <a:pPr marL="171450" indent="-171450" eaLnBrk="1" hangingPunct="1">
              <a:buFont typeface="Arial" panose="020B0604020202020204" pitchFamily="34" charset="0"/>
              <a:buChar char="•"/>
            </a:pPr>
            <a:r>
              <a:rPr lang="en-US" altLang="en-US" sz="1200" dirty="0" smtClean="0">
                <a:latin typeface="Tahoma" panose="020B0604030504040204" pitchFamily="34" charset="0"/>
              </a:rPr>
              <a:t>Persons showing an interest in, or photographing venue security</a:t>
            </a:r>
          </a:p>
          <a:p>
            <a:pPr marL="171450" indent="-171450" eaLnBrk="1" hangingPunct="1">
              <a:buFont typeface="Arial" panose="020B0604020202020204" pitchFamily="34" charset="0"/>
              <a:buChar char="•"/>
            </a:pPr>
            <a:r>
              <a:rPr lang="en-US" altLang="en-US" sz="1200" dirty="0" smtClean="0">
                <a:latin typeface="Tahoma" panose="020B0604030504040204" pitchFamily="34" charset="0"/>
              </a:rPr>
              <a:t>Persons drawing pictures or taking notes in a non-tourist or other area, not normally known to have such activity</a:t>
            </a:r>
          </a:p>
          <a:p>
            <a:pPr marL="171450" indent="-171450" eaLnBrk="1" hangingPunct="1">
              <a:buFont typeface="Arial" panose="020B0604020202020204" pitchFamily="34" charset="0"/>
              <a:buChar char="•"/>
            </a:pPr>
            <a:r>
              <a:rPr lang="en-US" altLang="en-US" sz="1200" dirty="0" smtClean="0">
                <a:latin typeface="Tahoma" panose="020B0604030504040204" pitchFamily="34" charset="0"/>
              </a:rPr>
              <a:t>Persons observed with facility maps, photographs, diagrams, or notes regarding infrastructure or listing of certain key personnel</a:t>
            </a:r>
          </a:p>
          <a:p>
            <a:pPr marL="171450" indent="-171450" eaLnBrk="1" hangingPunct="1">
              <a:buFont typeface="Arial" panose="020B0604020202020204" pitchFamily="34" charset="0"/>
              <a:buChar char="•"/>
            </a:pPr>
            <a:r>
              <a:rPr lang="en-US" altLang="en-US" sz="1200" dirty="0" smtClean="0">
                <a:latin typeface="Tahoma" panose="020B0604030504040204" pitchFamily="34" charset="0"/>
              </a:rPr>
              <a:t>Theft of official identification cards or government-issued license plates or vehicles. </a:t>
            </a:r>
          </a:p>
          <a:p>
            <a:pPr eaLnBrk="1" hangingPunct="1"/>
            <a:endParaRPr lang="en-US" altLang="en-US" dirty="0" smtClean="0">
              <a:latin typeface="Arial" panose="020B0604020202020204" pitchFamily="34" charset="0"/>
            </a:endParaRPr>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C4BA690-85C1-413A-8D02-8F45CEE6A44E}" type="slidenum">
              <a:rPr lang="en-US" altLang="en-US" smtClean="0"/>
              <a:pPr>
                <a:spcBef>
                  <a:spcPct val="0"/>
                </a:spcBef>
              </a:pPr>
              <a:t>144</a:t>
            </a:fld>
            <a:endParaRPr lang="en-US" altLang="en-US" dirty="0" smtClean="0"/>
          </a:p>
        </p:txBody>
      </p:sp>
      <p:sp>
        <p:nvSpPr>
          <p:cNvPr id="226307" name="Rectangle 2"/>
          <p:cNvSpPr>
            <a:spLocks noGrp="1" noRot="1" noChangeAspect="1" noChangeArrowheads="1" noTextEdit="1"/>
          </p:cNvSpPr>
          <p:nvPr>
            <p:ph type="sldImg"/>
          </p:nvPr>
        </p:nvSpPr>
        <p:spPr>
          <a:ln/>
        </p:spPr>
      </p:sp>
      <p:sp>
        <p:nvSpPr>
          <p:cNvPr id="201732" name="Rectangle 3"/>
          <p:cNvSpPr>
            <a:spLocks noGrp="1" noChangeArrowheads="1"/>
          </p:cNvSpPr>
          <p:nvPr>
            <p:ph type="body" idx="1"/>
          </p:nvPr>
        </p:nvSpPr>
        <p:spPr/>
        <p:txBody>
          <a:bodyPr/>
          <a:lstStyle/>
          <a:p>
            <a:pPr marL="171450" indent="-171450">
              <a:buFont typeface="Arial" panose="020B0604020202020204" pitchFamily="34" charset="0"/>
              <a:buChar char="•"/>
              <a:defRPr/>
            </a:pPr>
            <a:r>
              <a:rPr lang="en-US" dirty="0" smtClean="0"/>
              <a:t>Members of the actual operational cells begin to appear during  this phase. Trained intelligence and surveillance personnel or members supportive of the terrorist cell may be organized to conduct the operation conduct this phase. This phase gathers information on the target’s current patterns, usually days to weeks. The attack</a:t>
            </a:r>
            <a:r>
              <a:rPr lang="en-US" baseline="0" dirty="0" smtClean="0"/>
              <a:t> </a:t>
            </a:r>
            <a:r>
              <a:rPr lang="en-US" dirty="0" smtClean="0"/>
              <a:t>team confirms information gathered from previous surveillance and reconnaissance </a:t>
            </a:r>
          </a:p>
          <a:p>
            <a:pPr>
              <a:defRPr/>
            </a:pPr>
            <a:r>
              <a:rPr lang="en-US" dirty="0" smtClean="0"/>
              <a:t>    activities. </a:t>
            </a:r>
            <a:endParaRPr lang="en-US"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AC8312F-9EEB-4D0E-A341-B6A5E740F93D}" type="slidenum">
              <a:rPr lang="en-US" altLang="en-US" smtClean="0"/>
              <a:pPr>
                <a:spcBef>
                  <a:spcPct val="0"/>
                </a:spcBef>
              </a:pPr>
              <a:t>145</a:t>
            </a:fld>
            <a:endParaRPr lang="en-US" altLang="en-US" dirty="0" smtClean="0"/>
          </a:p>
        </p:txBody>
      </p:sp>
      <p:sp>
        <p:nvSpPr>
          <p:cNvPr id="220163" name="Rectangle 2"/>
          <p:cNvSpPr>
            <a:spLocks noGrp="1" noRot="1" noChangeAspect="1" noChangeArrowheads="1" noTextEdit="1"/>
          </p:cNvSpPr>
          <p:nvPr>
            <p:ph type="sldImg"/>
          </p:nvPr>
        </p:nvSpPr>
        <p:spPr>
          <a:ln/>
        </p:spPr>
      </p:sp>
      <p:sp>
        <p:nvSpPr>
          <p:cNvPr id="220164" name="Rectangle 3"/>
          <p:cNvSpPr>
            <a:spLocks noGrp="1" noChangeArrowheads="1"/>
          </p:cNvSpPr>
          <p:nvPr>
            <p:ph type="body" idx="1"/>
          </p:nvPr>
        </p:nvSpPr>
        <p:spPr>
          <a:noFill/>
        </p:spPr>
        <p:txBody>
          <a:bodyPr/>
          <a:lstStyle/>
          <a:p>
            <a:r>
              <a:rPr lang="en-US" sz="1200" kern="1200" dirty="0" smtClean="0">
                <a:solidFill>
                  <a:schemeClr val="tx1"/>
                </a:solidFill>
                <a:effectLst/>
                <a:latin typeface="Arial" charset="0"/>
                <a:ea typeface="+mn-ea"/>
                <a:cs typeface="+mn-cs"/>
              </a:rPr>
              <a:t>One</a:t>
            </a:r>
            <a:r>
              <a:rPr lang="en-US" sz="1200" kern="1200" baseline="0" dirty="0" smtClean="0">
                <a:solidFill>
                  <a:schemeClr val="tx1"/>
                </a:solidFill>
                <a:effectLst/>
                <a:latin typeface="Arial" charset="0"/>
                <a:ea typeface="+mn-ea"/>
                <a:cs typeface="+mn-cs"/>
              </a:rPr>
              <a:t> of the signs of </a:t>
            </a:r>
            <a:r>
              <a:rPr lang="en-US" sz="1200" kern="1200" dirty="0" smtClean="0">
                <a:solidFill>
                  <a:schemeClr val="tx1"/>
                </a:solidFill>
                <a:effectLst/>
                <a:latin typeface="Arial" charset="0"/>
                <a:ea typeface="+mn-ea"/>
                <a:cs typeface="+mn-cs"/>
              </a:rPr>
              <a:t>terrorism is someone trying to monitor or record activities. If terrorists are targeting a specific area, they will most likely be observed in that location during the planning phase. Terrorists will attempt to determine the strengths, weaknesses, and number of personnel that may respond to an incident. Routes to and from the target are usually established during the surveillance phase. It is important to note the following suspicious actions:</a:t>
            </a:r>
          </a:p>
          <a:p>
            <a:r>
              <a:rPr lang="en-US" sz="1200" kern="1200" dirty="0" smtClean="0">
                <a:solidFill>
                  <a:schemeClr val="tx1"/>
                </a:solidFill>
                <a:effectLst/>
                <a:latin typeface="Arial" charset="0"/>
                <a:ea typeface="+mn-ea"/>
                <a:cs typeface="+mn-cs"/>
              </a:rPr>
              <a:t>• Using cameras (still or video)</a:t>
            </a:r>
          </a:p>
          <a:p>
            <a:r>
              <a:rPr lang="en-US" sz="1200" kern="1200" dirty="0" smtClean="0">
                <a:solidFill>
                  <a:schemeClr val="tx1"/>
                </a:solidFill>
                <a:effectLst/>
                <a:latin typeface="Arial" charset="0"/>
                <a:ea typeface="+mn-ea"/>
                <a:cs typeface="+mn-cs"/>
              </a:rPr>
              <a:t>• Drawing diagrams or annotating maps</a:t>
            </a:r>
          </a:p>
          <a:p>
            <a:r>
              <a:rPr lang="en-US" sz="1200" kern="1200" dirty="0" smtClean="0">
                <a:solidFill>
                  <a:schemeClr val="tx1"/>
                </a:solidFill>
                <a:effectLst/>
                <a:latin typeface="Arial" charset="0"/>
                <a:ea typeface="+mn-ea"/>
                <a:cs typeface="+mn-cs"/>
              </a:rPr>
              <a:t>• Using vision-enhancing devices </a:t>
            </a:r>
          </a:p>
          <a:p>
            <a:r>
              <a:rPr lang="en-US" sz="1200" kern="1200" dirty="0" smtClean="0">
                <a:solidFill>
                  <a:schemeClr val="tx1"/>
                </a:solidFill>
                <a:effectLst/>
                <a:latin typeface="Arial" charset="0"/>
                <a:ea typeface="+mn-ea"/>
                <a:cs typeface="+mn-cs"/>
              </a:rPr>
              <a:t>• Possessing floor plans or blueprints of places such as high-tech firms, financial institutions, or government and military facilities. </a:t>
            </a:r>
          </a:p>
          <a:p>
            <a:r>
              <a:rPr lang="en-US" sz="1200" kern="1200" dirty="0" smtClean="0">
                <a:solidFill>
                  <a:schemeClr val="tx1"/>
                </a:solidFill>
                <a:effectLst/>
                <a:latin typeface="Arial" charset="0"/>
                <a:ea typeface="+mn-ea"/>
                <a:cs typeface="+mn-cs"/>
              </a:rPr>
              <a:t>Any of these acts may be an indicator that something is not right, and they should be reported immediately.</a:t>
            </a:r>
            <a:endParaRPr lang="en-US" altLang="en-US" dirty="0" smtClean="0">
              <a:latin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u="none" strike="noStrike" kern="1200" baseline="0" dirty="0" smtClean="0">
                <a:solidFill>
                  <a:schemeClr val="tx1"/>
                </a:solidFill>
                <a:latin typeface="Arial" charset="0"/>
                <a:ea typeface="+mn-ea"/>
                <a:cs typeface="+mn-cs"/>
              </a:rPr>
              <a:t>State and local officials continue to be frustrated by difficulties in the communication and sharing of threat information among all levels of government. Some of the problems they cited include: limited access to information because of security clearance issues, the absence of a systematic top-down and bottom-up information exchange, and uncertainties regarding the appropriate response to a heightened alert from the new homeland security advisory system.</a:t>
            </a:r>
            <a:endParaRPr lang="en-US" sz="1200" b="0" i="0" u="none" strike="noStrike" kern="1200" baseline="30000" dirty="0" smtClean="0">
              <a:solidFill>
                <a:schemeClr val="tx1"/>
              </a:solidFill>
              <a:latin typeface="Arial" charset="0"/>
              <a:ea typeface="+mn-ea"/>
              <a:cs typeface="+mn-cs"/>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smtClean="0"/>
              <a:t>Dissemination of knowledge about terrorism </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17</a:t>
            </a:fld>
            <a:endParaRPr lang="en-US" altLang="en-US" dirty="0"/>
          </a:p>
        </p:txBody>
      </p:sp>
    </p:spTree>
    <p:extLst>
      <p:ext uri="{BB962C8B-B14F-4D97-AF65-F5344CB8AC3E}">
        <p14:creationId xmlns:p14="http://schemas.microsoft.com/office/powerpoint/2010/main" val="2937680256"/>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kern="1200" dirty="0" smtClean="0">
                <a:solidFill>
                  <a:schemeClr val="tx1"/>
                </a:solidFill>
                <a:effectLst/>
                <a:latin typeface="Arial" charset="0"/>
                <a:ea typeface="+mn-ea"/>
                <a:cs typeface="+mn-cs"/>
              </a:rPr>
              <a:t>Elicitation can be made by telephone, mail, fax, or in person. </a:t>
            </a:r>
          </a:p>
          <a:p>
            <a:pPr marL="171450" indent="-171450">
              <a:buFont typeface="Arial" panose="020B0604020202020204" pitchFamily="34" charset="0"/>
              <a:buChar char="•"/>
            </a:pPr>
            <a:r>
              <a:rPr lang="en-US" sz="1200" kern="1200" dirty="0" smtClean="0">
                <a:solidFill>
                  <a:schemeClr val="tx1"/>
                </a:solidFill>
                <a:effectLst/>
                <a:latin typeface="Arial" charset="0"/>
                <a:ea typeface="+mn-ea"/>
                <a:cs typeface="+mn-cs"/>
              </a:rPr>
              <a:t>Examples include inquiries about critical infrastructure such as a power plant, water reservoir, or maritime port.</a:t>
            </a:r>
          </a:p>
          <a:p>
            <a:pPr marL="171450" indent="-171450">
              <a:buFont typeface="Arial" panose="020B0604020202020204" pitchFamily="34" charset="0"/>
              <a:buChar char="•"/>
            </a:pPr>
            <a:r>
              <a:rPr lang="en-US" sz="1200" kern="1200" dirty="0" smtClean="0">
                <a:solidFill>
                  <a:schemeClr val="tx1"/>
                </a:solidFill>
                <a:effectLst/>
                <a:latin typeface="Arial" charset="0"/>
                <a:ea typeface="+mn-ea"/>
                <a:cs typeface="+mn-cs"/>
              </a:rPr>
              <a:t>Terrorists may attempt to research bridge and tunnel use, make unusual inquiries concerning shipments, or look into how a facility operates. They may also attempt to place “key” people in sensitive work locations to gain intelligence.</a:t>
            </a:r>
          </a:p>
          <a:p>
            <a:pPr marL="171450" indent="-171450">
              <a:buFont typeface="Arial" panose="020B0604020202020204" pitchFamily="34" charset="0"/>
              <a:buChar char="•"/>
            </a:pPr>
            <a:endParaRPr lang="en-US" sz="1200" kern="1200" dirty="0" smtClean="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147</a:t>
            </a:fld>
            <a:endParaRPr lang="en-US" altLang="en-US" dirty="0"/>
          </a:p>
        </p:txBody>
      </p:sp>
    </p:spTree>
    <p:extLst>
      <p:ext uri="{BB962C8B-B14F-4D97-AF65-F5344CB8AC3E}">
        <p14:creationId xmlns:p14="http://schemas.microsoft.com/office/powerpoint/2010/main" val="2156101657"/>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A1998DC-BAD3-4EE2-9749-F4DCB40BEB4D}" type="slidenum">
              <a:rPr lang="en-US" altLang="en-US" smtClean="0"/>
              <a:pPr>
                <a:spcBef>
                  <a:spcPct val="0"/>
                </a:spcBef>
              </a:pPr>
              <a:t>148</a:t>
            </a:fld>
            <a:endParaRPr lang="en-US" altLang="en-US" dirty="0" smtClean="0"/>
          </a:p>
        </p:txBody>
      </p:sp>
      <p:sp>
        <p:nvSpPr>
          <p:cNvPr id="224259" name="Rectangle 2"/>
          <p:cNvSpPr>
            <a:spLocks noGrp="1" noRot="1" noChangeAspect="1" noChangeArrowheads="1" noTextEdit="1"/>
          </p:cNvSpPr>
          <p:nvPr>
            <p:ph type="sldImg"/>
          </p:nvPr>
        </p:nvSpPr>
        <p:spPr>
          <a:ln/>
        </p:spPr>
      </p:sp>
      <p:sp>
        <p:nvSpPr>
          <p:cNvPr id="199684" name="Rectangle 3"/>
          <p:cNvSpPr>
            <a:spLocks noGrp="1" noChangeArrowheads="1"/>
          </p:cNvSpPr>
          <p:nvPr>
            <p:ph type="body" idx="1"/>
          </p:nvPr>
        </p:nvSpPr>
        <p:spPr/>
        <p:txBody>
          <a:bodyPr/>
          <a:lstStyle/>
          <a:p>
            <a:pPr marL="171450" indent="-171450" eaLnBrk="1" hangingPunct="1">
              <a:lnSpc>
                <a:spcPct val="80000"/>
              </a:lnSpc>
              <a:buFont typeface="Arial" panose="020B0604020202020204" pitchFamily="34" charset="0"/>
              <a:buChar char="•"/>
              <a:defRPr/>
            </a:pPr>
            <a:r>
              <a:rPr lang="en-US" altLang="en-US" dirty="0" smtClean="0">
                <a:solidFill>
                  <a:srgbClr val="CC0000"/>
                </a:solidFill>
              </a:rPr>
              <a:t>Elicitation is anyone attempting to gain specific information regarding specific building  security procedures (access, personnel, crowd flow, etc.)</a:t>
            </a:r>
          </a:p>
          <a:p>
            <a:pPr marL="171450" indent="-171450" eaLnBrk="1" hangingPunct="1">
              <a:lnSpc>
                <a:spcPct val="80000"/>
              </a:lnSpc>
              <a:buFont typeface="Arial" panose="020B0604020202020204" pitchFamily="34" charset="0"/>
              <a:buChar char="•"/>
              <a:defRPr/>
            </a:pPr>
            <a:r>
              <a:rPr lang="en-US" sz="1200" kern="1200" dirty="0" smtClean="0">
                <a:solidFill>
                  <a:schemeClr val="tx1"/>
                </a:solidFill>
                <a:effectLst/>
                <a:latin typeface="Arial" charset="0"/>
                <a:ea typeface="+mn-ea"/>
                <a:cs typeface="+mn-cs"/>
              </a:rPr>
              <a:t>Terrorists may attempt to research bridge and tunnel use, make unusual inquiries concerning shipments, or look into how a facility operates. They may also attempt to place “key” people in sensitive work locations to gain intelligence. </a:t>
            </a:r>
          </a:p>
          <a:p>
            <a:pPr marL="171450" indent="-171450" eaLnBrk="1" hangingPunct="1">
              <a:buFont typeface="Arial" panose="020B0604020202020204" pitchFamily="34" charset="0"/>
              <a:buChar char="•"/>
              <a:defRPr/>
            </a:pPr>
            <a:endParaRPr lang="en-US" altLang="en-US" dirty="0" smtClean="0">
              <a:latin typeface="Arial" panose="020B0604020202020204" pitchFamily="34" charset="0"/>
            </a:endParaRPr>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FE11EBD-F40A-484A-AD83-381F8410F8FB}" type="slidenum">
              <a:rPr lang="en-US" altLang="en-US" smtClean="0"/>
              <a:pPr>
                <a:spcBef>
                  <a:spcPct val="0"/>
                </a:spcBef>
              </a:pPr>
              <a:t>149</a:t>
            </a:fld>
            <a:endParaRPr lang="en-US" altLang="en-US" dirty="0" smtClean="0"/>
          </a:p>
        </p:txBody>
      </p:sp>
      <p:sp>
        <p:nvSpPr>
          <p:cNvPr id="228355" name="Rectangle 2"/>
          <p:cNvSpPr>
            <a:spLocks noGrp="1" noRot="1" noChangeAspect="1" noChangeArrowheads="1" noTextEdit="1"/>
          </p:cNvSpPr>
          <p:nvPr>
            <p:ph type="sldImg"/>
          </p:nvPr>
        </p:nvSpPr>
        <p:spPr>
          <a:ln/>
        </p:spPr>
      </p:sp>
      <p:sp>
        <p:nvSpPr>
          <p:cNvPr id="228356" name="Rectangle 3"/>
          <p:cNvSpPr>
            <a:spLocks noGrp="1" noChangeArrowheads="1"/>
          </p:cNvSpPr>
          <p:nvPr>
            <p:ph type="body" idx="1"/>
          </p:nvPr>
        </p:nvSpPr>
        <p:spPr>
          <a:noFill/>
        </p:spPr>
        <p:txBody>
          <a:bodyPr/>
          <a:lstStyle/>
          <a:p>
            <a:pPr eaLnBrk="1" hangingPunct="1">
              <a:lnSpc>
                <a:spcPct val="90000"/>
              </a:lnSpc>
              <a:buFontTx/>
              <a:buNone/>
            </a:pPr>
            <a:r>
              <a:rPr lang="en-US" altLang="en-US" sz="1200" b="0" u="none" dirty="0" smtClean="0">
                <a:solidFill>
                  <a:srgbClr val="CC0000"/>
                </a:solidFill>
                <a:latin typeface="Tahoma" panose="020B0604030504040204" pitchFamily="34" charset="0"/>
              </a:rPr>
              <a:t>Elicitation</a:t>
            </a:r>
          </a:p>
          <a:p>
            <a:pPr marL="171450" indent="-171450" eaLnBrk="1" hangingPunct="1">
              <a:lnSpc>
                <a:spcPct val="90000"/>
              </a:lnSpc>
              <a:buFont typeface="Arial" panose="020B0604020202020204" pitchFamily="34" charset="0"/>
              <a:buChar char="•"/>
            </a:pPr>
            <a:r>
              <a:rPr lang="en-US" dirty="0" smtClean="0">
                <a:effectLst/>
              </a:rPr>
              <a:t>Inquiries, entails attempting to gain information about a place, person, or operation pertaining to the target. Terrorists may attempt to elicit information about a critical infrastructure such as a power plant, water reservoir, maritime port, military base, bridge or tunnel by making unusual inquiries. </a:t>
            </a:r>
          </a:p>
          <a:p>
            <a:pPr marL="171450" indent="-171450" eaLnBrk="1" hangingPunct="1">
              <a:lnSpc>
                <a:spcPct val="90000"/>
              </a:lnSpc>
              <a:buFont typeface="Arial" panose="020B0604020202020204" pitchFamily="34" charset="0"/>
              <a:buChar char="•"/>
            </a:pPr>
            <a:r>
              <a:rPr lang="en-US" dirty="0" smtClean="0">
                <a:effectLst/>
              </a:rPr>
              <a:t>They may inquire about usage and operations. Additionally, they may attempt to place people in legitimate employment at key locations to monitor day-to-day activities and gather detailed knowledge in order to make their mission or scheme more effective.</a:t>
            </a:r>
            <a:endParaRPr lang="en-US" altLang="en-US" sz="1200" u="none" dirty="0" smtClean="0">
              <a:solidFill>
                <a:srgbClr val="CC0000"/>
              </a:solidFill>
              <a:latin typeface="Tahoma" panose="020B0604030504040204" pitchFamily="34" charset="0"/>
            </a:endParaRPr>
          </a:p>
          <a:p>
            <a:pPr marL="171450" indent="-171450" eaLnBrk="1" hangingPunct="1">
              <a:lnSpc>
                <a:spcPct val="90000"/>
              </a:lnSpc>
              <a:buFont typeface="Arial" panose="020B0604020202020204" pitchFamily="34" charset="0"/>
              <a:buChar char="•"/>
            </a:pPr>
            <a:r>
              <a:rPr lang="en-US" altLang="en-US" sz="1200" dirty="0" smtClean="0">
                <a:solidFill>
                  <a:srgbClr val="CC0000"/>
                </a:solidFill>
                <a:latin typeface="Tahoma" panose="020B0604030504040204" pitchFamily="34" charset="0"/>
              </a:rPr>
              <a:t>Attempts to examine and study existing security protocols at a specific target, usually done by penetrating guarded or sensitive areas and observing security or law enforcement response.</a:t>
            </a:r>
          </a:p>
          <a:p>
            <a:pPr marL="171450" indent="-171450" eaLnBrk="1" hangingPunct="1">
              <a:lnSpc>
                <a:spcPct val="90000"/>
              </a:lnSpc>
              <a:buFont typeface="Arial" panose="020B0604020202020204" pitchFamily="34" charset="0"/>
              <a:buChar char="•"/>
            </a:pPr>
            <a:r>
              <a:rPr lang="en-US" altLang="en-US" sz="1200" b="0" i="0" dirty="0" smtClean="0">
                <a:latin typeface="Tahoma" panose="020B0604030504040204" pitchFamily="34" charset="0"/>
              </a:rPr>
              <a:t>What to Look For:</a:t>
            </a:r>
          </a:p>
          <a:p>
            <a:pPr marL="0" indent="0" eaLnBrk="1" hangingPunct="1">
              <a:lnSpc>
                <a:spcPct val="90000"/>
              </a:lnSpc>
              <a:buFont typeface="Arial" panose="020B0604020202020204" pitchFamily="34" charset="0"/>
              <a:buNone/>
            </a:pPr>
            <a:r>
              <a:rPr lang="en-US" altLang="en-US" sz="1200" dirty="0" smtClean="0">
                <a:latin typeface="Tahoma" panose="020B0604030504040204" pitchFamily="34" charset="0"/>
              </a:rPr>
              <a:t>     A noted pattern or series of false alarms requiring law enforcement or emergency services response, individuals  </a:t>
            </a:r>
          </a:p>
          <a:p>
            <a:pPr marL="0" indent="0" eaLnBrk="1" hangingPunct="1">
              <a:lnSpc>
                <a:spcPct val="90000"/>
              </a:lnSpc>
              <a:buFont typeface="Arial" panose="020B0604020202020204" pitchFamily="34" charset="0"/>
              <a:buNone/>
            </a:pPr>
            <a:r>
              <a:rPr lang="en-US" altLang="en-US" sz="1200" dirty="0" smtClean="0">
                <a:latin typeface="Tahoma" panose="020B0604030504040204" pitchFamily="34" charset="0"/>
              </a:rPr>
              <a:t>     noticeably observing security</a:t>
            </a:r>
            <a:r>
              <a:rPr lang="en-US" altLang="en-US" sz="1200" baseline="0" dirty="0" smtClean="0">
                <a:latin typeface="Tahoma" panose="020B0604030504040204" pitchFamily="34" charset="0"/>
              </a:rPr>
              <a:t> </a:t>
            </a:r>
            <a:r>
              <a:rPr lang="en-US" altLang="en-US" sz="1200" dirty="0" smtClean="0">
                <a:latin typeface="Tahoma" panose="020B0604030504040204" pitchFamily="34" charset="0"/>
              </a:rPr>
              <a:t>procedures and responses, or questioning security or facility personnel. </a:t>
            </a:r>
            <a:r>
              <a:rPr lang="en-US" altLang="en-US" sz="1200" baseline="0" dirty="0" smtClean="0">
                <a:latin typeface="Tahoma" panose="020B0604030504040204" pitchFamily="34" charset="0"/>
              </a:rPr>
              <a:t>  </a:t>
            </a:r>
            <a:r>
              <a:rPr lang="en-US" altLang="en-US" sz="1200" dirty="0" smtClean="0">
                <a:latin typeface="Tahoma" panose="020B0604030504040204" pitchFamily="34" charset="0"/>
              </a:rPr>
              <a:t>Attempts to </a:t>
            </a:r>
          </a:p>
          <a:p>
            <a:pPr marL="0" indent="0" eaLnBrk="1" hangingPunct="1">
              <a:lnSpc>
                <a:spcPct val="90000"/>
              </a:lnSpc>
              <a:buFont typeface="Arial" panose="020B0604020202020204" pitchFamily="34" charset="0"/>
              <a:buNone/>
            </a:pPr>
            <a:r>
              <a:rPr lang="en-US" altLang="en-US" sz="1200" dirty="0" smtClean="0">
                <a:latin typeface="Tahoma" panose="020B0604030504040204" pitchFamily="34" charset="0"/>
              </a:rPr>
              <a:t>     penetrate physical security barriers.</a:t>
            </a:r>
          </a:p>
          <a:p>
            <a:pPr marL="171450" indent="-171450" eaLnBrk="1" hangingPunct="1">
              <a:buFont typeface="Arial" panose="020B0604020202020204" pitchFamily="34" charset="0"/>
              <a:buChar char="•"/>
            </a:pPr>
            <a:endParaRPr lang="en-US" altLang="en-US" dirty="0" smtClean="0">
              <a:latin typeface="Arial" panose="020B0604020202020204" pitchFamily="34" charset="0"/>
            </a:endParaRPr>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effectLst/>
              </a:rPr>
              <a:t>Terrorists may also test a target’s security to gather data. To do this, they may drive by the target, moving into sensitive areas and observing security or law enforcement response. They are likely assessing how long before personnel respond to a security breech or the routes responders take to a specific location. Terrorists may also attempt to penetrate physical security barriers or procedures in order to assess strengths and weaknesses.</a:t>
            </a:r>
          </a:p>
          <a:p>
            <a:pPr marL="171450" indent="-171450">
              <a:buFont typeface="Arial" panose="020B0604020202020204" pitchFamily="34" charset="0"/>
              <a:buChar char="•"/>
            </a:pPr>
            <a:r>
              <a:rPr lang="en-US" sz="1200" kern="1200" dirty="0" smtClean="0">
                <a:solidFill>
                  <a:schemeClr val="tx1"/>
                </a:solidFill>
                <a:effectLst/>
                <a:latin typeface="Arial" charset="0"/>
                <a:ea typeface="+mn-ea"/>
                <a:cs typeface="+mn-cs"/>
              </a:rPr>
              <a:t>These are usually conducted by driving past or even penetrating the target, moving into sensitive areas, and observing security and law enforcement responses. </a:t>
            </a:r>
          </a:p>
          <a:p>
            <a:pPr marL="171450" indent="-171450">
              <a:buFont typeface="Arial" panose="020B0604020202020204" pitchFamily="34" charset="0"/>
              <a:buChar char="•"/>
            </a:pPr>
            <a:r>
              <a:rPr lang="en-US" sz="1200" kern="1200" dirty="0" smtClean="0">
                <a:solidFill>
                  <a:schemeClr val="tx1"/>
                </a:solidFill>
                <a:effectLst/>
                <a:latin typeface="Arial" charset="0"/>
                <a:ea typeface="+mn-ea"/>
                <a:cs typeface="+mn-cs"/>
              </a:rPr>
              <a:t>Specific areas of interest might include the number of response personnel and routes taken to a specific location. Vehicles parked for unusually long periods of time, sometimes in no-parking zones, are another test of security. </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150</a:t>
            </a:fld>
            <a:endParaRPr lang="en-US" altLang="en-US" dirty="0"/>
          </a:p>
        </p:txBody>
      </p:sp>
    </p:spTree>
    <p:extLst>
      <p:ext uri="{BB962C8B-B14F-4D97-AF65-F5344CB8AC3E}">
        <p14:creationId xmlns:p14="http://schemas.microsoft.com/office/powerpoint/2010/main" val="259112343"/>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6871CE2-34A5-4096-BA60-FE870B323583}" type="slidenum">
              <a:rPr lang="en-US" altLang="en-US" smtClean="0"/>
              <a:pPr>
                <a:spcBef>
                  <a:spcPct val="0"/>
                </a:spcBef>
              </a:pPr>
              <a:t>151</a:t>
            </a:fld>
            <a:endParaRPr lang="en-US" altLang="en-US" dirty="0" smtClean="0"/>
          </a:p>
        </p:txBody>
      </p:sp>
      <p:sp>
        <p:nvSpPr>
          <p:cNvPr id="230403" name="Rectangle 2"/>
          <p:cNvSpPr>
            <a:spLocks noGrp="1" noRot="1" noChangeAspect="1" noChangeArrowheads="1" noTextEdit="1"/>
          </p:cNvSpPr>
          <p:nvPr>
            <p:ph type="sldImg"/>
          </p:nvPr>
        </p:nvSpPr>
        <p:spPr>
          <a:ln/>
        </p:spPr>
      </p:sp>
      <p:sp>
        <p:nvSpPr>
          <p:cNvPr id="230404" name="Rectangle 3"/>
          <p:cNvSpPr>
            <a:spLocks noGrp="1" noChangeArrowheads="1"/>
          </p:cNvSpPr>
          <p:nvPr>
            <p:ph type="body" idx="1"/>
          </p:nvPr>
        </p:nvSpPr>
        <p:spPr>
          <a:noFill/>
        </p:spPr>
        <p:txBody>
          <a:bodyPr/>
          <a:lstStyle/>
          <a:p>
            <a:pPr eaLnBrk="1" hangingPunct="1"/>
            <a:r>
              <a:rPr lang="en-US" altLang="en-US" sz="1200" dirty="0" smtClean="0">
                <a:solidFill>
                  <a:schemeClr val="tx1"/>
                </a:solidFill>
                <a:latin typeface="Arial Black" panose="020B0A04020102020204" pitchFamily="34" charset="0"/>
              </a:rPr>
              <a:t>Examples Of  Testing Security</a:t>
            </a:r>
          </a:p>
          <a:p>
            <a:pPr marL="171450" indent="-171450" eaLnBrk="1" hangingPunct="1">
              <a:buFont typeface="Arial" panose="020B0604020202020204" pitchFamily="34" charset="0"/>
              <a:buChar char="•"/>
            </a:pPr>
            <a:r>
              <a:rPr lang="en-US" altLang="en-US" dirty="0" smtClean="0"/>
              <a:t> Passengers standing up and walking around on U.S. flights</a:t>
            </a:r>
          </a:p>
          <a:p>
            <a:pPr marL="171450" indent="-171450" rtl="0">
              <a:buFont typeface="Arial" panose="020B0604020202020204" pitchFamily="34" charset="0"/>
              <a:buChar char="•"/>
            </a:pPr>
            <a:r>
              <a:rPr lang="en-US" altLang="en-US" dirty="0" smtClean="0"/>
              <a:t> Suspicious Packages</a:t>
            </a:r>
            <a:r>
              <a:rPr lang="en-US" altLang="en-US" baseline="0" dirty="0" smtClean="0"/>
              <a:t> - </a:t>
            </a:r>
            <a:r>
              <a:rPr lang="en-US" dirty="0" smtClean="0">
                <a:effectLst/>
              </a:rPr>
              <a:t>if you come across mail/packages with:</a:t>
            </a:r>
          </a:p>
          <a:p>
            <a:pPr rtl="0"/>
            <a:r>
              <a:rPr lang="en-US" baseline="0" dirty="0" smtClean="0">
                <a:effectLst/>
              </a:rPr>
              <a:t>     </a:t>
            </a:r>
            <a:r>
              <a:rPr lang="en-US" dirty="0" smtClean="0">
                <a:effectLst/>
              </a:rPr>
              <a:t>Protruding wires or strange odors;</a:t>
            </a:r>
          </a:p>
          <a:p>
            <a:pPr rtl="0"/>
            <a:r>
              <a:rPr lang="en-US" baseline="0" dirty="0" smtClean="0">
                <a:effectLst/>
              </a:rPr>
              <a:t>     </a:t>
            </a:r>
            <a:r>
              <a:rPr lang="en-US" dirty="0" smtClean="0">
                <a:effectLst/>
              </a:rPr>
              <a:t>Excessive tape or string;</a:t>
            </a:r>
          </a:p>
          <a:p>
            <a:pPr rtl="0"/>
            <a:r>
              <a:rPr lang="en-US" baseline="0" dirty="0" smtClean="0">
                <a:effectLst/>
              </a:rPr>
              <a:t>     </a:t>
            </a:r>
            <a:r>
              <a:rPr lang="en-US" dirty="0" smtClean="0">
                <a:effectLst/>
              </a:rPr>
              <a:t>Oily spots, discolorations, or crystallization on the wrapper;</a:t>
            </a:r>
          </a:p>
          <a:p>
            <a:pPr rtl="0"/>
            <a:r>
              <a:rPr lang="en-US" baseline="0" dirty="0" smtClean="0">
                <a:effectLst/>
              </a:rPr>
              <a:t>     </a:t>
            </a:r>
            <a:r>
              <a:rPr lang="en-US" dirty="0" smtClean="0">
                <a:effectLst/>
              </a:rPr>
              <a:t>Excessive postage;</a:t>
            </a:r>
          </a:p>
          <a:p>
            <a:pPr rtl="0"/>
            <a:r>
              <a:rPr lang="en-US" baseline="0" dirty="0" smtClean="0">
                <a:effectLst/>
              </a:rPr>
              <a:t>     </a:t>
            </a:r>
            <a:r>
              <a:rPr lang="en-US" dirty="0" smtClean="0">
                <a:effectLst/>
              </a:rPr>
              <a:t>Addressing mistakes and issues, including misspelled words, badly typed or written addresses, wrong titles with names,</a:t>
            </a:r>
          </a:p>
          <a:p>
            <a:pPr rtl="0"/>
            <a:r>
              <a:rPr lang="en-US" dirty="0" smtClean="0">
                <a:effectLst/>
              </a:rPr>
              <a:t>  </a:t>
            </a:r>
            <a:r>
              <a:rPr lang="en-US" baseline="0" dirty="0" smtClean="0">
                <a:effectLst/>
              </a:rPr>
              <a:t>   </a:t>
            </a:r>
            <a:r>
              <a:rPr lang="en-US" dirty="0" smtClean="0">
                <a:effectLst/>
              </a:rPr>
              <a:t>no return addresses, etc.</a:t>
            </a:r>
            <a:endParaRPr lang="en-US" altLang="en-US" dirty="0" smtClean="0"/>
          </a:p>
          <a:p>
            <a:pPr marL="171450" indent="-171450" eaLnBrk="1" hangingPunct="1">
              <a:buFont typeface="Arial" panose="020B0604020202020204" pitchFamily="34" charset="0"/>
              <a:buChar char="•"/>
            </a:pPr>
            <a:r>
              <a:rPr lang="en-US" altLang="en-US" dirty="0" smtClean="0"/>
              <a:t> Bomb threats/Redirection of flights</a:t>
            </a:r>
            <a:r>
              <a:rPr lang="en-US" altLang="en-US" baseline="0" dirty="0" smtClean="0"/>
              <a:t> </a:t>
            </a:r>
            <a:r>
              <a:rPr lang="en-US" altLang="en-US" dirty="0" smtClean="0"/>
              <a:t>in US and Europe. In may of 2015 </a:t>
            </a:r>
            <a:r>
              <a:rPr lang="en-US" altLang="en-US" dirty="0" smtClean="0">
                <a:effectLst/>
              </a:rPr>
              <a:t>t</a:t>
            </a:r>
            <a:r>
              <a:rPr lang="en-US" dirty="0" smtClean="0">
                <a:effectLst/>
              </a:rPr>
              <a:t>hree of the threats targeted planes heading for JFK Airport in New York City, including Air France Flight 22 from Paris, escorted by two Air Force jets scrambled “just to make sure.”</a:t>
            </a:r>
            <a:r>
              <a:rPr lang="en-US" baseline="0" dirty="0" smtClean="0">
                <a:effectLst/>
              </a:rPr>
              <a:t>  </a:t>
            </a:r>
            <a:r>
              <a:rPr lang="en-US" dirty="0" smtClean="0">
                <a:effectLst/>
              </a:rPr>
              <a:t>Two of the threatened planes were heading for Newark Airport in New Jersey. The two flights involved a Delta Airlines flight from London and a United Airlines flight from Madrid. Neither required an escort and both threats proved not credible.</a:t>
            </a:r>
            <a:endParaRPr lang="en-US" altLang="en-US" dirty="0" smtClean="0"/>
          </a:p>
          <a:p>
            <a:pPr marL="171450" indent="-171450" eaLnBrk="1" hangingPunct="1">
              <a:buFont typeface="Arial" panose="020B0604020202020204" pitchFamily="34" charset="0"/>
              <a:buChar char="•"/>
            </a:pPr>
            <a:endParaRPr lang="en-US" altLang="en-US" dirty="0" smtClean="0">
              <a:latin typeface="Arial" panose="020B0604020202020204" pitchFamily="34" charset="0"/>
            </a:endParaRPr>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7B11E1D-8D57-4DCE-B5F4-0BEB427F3188}" type="slidenum">
              <a:rPr lang="en-US" altLang="en-US" smtClean="0"/>
              <a:pPr>
                <a:spcBef>
                  <a:spcPct val="0"/>
                </a:spcBef>
              </a:pPr>
              <a:t>152</a:t>
            </a:fld>
            <a:endParaRPr lang="en-US" altLang="en-US" dirty="0" smtClean="0"/>
          </a:p>
        </p:txBody>
      </p:sp>
      <p:sp>
        <p:nvSpPr>
          <p:cNvPr id="232451" name="Rectangle 2"/>
          <p:cNvSpPr>
            <a:spLocks noGrp="1" noRot="1" noChangeAspect="1" noChangeArrowheads="1" noTextEdit="1"/>
          </p:cNvSpPr>
          <p:nvPr>
            <p:ph type="sldImg"/>
          </p:nvPr>
        </p:nvSpPr>
        <p:spPr>
          <a:ln/>
        </p:spPr>
      </p:sp>
      <p:sp>
        <p:nvSpPr>
          <p:cNvPr id="232452" name="Rectangle 3"/>
          <p:cNvSpPr>
            <a:spLocks noGrp="1" noChangeArrowheads="1"/>
          </p:cNvSpPr>
          <p:nvPr>
            <p:ph type="body" idx="1"/>
          </p:nvPr>
        </p:nvSpPr>
        <p:spPr>
          <a:noFill/>
        </p:spPr>
        <p:txBody>
          <a:bodyPr/>
          <a:lstStyle/>
          <a:p>
            <a:pPr marL="171450" indent="-171450">
              <a:buFont typeface="Arial" panose="020B0604020202020204" pitchFamily="34" charset="0"/>
              <a:buChar char="•"/>
            </a:pPr>
            <a:r>
              <a:rPr lang="en-US" sz="1200" kern="1200" dirty="0" smtClean="0">
                <a:solidFill>
                  <a:schemeClr val="tx1"/>
                </a:solidFill>
                <a:effectLst/>
                <a:latin typeface="Arial" charset="0"/>
                <a:ea typeface="+mn-ea"/>
                <a:cs typeface="+mn-cs"/>
              </a:rPr>
              <a:t>The fourth sign of terrorism includes the purchase or theft of explosives, weapons, or ammunition. It could also include unusual purchasing or storing of fertilizer or harmful chemicals. </a:t>
            </a:r>
          </a:p>
          <a:p>
            <a:pPr marL="171450" indent="-171450" eaLnBrk="1" hangingPunct="1">
              <a:lnSpc>
                <a:spcPct val="80000"/>
              </a:lnSpc>
              <a:buFont typeface="Arial" panose="020B0604020202020204" pitchFamily="34" charset="0"/>
              <a:buChar char="•"/>
            </a:pPr>
            <a:r>
              <a:rPr lang="en-US" dirty="0" smtClean="0">
                <a:effectLst/>
              </a:rPr>
              <a:t>A person may steal bleach or other chemicals from a cleaning cart or other location or they could simply be traveling with a bag of items that seem out of the ordinary such as a bag filled with batteries, or wires or other similar items in bulk. While traveling with these items you might also notice the person exhibit unusual behavior.  Depending on the nature of the attack a terrorist may be planning, they are going to have to get the supplies they need and they may not only get some of those supplies. </a:t>
            </a:r>
            <a:endParaRPr lang="en-US" altLang="en-US" sz="1200" b="0" u="none" dirty="0" smtClean="0">
              <a:solidFill>
                <a:srgbClr val="CC0000"/>
              </a:solidFill>
              <a:latin typeface="Tahoma" panose="020B0604030504040204" pitchFamily="34" charset="0"/>
            </a:endParaRPr>
          </a:p>
          <a:p>
            <a:pPr marL="171450" indent="-171450" eaLnBrk="1" hangingPunct="1">
              <a:lnSpc>
                <a:spcPct val="80000"/>
              </a:lnSpc>
              <a:buFont typeface="Arial" panose="020B0604020202020204" pitchFamily="34" charset="0"/>
              <a:buChar char="•"/>
            </a:pPr>
            <a:r>
              <a:rPr lang="en-US" altLang="en-US" sz="1400" dirty="0" smtClean="0">
                <a:solidFill>
                  <a:srgbClr val="CC0000"/>
                </a:solidFill>
                <a:latin typeface="Tahoma" panose="020B0604030504040204" pitchFamily="34" charset="0"/>
              </a:rPr>
              <a:t>Suspicious purchases or thefts of explosives, weapons, or ammunition.  </a:t>
            </a:r>
          </a:p>
          <a:p>
            <a:pPr marL="171450" indent="-171450" eaLnBrk="1" hangingPunct="1">
              <a:lnSpc>
                <a:spcPct val="80000"/>
              </a:lnSpc>
              <a:buFont typeface="Arial" panose="020B0604020202020204" pitchFamily="34" charset="0"/>
              <a:buChar char="•"/>
            </a:pPr>
            <a:r>
              <a:rPr lang="en-US" altLang="en-US" sz="1400" dirty="0" smtClean="0">
                <a:solidFill>
                  <a:srgbClr val="CC0000"/>
                </a:solidFill>
                <a:latin typeface="Tahoma" panose="020B0604030504040204" pitchFamily="34" charset="0"/>
              </a:rPr>
              <a:t>Someone in possession of false or stolen identification material, and/or official or official-looking uniforms or vehicles. </a:t>
            </a:r>
            <a:endParaRPr lang="en-US" altLang="en-US" sz="1400" b="1" i="1" dirty="0" smtClean="0">
              <a:latin typeface="Tahoma" panose="020B0604030504040204" pitchFamily="34" charset="0"/>
            </a:endParaRPr>
          </a:p>
          <a:p>
            <a:pPr marL="0" indent="0" eaLnBrk="1" hangingPunct="1">
              <a:lnSpc>
                <a:spcPct val="80000"/>
              </a:lnSpc>
              <a:buFont typeface="Arial" panose="020B0604020202020204" pitchFamily="34" charset="0"/>
              <a:buNone/>
            </a:pPr>
            <a:r>
              <a:rPr lang="en-US" altLang="en-US" sz="1400" b="0" i="0" dirty="0" smtClean="0">
                <a:latin typeface="Tahoma" panose="020B0604030504040204" pitchFamily="34" charset="0"/>
              </a:rPr>
              <a:t>    What to Look For:</a:t>
            </a:r>
          </a:p>
          <a:p>
            <a:pPr marL="171450" indent="-171450" eaLnBrk="1" hangingPunct="1">
              <a:lnSpc>
                <a:spcPct val="80000"/>
              </a:lnSpc>
              <a:buFont typeface="Wingdings" panose="05000000000000000000" pitchFamily="2" charset="2"/>
              <a:buChar char="Ø"/>
            </a:pPr>
            <a:r>
              <a:rPr lang="en-US" altLang="en-US" sz="1200" dirty="0" smtClean="0">
                <a:latin typeface="Tahoma" panose="020B0604030504040204" pitchFamily="34" charset="0"/>
              </a:rPr>
              <a:t>Theft of official ID cards or government official license plates or vehicles. </a:t>
            </a:r>
          </a:p>
          <a:p>
            <a:pPr marL="171450" indent="-171450" eaLnBrk="1" hangingPunct="1">
              <a:lnSpc>
                <a:spcPct val="80000"/>
              </a:lnSpc>
              <a:buFont typeface="Wingdings" panose="05000000000000000000" pitchFamily="2" charset="2"/>
              <a:buChar char="Ø"/>
            </a:pPr>
            <a:r>
              <a:rPr lang="en-US" altLang="en-US" sz="1200" dirty="0" smtClean="0">
                <a:latin typeface="Tahoma" panose="020B0604030504040204" pitchFamily="34" charset="0"/>
              </a:rPr>
              <a:t>Theft of unauthorized uniforms, radios: short wave, two-way and scanners. </a:t>
            </a:r>
          </a:p>
          <a:p>
            <a:pPr marL="171450" indent="-171450" eaLnBrk="1" hangingPunct="1">
              <a:lnSpc>
                <a:spcPct val="80000"/>
              </a:lnSpc>
              <a:buFont typeface="Wingdings" panose="05000000000000000000" pitchFamily="2" charset="2"/>
              <a:buChar char="Ø"/>
            </a:pPr>
            <a:r>
              <a:rPr lang="en-US" altLang="en-US" sz="1200" dirty="0" smtClean="0">
                <a:latin typeface="Tahoma" panose="020B0604030504040204" pitchFamily="34" charset="0"/>
              </a:rPr>
              <a:t>Theft or purchase of respirators or chemical mixing devices.</a:t>
            </a:r>
          </a:p>
          <a:p>
            <a:pPr marL="171450" indent="-171450" eaLnBrk="1" hangingPunct="1">
              <a:lnSpc>
                <a:spcPct val="80000"/>
              </a:lnSpc>
              <a:buFont typeface="Wingdings" panose="05000000000000000000" pitchFamily="2" charset="2"/>
              <a:buChar char="Ø"/>
            </a:pPr>
            <a:r>
              <a:rPr lang="en-US" altLang="en-US" sz="1200" dirty="0" smtClean="0">
                <a:latin typeface="Tahoma" panose="020B0604030504040204" pitchFamily="34" charset="0"/>
              </a:rPr>
              <a:t>Theft or purchase of specialized fuels, agricultural or industrial chemicals, blasting caps, or fuses for explosives.</a:t>
            </a:r>
          </a:p>
          <a:p>
            <a:pPr marL="171450" indent="-171450" eaLnBrk="1" hangingPunct="1">
              <a:lnSpc>
                <a:spcPct val="80000"/>
              </a:lnSpc>
              <a:buFont typeface="Wingdings" panose="05000000000000000000" pitchFamily="2" charset="2"/>
              <a:buChar char="Ø"/>
            </a:pPr>
            <a:r>
              <a:rPr lang="en-US" altLang="en-US" sz="1200" dirty="0" smtClean="0">
                <a:latin typeface="Tahoma" panose="020B0604030504040204" pitchFamily="34" charset="0"/>
              </a:rPr>
              <a:t>Theft or purchase of paint or logos similar to those found on security or emergency utility vehicles.</a:t>
            </a:r>
          </a:p>
          <a:p>
            <a:pPr eaLnBrk="1" hangingPunct="1"/>
            <a:endParaRPr lang="en-US" altLang="en-US" dirty="0" smtClean="0">
              <a:latin typeface="Arial" panose="020B0604020202020204" pitchFamily="34" charset="0"/>
            </a:endParaRPr>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55399F5-8F8D-4601-8F1C-3EE8952EF4C9}" type="slidenum">
              <a:rPr lang="en-US" altLang="en-US" smtClean="0"/>
              <a:pPr>
                <a:spcBef>
                  <a:spcPct val="0"/>
                </a:spcBef>
              </a:pPr>
              <a:t>153</a:t>
            </a:fld>
            <a:endParaRPr lang="en-US" altLang="en-US" dirty="0" smtClean="0"/>
          </a:p>
        </p:txBody>
      </p:sp>
      <p:sp>
        <p:nvSpPr>
          <p:cNvPr id="234499" name="Rectangle 2"/>
          <p:cNvSpPr>
            <a:spLocks noGrp="1" noRot="1" noChangeAspect="1" noChangeArrowheads="1" noTextEdit="1"/>
          </p:cNvSpPr>
          <p:nvPr>
            <p:ph type="sldImg"/>
          </p:nvPr>
        </p:nvSpPr>
        <p:spPr>
          <a:ln/>
        </p:spPr>
      </p:sp>
      <p:sp>
        <p:nvSpPr>
          <p:cNvPr id="234500" name="Rectangle 3"/>
          <p:cNvSpPr>
            <a:spLocks noGrp="1" noChangeArrowheads="1"/>
          </p:cNvSpPr>
          <p:nvPr>
            <p:ph type="body" idx="1"/>
          </p:nvPr>
        </p:nvSpPr>
        <p:spPr>
          <a:noFill/>
        </p:spPr>
        <p:txBody>
          <a:bodyPr/>
          <a:lstStyle/>
          <a:p>
            <a:pPr eaLnBrk="1" hangingPunct="1"/>
            <a:r>
              <a:rPr lang="en-US" altLang="en-US" sz="1200" b="0" dirty="0" smtClean="0">
                <a:solidFill>
                  <a:schemeClr val="tx1"/>
                </a:solidFill>
                <a:latin typeface="Arial Black" panose="020B0A04020102020204" pitchFamily="34" charset="0"/>
              </a:rPr>
              <a:t>Examples of Acquiring Supplies </a:t>
            </a:r>
          </a:p>
          <a:p>
            <a:pPr marL="171450" indent="-171450" eaLnBrk="1" hangingPunct="1">
              <a:buFont typeface="Arial" panose="020B0604020202020204" pitchFamily="34" charset="0"/>
              <a:buChar char="•"/>
            </a:pPr>
            <a:r>
              <a:rPr lang="en-US" altLang="en-US" sz="1200" dirty="0" smtClean="0"/>
              <a:t>Israeli Army Uniforms Used by Suicide Bombers</a:t>
            </a:r>
          </a:p>
          <a:p>
            <a:pPr marL="171450" indent="-171450" eaLnBrk="1" hangingPunct="1">
              <a:lnSpc>
                <a:spcPct val="90000"/>
              </a:lnSpc>
              <a:buFont typeface="Arial" panose="020B0604020202020204" pitchFamily="34" charset="0"/>
              <a:buChar char="•"/>
            </a:pPr>
            <a:r>
              <a:rPr lang="en-US" altLang="en-US" sz="1200" dirty="0" smtClean="0"/>
              <a:t>Fake Passports Through Marriage to Native Citizens (Germany)</a:t>
            </a:r>
          </a:p>
          <a:p>
            <a:pPr marL="171450" indent="-171450" eaLnBrk="1" hangingPunct="1">
              <a:lnSpc>
                <a:spcPct val="90000"/>
              </a:lnSpc>
              <a:buFont typeface="Arial" panose="020B0604020202020204" pitchFamily="34" charset="0"/>
              <a:buChar char="•"/>
            </a:pPr>
            <a:r>
              <a:rPr lang="en-US" altLang="en-US" sz="1200" dirty="0" smtClean="0"/>
              <a:t>Timothy McVeigh renting a van.  </a:t>
            </a:r>
          </a:p>
          <a:p>
            <a:pPr marL="171450" indent="-171450" eaLnBrk="1" hangingPunct="1">
              <a:buFont typeface="Arial" panose="020B0604020202020204" pitchFamily="34" charset="0"/>
              <a:buChar char="•"/>
            </a:pPr>
            <a:endParaRPr lang="en-US" altLang="en-US" b="0" dirty="0" smtClean="0">
              <a:latin typeface="Arial" panose="020B0604020202020204" pitchFamily="34" charset="0"/>
            </a:endParaRPr>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0669192-4CDC-4E79-AEB2-005E9F7B2B1D}" type="slidenum">
              <a:rPr lang="en-US" altLang="en-US" smtClean="0"/>
              <a:pPr>
                <a:spcBef>
                  <a:spcPct val="0"/>
                </a:spcBef>
              </a:pPr>
              <a:t>154</a:t>
            </a:fld>
            <a:endParaRPr lang="en-US" altLang="en-US" dirty="0" smtClean="0"/>
          </a:p>
        </p:txBody>
      </p:sp>
      <p:sp>
        <p:nvSpPr>
          <p:cNvPr id="236547" name="Rectangle 2"/>
          <p:cNvSpPr>
            <a:spLocks noGrp="1" noRot="1" noChangeAspect="1" noChangeArrowheads="1" noTextEdit="1"/>
          </p:cNvSpPr>
          <p:nvPr>
            <p:ph type="sldImg"/>
          </p:nvPr>
        </p:nvSpPr>
        <p:spPr>
          <a:ln/>
        </p:spPr>
      </p:sp>
      <p:sp>
        <p:nvSpPr>
          <p:cNvPr id="236548" name="Rectangle 3"/>
          <p:cNvSpPr>
            <a:spLocks noGrp="1" noChangeArrowheads="1"/>
          </p:cNvSpPr>
          <p:nvPr>
            <p:ph type="body" idx="1"/>
          </p:nvPr>
        </p:nvSpPr>
        <p:spPr>
          <a:noFill/>
        </p:spPr>
        <p:txBody>
          <a:bodyPr/>
          <a:lstStyle/>
          <a:p>
            <a:pPr marL="171450" indent="-171450" eaLnBrk="1" hangingPunct="1">
              <a:buFont typeface="Arial" panose="020B0604020202020204" pitchFamily="34" charset="0"/>
              <a:buChar char="•"/>
            </a:pPr>
            <a:r>
              <a:rPr lang="en-US" altLang="en-US" dirty="0" smtClean="0">
                <a:latin typeface="Arial" panose="020B0604020202020204" pitchFamily="34" charset="0"/>
              </a:rPr>
              <a:t>Cell phones</a:t>
            </a:r>
            <a:r>
              <a:rPr lang="en-US" altLang="en-US" baseline="0" dirty="0" smtClean="0">
                <a:latin typeface="Arial" panose="020B0604020202020204" pitchFamily="34" charset="0"/>
              </a:rPr>
              <a:t> being used as detonators.</a:t>
            </a:r>
            <a:endParaRPr lang="en-US" altLang="en-US" dirty="0" smtClean="0">
              <a:latin typeface="Arial" panose="020B0604020202020204" pitchFamily="34" charset="0"/>
            </a:endParaRPr>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88201C8-8D01-4BA5-94F5-3BF0E21023D0}" type="slidenum">
              <a:rPr lang="en-US" altLang="en-US" smtClean="0"/>
              <a:pPr>
                <a:spcBef>
                  <a:spcPct val="0"/>
                </a:spcBef>
              </a:pPr>
              <a:t>155</a:t>
            </a:fld>
            <a:endParaRPr lang="en-US" altLang="en-US" dirty="0" smtClean="0"/>
          </a:p>
        </p:txBody>
      </p:sp>
      <p:sp>
        <p:nvSpPr>
          <p:cNvPr id="238595" name="Rectangle 2"/>
          <p:cNvSpPr>
            <a:spLocks noGrp="1" noRot="1" noChangeAspect="1" noChangeArrowheads="1" noTextEdit="1"/>
          </p:cNvSpPr>
          <p:nvPr>
            <p:ph type="sldImg"/>
          </p:nvPr>
        </p:nvSpPr>
        <p:spPr>
          <a:ln/>
        </p:spPr>
      </p:sp>
      <p:sp>
        <p:nvSpPr>
          <p:cNvPr id="238596" name="Rectangle 3"/>
          <p:cNvSpPr>
            <a:spLocks noGrp="1" noChangeArrowheads="1"/>
          </p:cNvSpPr>
          <p:nvPr>
            <p:ph type="body" idx="1"/>
          </p:nvPr>
        </p:nvSpPr>
        <p:spPr>
          <a:noFill/>
        </p:spPr>
        <p:txBody>
          <a:bodyPr/>
          <a:lstStyle/>
          <a:p>
            <a:pPr marL="171450" indent="-171450" eaLnBrk="1" hangingPunct="1">
              <a:buFont typeface="Arial" panose="020B0604020202020204" pitchFamily="34" charset="0"/>
              <a:buChar char="•"/>
            </a:pPr>
            <a:r>
              <a:rPr lang="en-US" altLang="en-US" dirty="0" smtClean="0">
                <a:latin typeface="Arial" panose="020B0604020202020204" pitchFamily="34" charset="0"/>
              </a:rPr>
              <a:t>Bomb making supplies</a:t>
            </a:r>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kern="1200" dirty="0" smtClean="0">
                <a:solidFill>
                  <a:schemeClr val="tx1"/>
                </a:solidFill>
                <a:effectLst/>
                <a:latin typeface="Arial" charset="0"/>
                <a:ea typeface="+mn-ea"/>
                <a:cs typeface="+mn-cs"/>
              </a:rPr>
              <a:t>Another pre-incident indicator is observing suspicious people who do not belong. The suspicious person could be anyone in a building, neighborhood, or business establishment who seems out of place because of their demeanor or who asks unusual questions. Suspicious persons could also include stowaways aboard ships or people jumping ship in ports. </a:t>
            </a:r>
          </a:p>
          <a:p>
            <a:pPr marL="171450" indent="-171450">
              <a:buFont typeface="Arial" panose="020B0604020202020204" pitchFamily="34" charset="0"/>
              <a:buChar char="•"/>
            </a:pPr>
            <a:r>
              <a:rPr lang="en-US" sz="1200" kern="1200" dirty="0" smtClean="0">
                <a:solidFill>
                  <a:schemeClr val="tx1"/>
                </a:solidFill>
                <a:effectLst/>
                <a:latin typeface="Arial" charset="0"/>
                <a:ea typeface="+mn-ea"/>
                <a:cs typeface="+mn-cs"/>
              </a:rPr>
              <a:t> We do not profile individuals. We profile</a:t>
            </a:r>
            <a:r>
              <a:rPr lang="en-US" sz="1200" kern="1200" baseline="0" dirty="0" smtClean="0">
                <a:solidFill>
                  <a:schemeClr val="tx1"/>
                </a:solidFill>
                <a:effectLst/>
                <a:latin typeface="Arial" charset="0"/>
                <a:ea typeface="+mn-ea"/>
                <a:cs typeface="+mn-cs"/>
              </a:rPr>
              <a:t> </a:t>
            </a:r>
            <a:r>
              <a:rPr lang="en-US" sz="1200" kern="1200" dirty="0" smtClean="0">
                <a:solidFill>
                  <a:schemeClr val="tx1"/>
                </a:solidFill>
                <a:effectLst/>
                <a:latin typeface="Arial" charset="0"/>
                <a:ea typeface="+mn-ea"/>
                <a:cs typeface="+mn-cs"/>
              </a:rPr>
              <a:t>behaviors.</a:t>
            </a:r>
          </a:p>
          <a:p>
            <a:pPr marL="171450" indent="-171450">
              <a:buFont typeface="Arial" panose="020B0604020202020204" pitchFamily="34" charset="0"/>
              <a:buChar char="•"/>
            </a:pPr>
            <a:r>
              <a:rPr lang="en-US" dirty="0" smtClean="0"/>
              <a:t>Inappropriate, oversize, loose-fitting clothes (e.g., a heavy overcoat on a warm day).</a:t>
            </a:r>
          </a:p>
          <a:p>
            <a:pPr marL="171450" indent="-171450">
              <a:buFont typeface="Arial" panose="020B0604020202020204" pitchFamily="34" charset="0"/>
              <a:buChar char="•"/>
            </a:pPr>
            <a:r>
              <a:rPr lang="en-US" dirty="0" smtClean="0">
                <a:effectLst/>
              </a:rPr>
              <a:t>Someone asking questions about a building’s purpose, operations, security procedures, personnel, shift changes, etc., at a level beyond curiosity.</a:t>
            </a:r>
            <a:endParaRPr lang="en-US" sz="1200" kern="1200" dirty="0" smtClean="0">
              <a:solidFill>
                <a:schemeClr val="tx1"/>
              </a:solidFill>
              <a:effectLst/>
              <a:latin typeface="Arial" charset="0"/>
              <a:ea typeface="+mn-ea"/>
              <a:cs typeface="+mn-cs"/>
            </a:endParaRPr>
          </a:p>
          <a:p>
            <a:endParaRPr lang="en-US"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156</a:t>
            </a:fld>
            <a:endParaRPr lang="en-US" altLang="en-US" dirty="0"/>
          </a:p>
        </p:txBody>
      </p:sp>
    </p:spTree>
    <p:extLst>
      <p:ext uri="{BB962C8B-B14F-4D97-AF65-F5344CB8AC3E}">
        <p14:creationId xmlns:p14="http://schemas.microsoft.com/office/powerpoint/2010/main" val="42399693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noFill/>
        </p:spPr>
        <p:txBody>
          <a:bodyPr/>
          <a:lstStyle/>
          <a:p>
            <a:pPr marL="171450" indent="-171450">
              <a:buFont typeface="Arial" panose="020B0604020202020204" pitchFamily="34" charset="0"/>
              <a:buChar char="•"/>
            </a:pPr>
            <a:r>
              <a:rPr lang="en-US" b="0" dirty="0" smtClean="0"/>
              <a:t>The Fort Dix Plot</a:t>
            </a:r>
            <a:r>
              <a:rPr lang="en-US" b="0" baseline="0" dirty="0" smtClean="0"/>
              <a:t> - </a:t>
            </a:r>
            <a:r>
              <a:rPr lang="en-US" dirty="0" smtClean="0"/>
              <a:t>This more recent case typifies the sort of plots being seen today and the variety of methods authorities are using to disrupt them.  Six men described as Islamic militants were arrested in May 2007 and charged with plotting to attack the Fort Dix Army base in New Jersey and “kill as many soldiers as possible.”  The men took part in paramilitary training together and conducted surveillance of Fort Dix and other military installations, but authorities were tipped off by a store clerk who became concerned when they brought in a video to be converted to DVD—and on the video they could be seen firing weapons while calling for jihad.  The FBI eventually placed two different informants in the group, and watched for 15 months before arresting them when they attempted to buy AK-47 and M-16 machine guns. </a:t>
            </a:r>
          </a:p>
          <a:p>
            <a:pPr marL="171450" marR="0" lvl="0" indent="-171450" algn="l" defTabSz="914400" rtl="0" eaLnBrk="0" fontAlgn="base" latinLnBrk="0" hangingPunct="0">
              <a:lnSpc>
                <a:spcPct val="100000"/>
              </a:lnSpc>
              <a:spcBef>
                <a:spcPct val="30000"/>
              </a:spcBef>
              <a:spcAft>
                <a:spcPct val="0"/>
              </a:spcAft>
              <a:buClrTx/>
              <a:buSzTx/>
              <a:buFontTx/>
              <a:buChar char="•"/>
              <a:tabLst/>
              <a:defRPr/>
            </a:pPr>
            <a:r>
              <a:rPr lang="en-US" sz="1200" dirty="0" smtClean="0">
                <a:cs typeface="Times New Roman" panose="02020603050405020304" pitchFamily="18" charset="0"/>
              </a:rPr>
              <a:t>Jose Pimentel, arrested in 2011 - was sentenced in March 2014 to 16 years in prison after he plead guilty to attempted criminal possession of a weapon in the first degree as a crime of terrorism. </a:t>
            </a:r>
          </a:p>
          <a:p>
            <a:pPr marL="171450" marR="0" lvl="0" indent="-171450" algn="l" defTabSz="914400" rtl="0" eaLnBrk="0" fontAlgn="base" latinLnBrk="0" hangingPunct="0">
              <a:lnSpc>
                <a:spcPct val="100000"/>
              </a:lnSpc>
              <a:spcBef>
                <a:spcPct val="30000"/>
              </a:spcBef>
              <a:spcAft>
                <a:spcPct val="0"/>
              </a:spcAft>
              <a:buClrTx/>
              <a:buSzTx/>
              <a:buFontTx/>
              <a:buChar char="•"/>
              <a:tabLst/>
              <a:defRPr/>
            </a:pPr>
            <a:endParaRPr lang="en-US" sz="1200" dirty="0" smtClean="0">
              <a:latin typeface="Times New Roman" panose="02020603050405020304" pitchFamily="18" charset="0"/>
              <a:cs typeface="Times New Roman" panose="02020603050405020304" pitchFamily="18" charset="0"/>
            </a:endParaRPr>
          </a:p>
          <a:p>
            <a:pPr marL="171450" indent="-171450">
              <a:buFontTx/>
              <a:buChar char="•"/>
            </a:pPr>
            <a:endParaRPr lang="en-US" altLang="en-US" dirty="0" smtClean="0">
              <a:latin typeface="Arial" panose="020B0604020202020204" pitchFamily="34" charset="0"/>
            </a:endParaRPr>
          </a:p>
        </p:txBody>
      </p:sp>
      <p:sp>
        <p:nvSpPr>
          <p:cNvPr id="18436"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5E144142-DC5E-4DE2-A81D-BB4133255796}" type="slidenum">
              <a:rPr lang="en-US" altLang="en-US" smtClean="0">
                <a:latin typeface="Arial" panose="020B0604020202020204" pitchFamily="34" charset="0"/>
              </a:rPr>
              <a:pPr/>
              <a:t>18</a:t>
            </a:fld>
            <a:endParaRPr lang="en-US" altLang="en-US" dirty="0" smtClean="0">
              <a:latin typeface="Arial" panose="020B0604020202020204" pitchFamily="34" charset="0"/>
            </a:endParaRPr>
          </a:p>
        </p:txBody>
      </p:sp>
    </p:spTree>
    <p:extLst>
      <p:ext uri="{BB962C8B-B14F-4D97-AF65-F5344CB8AC3E}">
        <p14:creationId xmlns:p14="http://schemas.microsoft.com/office/powerpoint/2010/main" val="251077820"/>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A37B764-CEBD-4C55-8473-0A81C877F573}" type="slidenum">
              <a:rPr lang="en-US" altLang="en-US" smtClean="0"/>
              <a:pPr>
                <a:spcBef>
                  <a:spcPct val="0"/>
                </a:spcBef>
              </a:pPr>
              <a:t>157</a:t>
            </a:fld>
            <a:endParaRPr lang="en-US" altLang="en-US" dirty="0" smtClean="0"/>
          </a:p>
        </p:txBody>
      </p:sp>
      <p:sp>
        <p:nvSpPr>
          <p:cNvPr id="214019" name="Rectangle 2"/>
          <p:cNvSpPr>
            <a:spLocks noGrp="1" noRot="1" noChangeAspect="1" noChangeArrowheads="1" noTextEdit="1"/>
          </p:cNvSpPr>
          <p:nvPr>
            <p:ph type="sldImg"/>
          </p:nvPr>
        </p:nvSpPr>
        <p:spPr>
          <a:ln/>
        </p:spPr>
      </p:sp>
      <p:sp>
        <p:nvSpPr>
          <p:cNvPr id="214020" name="Rectangle 3"/>
          <p:cNvSpPr>
            <a:spLocks noGrp="1" noChangeArrowheads="1"/>
          </p:cNvSpPr>
          <p:nvPr>
            <p:ph type="body" idx="1"/>
          </p:nvPr>
        </p:nvSpPr>
        <p:spPr>
          <a:xfrm>
            <a:off x="698500" y="4416425"/>
            <a:ext cx="5613400" cy="4183063"/>
          </a:xfrm>
          <a:noFill/>
        </p:spPr>
        <p:txBody>
          <a:bodyPr/>
          <a:lstStyle/>
          <a:p>
            <a:pPr eaLnBrk="1" hangingPunct="1"/>
            <a:r>
              <a:rPr lang="en-US" altLang="en-US" dirty="0" smtClean="0">
                <a:latin typeface="Arial" panose="020B0604020202020204" pitchFamily="34" charset="0"/>
              </a:rPr>
              <a:t>Some examples would be:</a:t>
            </a:r>
          </a:p>
          <a:p>
            <a:pPr eaLnBrk="1" hangingPunct="1">
              <a:buFontTx/>
              <a:buChar char="•"/>
            </a:pPr>
            <a:r>
              <a:rPr lang="en-US" altLang="en-US" dirty="0" smtClean="0">
                <a:latin typeface="Arial" panose="020B0604020202020204" pitchFamily="34" charset="0"/>
              </a:rPr>
              <a:t>Attitude-Hesitates, indecisive, seems strange or inconsistent with the surroundings</a:t>
            </a:r>
          </a:p>
          <a:p>
            <a:pPr eaLnBrk="1" hangingPunct="1">
              <a:buFontTx/>
              <a:buChar char="•"/>
            </a:pPr>
            <a:r>
              <a:rPr lang="en-US" altLang="en-US" dirty="0" smtClean="0">
                <a:latin typeface="Arial" panose="020B0604020202020204" pitchFamily="34" charset="0"/>
              </a:rPr>
              <a:t>Apparel and accessories-out of context with his/her circumstances and surroundings</a:t>
            </a:r>
          </a:p>
          <a:p>
            <a:pPr eaLnBrk="1" hangingPunct="1">
              <a:buFontTx/>
              <a:buChar char="•"/>
            </a:pPr>
            <a:r>
              <a:rPr lang="en-US" altLang="en-US" dirty="0" smtClean="0">
                <a:latin typeface="Arial" panose="020B0604020202020204" pitchFamily="34" charset="0"/>
              </a:rPr>
              <a:t>Body language-not only what people are saying but what their body movements are telling you</a:t>
            </a:r>
          </a:p>
          <a:p>
            <a:pPr eaLnBrk="1" hangingPunct="1">
              <a:buFontTx/>
              <a:buChar char="•"/>
            </a:pPr>
            <a:r>
              <a:rPr lang="en-US" altLang="en-US" dirty="0" smtClean="0">
                <a:latin typeface="Arial" panose="020B0604020202020204" pitchFamily="34" charset="0"/>
              </a:rPr>
              <a:t>Actions in/around crowds-extremely private and does not interact with those around him/her</a:t>
            </a:r>
          </a:p>
          <a:p>
            <a:pPr eaLnBrk="1" hangingPunct="1">
              <a:buFontTx/>
              <a:buChar char="•"/>
            </a:pPr>
            <a:r>
              <a:rPr lang="en-US" altLang="en-US" dirty="0" smtClean="0">
                <a:latin typeface="Arial" panose="020B0604020202020204" pitchFamily="34" charset="0"/>
              </a:rPr>
              <a:t>Reaction to police presence or uniformed personnel-Avoids areas where police are present, does not respond to</a:t>
            </a:r>
          </a:p>
          <a:p>
            <a:pPr eaLnBrk="1" hangingPunct="1">
              <a:buFontTx/>
              <a:buNone/>
            </a:pPr>
            <a:r>
              <a:rPr lang="en-US" altLang="en-US" baseline="0" dirty="0" smtClean="0">
                <a:latin typeface="Arial" panose="020B0604020202020204" pitchFamily="34" charset="0"/>
              </a:rPr>
              <a:t> </a:t>
            </a:r>
            <a:r>
              <a:rPr lang="en-US" altLang="en-US" dirty="0" smtClean="0">
                <a:latin typeface="Arial" panose="020B0604020202020204" pitchFamily="34" charset="0"/>
              </a:rPr>
              <a:t>authoritative</a:t>
            </a:r>
            <a:r>
              <a:rPr lang="en-US" altLang="en-US" baseline="0" dirty="0" smtClean="0">
                <a:latin typeface="Arial" panose="020B0604020202020204" pitchFamily="34" charset="0"/>
              </a:rPr>
              <a:t> </a:t>
            </a:r>
            <a:r>
              <a:rPr lang="en-US" altLang="en-US" dirty="0" smtClean="0">
                <a:latin typeface="Arial" panose="020B0604020202020204" pitchFamily="34" charset="0"/>
              </a:rPr>
              <a:t>voice commands.</a:t>
            </a:r>
          </a:p>
          <a:p>
            <a:pPr eaLnBrk="1" hangingPunct="1"/>
            <a:endParaRPr lang="en-US" altLang="en-US" dirty="0" smtClean="0">
              <a:latin typeface="Arial" panose="020B0604020202020204" pitchFamily="34" charset="0"/>
            </a:endParaRPr>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Suicide</a:t>
            </a:r>
            <a:r>
              <a:rPr lang="en-US" baseline="0" dirty="0" smtClean="0"/>
              <a:t> vest</a:t>
            </a:r>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158</a:t>
            </a:fld>
            <a:endParaRPr lang="en-US" altLang="en-US" dirty="0"/>
          </a:p>
        </p:txBody>
      </p:sp>
    </p:spTree>
    <p:extLst>
      <p:ext uri="{BB962C8B-B14F-4D97-AF65-F5344CB8AC3E}">
        <p14:creationId xmlns:p14="http://schemas.microsoft.com/office/powerpoint/2010/main" val="3530343474"/>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E53D796-6866-4F2A-99C2-0D195F354E57}" type="slidenum">
              <a:rPr lang="en-US" altLang="en-US" smtClean="0"/>
              <a:pPr>
                <a:spcBef>
                  <a:spcPct val="0"/>
                </a:spcBef>
              </a:pPr>
              <a:t>159</a:t>
            </a:fld>
            <a:endParaRPr lang="en-US" altLang="en-US" dirty="0" smtClean="0"/>
          </a:p>
        </p:txBody>
      </p:sp>
      <p:sp>
        <p:nvSpPr>
          <p:cNvPr id="241667" name="Rectangle 2"/>
          <p:cNvSpPr>
            <a:spLocks noGrp="1" noRot="1" noChangeAspect="1" noChangeArrowheads="1" noTextEdit="1"/>
          </p:cNvSpPr>
          <p:nvPr>
            <p:ph type="sldImg"/>
          </p:nvPr>
        </p:nvSpPr>
        <p:spPr>
          <a:ln/>
        </p:spPr>
      </p:sp>
      <p:sp>
        <p:nvSpPr>
          <p:cNvPr id="217092" name="Rectangle 3"/>
          <p:cNvSpPr>
            <a:spLocks noGrp="1" noChangeArrowheads="1"/>
          </p:cNvSpPr>
          <p:nvPr>
            <p:ph type="body" idx="1"/>
          </p:nvPr>
        </p:nvSpPr>
        <p:spPr/>
        <p:txBody>
          <a:bodyPr/>
          <a:lstStyle/>
          <a:p>
            <a:pPr marL="171450" indent="-171450">
              <a:buFont typeface="Arial" panose="020B0604020202020204" pitchFamily="34" charset="0"/>
              <a:buChar char="•"/>
            </a:pPr>
            <a:r>
              <a:rPr lang="en-US" sz="1200" kern="1200" dirty="0" smtClean="0">
                <a:solidFill>
                  <a:schemeClr val="tx1"/>
                </a:solidFill>
                <a:effectLst/>
                <a:latin typeface="Arial" charset="0"/>
                <a:ea typeface="+mn-ea"/>
                <a:cs typeface="+mn-cs"/>
              </a:rPr>
              <a:t>Before the execution of an operation, a practice trial is usually run to work out any flaws or unanticipated problems. </a:t>
            </a:r>
          </a:p>
          <a:p>
            <a:pPr marL="171450" indent="-171450">
              <a:buFont typeface="Arial" panose="020B0604020202020204" pitchFamily="34" charset="0"/>
              <a:buChar char="•"/>
            </a:pPr>
            <a:r>
              <a:rPr lang="en-US" dirty="0" smtClean="0"/>
              <a:t>As with conventional military operations, rehearsals are conducted to improve the odds of success, confirm planning assumptions, and develop contingencies. Terrorists also rehearse to test security reactions to particular attack profiles. Terrorists use both their own operatives and unsuspecting people to test target reactions. </a:t>
            </a:r>
          </a:p>
          <a:p>
            <a:pPr eaLnBrk="1" hangingPunct="1">
              <a:defRPr/>
            </a:pPr>
            <a:endParaRPr lang="en-US" altLang="en-US" dirty="0" smtClean="0">
              <a:latin typeface="Arial" panose="020B0604020202020204" pitchFamily="34" charset="0"/>
            </a:endParaRPr>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68C1F08-6E28-43F2-94C9-C2A924C3F6A7}" type="slidenum">
              <a:rPr lang="en-US" altLang="en-US" smtClean="0"/>
              <a:pPr>
                <a:spcBef>
                  <a:spcPct val="0"/>
                </a:spcBef>
              </a:pPr>
              <a:t>160</a:t>
            </a:fld>
            <a:endParaRPr lang="en-US" altLang="en-US" dirty="0" smtClean="0"/>
          </a:p>
        </p:txBody>
      </p:sp>
      <p:sp>
        <p:nvSpPr>
          <p:cNvPr id="243715" name="Rectangle 2"/>
          <p:cNvSpPr>
            <a:spLocks noGrp="1" noRot="1" noChangeAspect="1" noChangeArrowheads="1" noTextEdit="1"/>
          </p:cNvSpPr>
          <p:nvPr>
            <p:ph type="sldImg"/>
          </p:nvPr>
        </p:nvSpPr>
        <p:spPr>
          <a:ln/>
        </p:spPr>
      </p:sp>
      <p:sp>
        <p:nvSpPr>
          <p:cNvPr id="243716" name="Rectangle 3"/>
          <p:cNvSpPr>
            <a:spLocks noGrp="1" noChangeArrowheads="1"/>
          </p:cNvSpPr>
          <p:nvPr>
            <p:ph type="body" idx="1"/>
          </p:nvPr>
        </p:nvSpPr>
        <p:spPr>
          <a:noFill/>
        </p:spPr>
        <p:txBody>
          <a:bodyPr/>
          <a:lstStyle/>
          <a:p>
            <a:r>
              <a:rPr lang="en-US" altLang="en-US" dirty="0" smtClean="0">
                <a:latin typeface="Arial" panose="020B0604020202020204" pitchFamily="34" charset="0"/>
              </a:rPr>
              <a:t>Typical dry runs would include: </a:t>
            </a:r>
          </a:p>
          <a:p>
            <a:r>
              <a:rPr lang="en-US" altLang="en-US" dirty="0" smtClean="0">
                <a:latin typeface="Arial" panose="020B0604020202020204" pitchFamily="34" charset="0"/>
              </a:rPr>
              <a:t>•  Equipment and weapons training and performance. </a:t>
            </a:r>
          </a:p>
          <a:p>
            <a:r>
              <a:rPr lang="en-US" altLang="en-US" dirty="0" smtClean="0">
                <a:latin typeface="Arial" panose="020B0604020202020204" pitchFamily="34" charset="0"/>
              </a:rPr>
              <a:t>•  Staging for final preparatory checks. </a:t>
            </a:r>
          </a:p>
          <a:p>
            <a:r>
              <a:rPr lang="en-US" altLang="en-US" dirty="0" smtClean="0">
                <a:latin typeface="Arial" panose="020B0604020202020204" pitchFamily="34" charset="0"/>
              </a:rPr>
              <a:t>•  Deployment into target area. </a:t>
            </a:r>
          </a:p>
          <a:p>
            <a:r>
              <a:rPr lang="en-US" altLang="en-US" dirty="0" smtClean="0">
                <a:latin typeface="Arial" panose="020B0604020202020204" pitchFamily="34" charset="0"/>
              </a:rPr>
              <a:t>•  Actions on the objective. </a:t>
            </a:r>
          </a:p>
          <a:p>
            <a:r>
              <a:rPr lang="en-US" altLang="en-US" dirty="0" smtClean="0">
                <a:latin typeface="Arial" panose="020B0604020202020204" pitchFamily="34" charset="0"/>
              </a:rPr>
              <a:t>•  Escape routes. </a:t>
            </a:r>
          </a:p>
          <a:p>
            <a:pPr eaLnBrk="1" hangingPunct="1"/>
            <a:endParaRPr lang="en-US" altLang="en-US" dirty="0" smtClean="0">
              <a:latin typeface="Arial" panose="020B0604020202020204" pitchFamily="34" charset="0"/>
            </a:endParaRPr>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A0DDDC9-E63E-4F5D-99D3-E0C46676C948}" type="slidenum">
              <a:rPr lang="en-US" altLang="en-US" smtClean="0"/>
              <a:pPr>
                <a:spcBef>
                  <a:spcPct val="0"/>
                </a:spcBef>
              </a:pPr>
              <a:t>161</a:t>
            </a:fld>
            <a:endParaRPr lang="en-US" altLang="en-US" dirty="0" smtClean="0"/>
          </a:p>
        </p:txBody>
      </p:sp>
      <p:sp>
        <p:nvSpPr>
          <p:cNvPr id="245763" name="Rectangle 2"/>
          <p:cNvSpPr>
            <a:spLocks noGrp="1" noRot="1" noChangeAspect="1" noChangeArrowheads="1" noTextEdit="1"/>
          </p:cNvSpPr>
          <p:nvPr>
            <p:ph type="sldImg"/>
          </p:nvPr>
        </p:nvSpPr>
        <p:spPr>
          <a:ln/>
        </p:spPr>
      </p:sp>
      <p:sp>
        <p:nvSpPr>
          <p:cNvPr id="245764" name="Rectangle 3"/>
          <p:cNvSpPr>
            <a:spLocks noGrp="1" noChangeArrowheads="1"/>
          </p:cNvSpPr>
          <p:nvPr>
            <p:ph type="body" idx="1"/>
          </p:nvPr>
        </p:nvSpPr>
        <p:spPr>
          <a:noFill/>
        </p:spPr>
        <p:txBody>
          <a:bodyPr/>
          <a:lstStyle/>
          <a:p>
            <a:pPr eaLnBrk="1" hangingPunct="1"/>
            <a:r>
              <a:rPr lang="en-US" altLang="en-US" dirty="0" smtClean="0">
                <a:latin typeface="Arial" panose="020B0604020202020204" pitchFamily="34" charset="0"/>
              </a:rPr>
              <a:t>Barot</a:t>
            </a:r>
            <a:r>
              <a:rPr lang="en-US" altLang="en-US" baseline="0" dirty="0" smtClean="0">
                <a:latin typeface="Arial" panose="020B0604020202020204" pitchFamily="34" charset="0"/>
              </a:rPr>
              <a:t> surveille the Prudential building in Newark and had detail descriptions.</a:t>
            </a:r>
            <a:endParaRPr lang="en-US" altLang="en-US" dirty="0" smtClean="0">
              <a:latin typeface="Arial" panose="020B0604020202020204" pitchFamily="34" charset="0"/>
            </a:endParaRPr>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6DF375A-20F5-4CF0-83EC-C9A97D5B1BAE}" type="slidenum">
              <a:rPr lang="en-US" altLang="en-US" smtClean="0"/>
              <a:pPr>
                <a:spcBef>
                  <a:spcPct val="0"/>
                </a:spcBef>
              </a:pPr>
              <a:t>162</a:t>
            </a:fld>
            <a:endParaRPr lang="en-US" altLang="en-US" dirty="0" smtClean="0"/>
          </a:p>
        </p:txBody>
      </p:sp>
      <p:sp>
        <p:nvSpPr>
          <p:cNvPr id="247811" name="Rectangle 2"/>
          <p:cNvSpPr>
            <a:spLocks noGrp="1" noRot="1" noChangeAspect="1" noChangeArrowheads="1" noTextEdit="1"/>
          </p:cNvSpPr>
          <p:nvPr>
            <p:ph type="sldImg"/>
          </p:nvPr>
        </p:nvSpPr>
        <p:spPr>
          <a:ln/>
        </p:spPr>
      </p:sp>
      <p:sp>
        <p:nvSpPr>
          <p:cNvPr id="247812" name="Rectangle 3"/>
          <p:cNvSpPr>
            <a:spLocks noGrp="1" noChangeArrowheads="1"/>
          </p:cNvSpPr>
          <p:nvPr>
            <p:ph type="body" idx="1"/>
          </p:nvPr>
        </p:nvSpPr>
        <p:spPr>
          <a:noFill/>
        </p:spPr>
        <p:txBody>
          <a:bodyPr/>
          <a:lstStyle/>
          <a:p>
            <a:pPr marL="171450" indent="-171450" eaLnBrk="1" hangingPunct="1">
              <a:buFont typeface="Arial" panose="020B0604020202020204" pitchFamily="34" charset="0"/>
              <a:buChar char="•"/>
            </a:pPr>
            <a:r>
              <a:rPr lang="en-US" altLang="en-US" dirty="0" smtClean="0">
                <a:latin typeface="Arial" panose="020B0604020202020204" pitchFamily="34" charset="0"/>
              </a:rPr>
              <a:t>July 7,</a:t>
            </a:r>
            <a:r>
              <a:rPr lang="en-US" altLang="en-US" baseline="0" dirty="0" smtClean="0">
                <a:latin typeface="Arial" panose="020B0604020202020204" pitchFamily="34" charset="0"/>
              </a:rPr>
              <a:t> 2005 London Bombers</a:t>
            </a:r>
            <a:endParaRPr lang="en-US" altLang="en-US" dirty="0" smtClean="0">
              <a:latin typeface="Arial" panose="020B0604020202020204" pitchFamily="34" charset="0"/>
            </a:endParaRPr>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5327530-2127-4C52-80E3-8F530023A2CB}" type="slidenum">
              <a:rPr lang="en-US" altLang="en-US" smtClean="0"/>
              <a:pPr>
                <a:spcBef>
                  <a:spcPct val="0"/>
                </a:spcBef>
              </a:pPr>
              <a:t>163</a:t>
            </a:fld>
            <a:endParaRPr lang="en-US" altLang="en-US" dirty="0" smtClean="0"/>
          </a:p>
        </p:txBody>
      </p:sp>
      <p:sp>
        <p:nvSpPr>
          <p:cNvPr id="251907" name="Rectangle 2"/>
          <p:cNvSpPr>
            <a:spLocks noGrp="1" noRot="1" noChangeAspect="1" noChangeArrowheads="1" noTextEdit="1"/>
          </p:cNvSpPr>
          <p:nvPr>
            <p:ph type="sldImg"/>
          </p:nvPr>
        </p:nvSpPr>
        <p:spPr>
          <a:ln/>
        </p:spPr>
      </p:sp>
      <p:sp>
        <p:nvSpPr>
          <p:cNvPr id="251908" name="Rectangle 3"/>
          <p:cNvSpPr>
            <a:spLocks noGrp="1" noChangeArrowheads="1"/>
          </p:cNvSpPr>
          <p:nvPr>
            <p:ph type="body" idx="1"/>
          </p:nvPr>
        </p:nvSpPr>
        <p:spPr>
          <a:noFill/>
        </p:spPr>
        <p:txBody>
          <a:bodyPr/>
          <a:lstStyle/>
          <a:p>
            <a:pPr marL="171450" indent="-171450" eaLnBrk="1" hangingPunct="1">
              <a:buFont typeface="Arial" panose="020B0604020202020204" pitchFamily="34" charset="0"/>
              <a:buChar char="•"/>
            </a:pPr>
            <a:r>
              <a:rPr lang="en-US" dirty="0" smtClean="0">
                <a:effectLst/>
              </a:rPr>
              <a:t>The deploying assets or getting into position stage is an individual’s last chance to alert authorities before the terrorist act occurs.</a:t>
            </a:r>
          </a:p>
          <a:p>
            <a:pPr marL="171450" indent="-171450">
              <a:buFont typeface="Arial" panose="020B0604020202020204" pitchFamily="34" charset="0"/>
              <a:buChar char="•"/>
            </a:pPr>
            <a:r>
              <a:rPr lang="en-US" sz="1200" kern="1200" dirty="0" smtClean="0">
                <a:solidFill>
                  <a:schemeClr val="tx1"/>
                </a:solidFill>
                <a:effectLst/>
                <a:latin typeface="Arial" charset="0"/>
                <a:ea typeface="+mn-ea"/>
                <a:cs typeface="+mn-cs"/>
              </a:rPr>
              <a:t>Look for someone deploying assets or getting into position. This is your last chance to alert authorities before a terrorist act occurs. It is</a:t>
            </a:r>
            <a:r>
              <a:rPr lang="en-US" sz="1200" kern="1200" baseline="0" dirty="0" smtClean="0">
                <a:solidFill>
                  <a:schemeClr val="tx1"/>
                </a:solidFill>
                <a:effectLst/>
                <a:latin typeface="Arial" charset="0"/>
                <a:ea typeface="+mn-ea"/>
                <a:cs typeface="+mn-cs"/>
              </a:rPr>
              <a:t> </a:t>
            </a:r>
            <a:r>
              <a:rPr lang="en-US" sz="1200" kern="1200" dirty="0" smtClean="0">
                <a:solidFill>
                  <a:schemeClr val="tx1"/>
                </a:solidFill>
                <a:effectLst/>
                <a:latin typeface="Arial" charset="0"/>
                <a:ea typeface="+mn-ea"/>
                <a:cs typeface="+mn-cs"/>
              </a:rPr>
              <a:t>also important to remember that pre-incident indicators may be months or even years apart.</a:t>
            </a:r>
            <a:r>
              <a:rPr lang="en-US" sz="1200" kern="1200" baseline="0" dirty="0" smtClean="0">
                <a:solidFill>
                  <a:schemeClr val="tx1"/>
                </a:solidFill>
                <a:effectLst/>
                <a:latin typeface="Arial" charset="0"/>
                <a:ea typeface="+mn-ea"/>
                <a:cs typeface="+mn-cs"/>
              </a:rPr>
              <a:t>  </a:t>
            </a:r>
            <a:r>
              <a:rPr lang="en-US" sz="1200" kern="1200" dirty="0" smtClean="0">
                <a:solidFill>
                  <a:schemeClr val="tx1"/>
                </a:solidFill>
                <a:effectLst/>
                <a:latin typeface="Arial" charset="0"/>
                <a:ea typeface="+mn-ea"/>
                <a:cs typeface="+mn-cs"/>
              </a:rPr>
              <a:t>Therefore, it is extremely important to document every fragment of information, no matter how insignificant it may appear. This information should be forwarded immediately to NJOHSP at the 24-hour toll-free hotline 1-866-4-SAFE-NJ,</a:t>
            </a:r>
            <a:r>
              <a:rPr lang="en-US" sz="1200" kern="1200" baseline="0" dirty="0" smtClean="0">
                <a:solidFill>
                  <a:schemeClr val="tx1"/>
                </a:solidFill>
                <a:effectLst/>
                <a:latin typeface="Arial" charset="0"/>
                <a:ea typeface="+mn-ea"/>
                <a:cs typeface="+mn-cs"/>
              </a:rPr>
              <a:t> </a:t>
            </a:r>
            <a:r>
              <a:rPr lang="en-US" sz="1200" kern="1200" dirty="0" smtClean="0">
                <a:solidFill>
                  <a:schemeClr val="tx1"/>
                </a:solidFill>
                <a:effectLst/>
                <a:latin typeface="Arial" charset="0"/>
                <a:ea typeface="+mn-ea"/>
                <a:cs typeface="+mn-cs"/>
              </a:rPr>
              <a:t>2-1-1, or by emailing tips@njohsp.gov.</a:t>
            </a:r>
          </a:p>
          <a:p>
            <a:pPr marL="171450" indent="-171450" eaLnBrk="1" hangingPunct="1">
              <a:buFont typeface="Arial" panose="020B0604020202020204" pitchFamily="34" charset="0"/>
              <a:buChar char="•"/>
            </a:pPr>
            <a:endParaRPr lang="en-US" dirty="0" smtClean="0">
              <a:effectLst/>
            </a:endParaRPr>
          </a:p>
          <a:p>
            <a:pPr marL="171450" indent="-171450" eaLnBrk="1" hangingPunct="1">
              <a:buFont typeface="Arial" panose="020B0604020202020204" pitchFamily="34" charset="0"/>
              <a:buChar char="•"/>
            </a:pPr>
            <a:endParaRPr lang="en-US" dirty="0" smtClean="0">
              <a:effectLst/>
            </a:endParaRPr>
          </a:p>
          <a:p>
            <a:pPr marL="171450" indent="-171450" eaLnBrk="1" hangingPunct="1">
              <a:buFont typeface="Arial" panose="020B0604020202020204" pitchFamily="34" charset="0"/>
              <a:buChar char="•"/>
            </a:pPr>
            <a:endParaRPr lang="en-US" altLang="en-US" dirty="0" smtClean="0">
              <a:latin typeface="Arial" panose="020B0604020202020204" pitchFamily="34" charset="0"/>
            </a:endParaRPr>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1B202A2C-D6F3-4604-BFA2-D73466B908BC}" type="slidenum">
              <a:rPr lang="en-US" altLang="en-US" smtClean="0"/>
              <a:pPr>
                <a:spcBef>
                  <a:spcPct val="0"/>
                </a:spcBef>
              </a:pPr>
              <a:t>164</a:t>
            </a:fld>
            <a:endParaRPr lang="en-US" altLang="en-US" dirty="0" smtClean="0"/>
          </a:p>
        </p:txBody>
      </p:sp>
      <p:sp>
        <p:nvSpPr>
          <p:cNvPr id="249859" name="Rectangle 2"/>
          <p:cNvSpPr>
            <a:spLocks noGrp="1" noRot="1" noChangeAspect="1" noChangeArrowheads="1" noTextEdit="1"/>
          </p:cNvSpPr>
          <p:nvPr>
            <p:ph type="sldImg"/>
          </p:nvPr>
        </p:nvSpPr>
        <p:spPr>
          <a:ln/>
        </p:spPr>
      </p:sp>
      <p:sp>
        <p:nvSpPr>
          <p:cNvPr id="225284" name="Rectangle 3"/>
          <p:cNvSpPr>
            <a:spLocks noGrp="1" noChangeArrowheads="1"/>
          </p:cNvSpPr>
          <p:nvPr>
            <p:ph type="body" idx="1"/>
          </p:nvPr>
        </p:nvSpPr>
        <p:spPr/>
        <p:txBody>
          <a:bodyPr/>
          <a:lstStyle/>
          <a:p>
            <a:pPr>
              <a:defRPr/>
            </a:pPr>
            <a:r>
              <a:rPr lang="en-US" dirty="0" smtClean="0"/>
              <a:t>Once terrorists reach this stage of their operation, the odds favor a successful attack against the target. Terrorists conducting planned operations possess important tactical advantages. Since they are the attacker, they possess all the advantages of initiative and provide: </a:t>
            </a:r>
          </a:p>
          <a:p>
            <a:pPr>
              <a:defRPr/>
            </a:pPr>
            <a:r>
              <a:rPr lang="en-US" dirty="0" smtClean="0"/>
              <a:t>•  Use of Surprise. </a:t>
            </a:r>
          </a:p>
          <a:p>
            <a:pPr>
              <a:defRPr/>
            </a:pPr>
            <a:r>
              <a:rPr lang="en-US" dirty="0" smtClean="0"/>
              <a:t>•  Choice of time, place, and conditions of attack. </a:t>
            </a:r>
          </a:p>
          <a:p>
            <a:pPr>
              <a:defRPr/>
            </a:pPr>
            <a:r>
              <a:rPr lang="en-US" dirty="0" smtClean="0"/>
              <a:t>•  Employment of diversions and secondary or follow-up attacks. </a:t>
            </a:r>
          </a:p>
          <a:p>
            <a:pPr>
              <a:defRPr/>
            </a:pPr>
            <a:r>
              <a:rPr lang="en-US" dirty="0" smtClean="0"/>
              <a:t>•  Employment of security and support positions to neutralize target reaction forces and security measures.  Because of the </a:t>
            </a:r>
          </a:p>
          <a:p>
            <a:pPr>
              <a:defRPr/>
            </a:pPr>
            <a:r>
              <a:rPr lang="en-US" dirty="0" smtClean="0"/>
              <a:t>   extensive preparation through surveillance and reconnaissance, enemy security measures will be planned for and</a:t>
            </a:r>
            <a:r>
              <a:rPr lang="en-US" baseline="0" dirty="0" smtClean="0"/>
              <a:t> </a:t>
            </a:r>
          </a:p>
          <a:p>
            <a:pPr>
              <a:defRPr/>
            </a:pPr>
            <a:r>
              <a:rPr lang="en-US" baseline="0" dirty="0" smtClean="0"/>
              <a:t>   </a:t>
            </a:r>
            <a:r>
              <a:rPr lang="en-US" dirty="0" smtClean="0"/>
              <a:t>neutralized. </a:t>
            </a:r>
          </a:p>
          <a:p>
            <a:pPr marL="171450" indent="-171450">
              <a:buFont typeface="Arial" panose="020B0604020202020204" pitchFamily="34" charset="0"/>
              <a:buChar char="•"/>
              <a:defRPr/>
            </a:pPr>
            <a:endParaRPr lang="en-US" dirty="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effectLst/>
              </a:rPr>
              <a:t>Although this is a tough sign to pick up on, it is one of the most important. Without funding, terrorist activity will come to a dramatic halt. Terrorists are very creative in raising, transferring, and spending money they come in contact with. Some scenarios to look for include: (1) credit card fraud, (2) defrauding the elderly, (3) people asking for donations to legitimate organizations but in peculiar ways, and (4) very large amounts of cash used in business transactions. </a:t>
            </a:r>
          </a:p>
          <a:p>
            <a:pPr marL="0" indent="0">
              <a:buNone/>
            </a:pPr>
            <a:r>
              <a:rPr lang="en-US" dirty="0" smtClean="0"/>
              <a:t>    Terrorists use a variety of methods to raise, launder, and transport funds. Possible indicators include, but are not limited</a:t>
            </a:r>
          </a:p>
          <a:p>
            <a:pPr marL="0" indent="0">
              <a:buNone/>
            </a:pPr>
            <a:r>
              <a:rPr lang="en-US" dirty="0" smtClean="0"/>
              <a:t>    to:</a:t>
            </a:r>
          </a:p>
          <a:p>
            <a:pPr marL="171450" indent="-171450">
              <a:buFont typeface="Arial" panose="020B0604020202020204" pitchFamily="34" charset="0"/>
              <a:buChar char="•"/>
            </a:pPr>
            <a:r>
              <a:rPr lang="en-US" dirty="0" smtClean="0"/>
              <a:t>Suspicious credit card applications</a:t>
            </a:r>
          </a:p>
          <a:p>
            <a:pPr marL="171450" indent="-171450">
              <a:buFont typeface="Arial" panose="020B0604020202020204" pitchFamily="34" charset="0"/>
              <a:buChar char="•"/>
            </a:pPr>
            <a:r>
              <a:rPr lang="en-US" dirty="0" smtClean="0"/>
              <a:t>Suspicious spending</a:t>
            </a:r>
          </a:p>
          <a:p>
            <a:pPr marL="171450" indent="-171450">
              <a:buFont typeface="Arial" panose="020B0604020202020204" pitchFamily="34" charset="0"/>
              <a:buChar char="•"/>
            </a:pPr>
            <a:r>
              <a:rPr lang="en-US" dirty="0" smtClean="0"/>
              <a:t>Multiple surnames at the same address</a:t>
            </a:r>
          </a:p>
          <a:p>
            <a:pPr marL="171450" indent="-171450">
              <a:buFont typeface="Arial" panose="020B0604020202020204" pitchFamily="34" charset="0"/>
              <a:buChar char="•"/>
            </a:pPr>
            <a:r>
              <a:rPr lang="en-US" dirty="0" smtClean="0"/>
              <a:t>Illegal drugs</a:t>
            </a:r>
          </a:p>
          <a:p>
            <a:pPr marL="171450" indent="-171450">
              <a:buFont typeface="Arial" panose="020B0604020202020204" pitchFamily="34" charset="0"/>
              <a:buChar char="•"/>
            </a:pPr>
            <a:r>
              <a:rPr lang="en-US" dirty="0" smtClean="0"/>
              <a:t>Bulk purchases of cigarettes or other counterfeit goods </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165</a:t>
            </a:fld>
            <a:endParaRPr lang="en-US" altLang="en-US" dirty="0"/>
          </a:p>
        </p:txBody>
      </p:sp>
    </p:spTree>
    <p:extLst>
      <p:ext uri="{BB962C8B-B14F-4D97-AF65-F5344CB8AC3E}">
        <p14:creationId xmlns:p14="http://schemas.microsoft.com/office/powerpoint/2010/main" val="4139517473"/>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DE9B30F-463D-4C1C-B690-D0C458F5FDF6}" type="slidenum">
              <a:rPr lang="en-US" altLang="en-US" smtClean="0"/>
              <a:pPr>
                <a:spcBef>
                  <a:spcPct val="0"/>
                </a:spcBef>
              </a:pPr>
              <a:t>166</a:t>
            </a:fld>
            <a:endParaRPr lang="en-US" altLang="en-US" dirty="0" smtClean="0"/>
          </a:p>
        </p:txBody>
      </p:sp>
      <p:sp>
        <p:nvSpPr>
          <p:cNvPr id="266243" name="Rectangle 2"/>
          <p:cNvSpPr>
            <a:spLocks noGrp="1" noRot="1" noChangeAspect="1" noChangeArrowheads="1" noTextEdit="1"/>
          </p:cNvSpPr>
          <p:nvPr>
            <p:ph type="sldImg"/>
          </p:nvPr>
        </p:nvSpPr>
        <p:spPr>
          <a:ln/>
        </p:spPr>
      </p:sp>
      <p:sp>
        <p:nvSpPr>
          <p:cNvPr id="266244" name="Rectangle 3"/>
          <p:cNvSpPr>
            <a:spLocks noGrp="1" noChangeArrowheads="1"/>
          </p:cNvSpPr>
          <p:nvPr>
            <p:ph type="body" idx="1"/>
          </p:nvPr>
        </p:nvSpPr>
        <p:spPr>
          <a:noFill/>
        </p:spPr>
        <p:txBody>
          <a:bodyPr/>
          <a:lstStyle/>
          <a:p>
            <a:pPr eaLnBrk="1" hangingPunct="1"/>
            <a:r>
              <a:rPr lang="en-US" altLang="en-US" dirty="0" smtClean="0">
                <a:latin typeface="Arial" panose="020B0604020202020204" pitchFamily="34" charset="0"/>
              </a:rPr>
              <a:t>Any</a:t>
            </a:r>
            <a:r>
              <a:rPr lang="en-US" altLang="en-US" baseline="0" dirty="0" smtClean="0">
                <a:latin typeface="Arial" panose="020B0604020202020204" pitchFamily="34" charset="0"/>
              </a:rPr>
              <a:t> questions?</a:t>
            </a:r>
          </a:p>
          <a:p>
            <a:pPr eaLnBrk="1" hangingPunct="1"/>
            <a:endParaRPr lang="en-US" altLang="en-US" dirty="0" smtClean="0">
              <a:latin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smtClean="0">
                <a:latin typeface="Arial Black" panose="020B0A04020102020204" pitchFamily="34" charset="0"/>
              </a:rPr>
              <a:t>Fort Dix Plot time Line</a:t>
            </a:r>
            <a:endParaRPr lang="en-US" dirty="0" smtClean="0"/>
          </a:p>
          <a:p>
            <a:pPr marL="171450" indent="-171450">
              <a:buFont typeface="Arial" panose="020B0604020202020204" pitchFamily="34" charset="0"/>
              <a:buChar char="•"/>
            </a:pPr>
            <a:r>
              <a:rPr lang="en-US" dirty="0" smtClean="0"/>
              <a:t>January 31, 2006 – An individual brings a tape to a Circuit City</a:t>
            </a:r>
            <a:r>
              <a:rPr lang="en-US" baseline="0" dirty="0" smtClean="0"/>
              <a:t> </a:t>
            </a:r>
            <a:r>
              <a:rPr lang="en-US" dirty="0" smtClean="0"/>
              <a:t>in New Jersey for duplication and transfer to DVD. The video features 10 young men conducting militia style assault training shooting their weapons at a firing range while shouting "Allahu Akbar". The Circuit City employees, Brian Morgenstern and one other not to be named at this time, who saw the video contacted the Mt. Laurel Police who in turn contacted the FBI.</a:t>
            </a:r>
          </a:p>
          <a:p>
            <a:pPr marL="171450" indent="-171450">
              <a:buFont typeface="Arial" panose="020B0604020202020204" pitchFamily="34" charset="0"/>
              <a:buChar char="•"/>
            </a:pPr>
            <a:r>
              <a:rPr lang="en-US" dirty="0" smtClean="0"/>
              <a:t>By April 2006, the FBI hired informant Mahmoud Omar to approach the suspects.</a:t>
            </a:r>
          </a:p>
          <a:p>
            <a:pPr marL="171450" indent="-171450">
              <a:buFont typeface="Arial" panose="020B0604020202020204" pitchFamily="34" charset="0"/>
              <a:buChar char="•"/>
            </a:pPr>
            <a:r>
              <a:rPr lang="en-US" dirty="0" smtClean="0"/>
              <a:t>August 11, 2006 – Mohamad Ibrahim Shnewer travels to Fort Dix and Fort Monmouth to conduct surveillance.</a:t>
            </a:r>
          </a:p>
          <a:p>
            <a:pPr marL="171450" indent="-171450">
              <a:buFont typeface="Arial" panose="020B0604020202020204" pitchFamily="34" charset="0"/>
              <a:buChar char="•"/>
            </a:pPr>
            <a:r>
              <a:rPr lang="en-US" dirty="0" smtClean="0"/>
              <a:t>August 13, 2006 – Shnewer travels to Dover Air Force Base, Delaware to conduct surveillance.</a:t>
            </a:r>
          </a:p>
          <a:p>
            <a:pPr marL="171450" indent="-171450">
              <a:buFont typeface="Arial" panose="020B0604020202020204" pitchFamily="34" charset="0"/>
              <a:buChar char="•"/>
            </a:pPr>
            <a:r>
              <a:rPr lang="en-US" dirty="0" smtClean="0"/>
              <a:t>August 13, 2006 – Shnewer travels to the U.S. Coast Guard building in Philadelphia, Pennsylvania to conduct surveillance.</a:t>
            </a:r>
          </a:p>
          <a:p>
            <a:pPr marL="171450" indent="-171450">
              <a:buFont typeface="Arial" panose="020B0604020202020204" pitchFamily="34" charset="0"/>
              <a:buChar char="•"/>
            </a:pPr>
            <a:r>
              <a:rPr lang="en-US" dirty="0" smtClean="0"/>
              <a:t>August 16, 2006 – Shnewer travels to Naval Air Engineering Station Lakehurst to conduct surveillance.</a:t>
            </a:r>
          </a:p>
          <a:p>
            <a:pPr marL="171450" indent="-171450">
              <a:buFont typeface="Arial" panose="020B0604020202020204" pitchFamily="34" charset="0"/>
              <a:buChar char="•"/>
            </a:pPr>
            <a:r>
              <a:rPr lang="en-US" dirty="0" smtClean="0"/>
              <a:t>November 28, 2006 – Serdar Tatar, who had delivered pizza to Fort Dix before, obtains a map of the Fort Dix military installation through his employer's pizza delivery restaurant, which serves the military base.</a:t>
            </a:r>
            <a:endParaRPr lang="en-US" baseline="30000" dirty="0" smtClean="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19</a:t>
            </a:fld>
            <a:endParaRPr lang="en-US" altLang="en-US" dirty="0"/>
          </a:p>
        </p:txBody>
      </p:sp>
    </p:spTree>
    <p:extLst>
      <p:ext uri="{BB962C8B-B14F-4D97-AF65-F5344CB8AC3E}">
        <p14:creationId xmlns:p14="http://schemas.microsoft.com/office/powerpoint/2010/main" val="9336245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smtClean="0">
                <a:latin typeface="Arial Black" panose="020B0A04020102020204" pitchFamily="34" charset="0"/>
              </a:rPr>
              <a:t>Fort Dix Plot Time</a:t>
            </a:r>
            <a:r>
              <a:rPr lang="en-US" sz="1200" baseline="0" dirty="0" smtClean="0">
                <a:latin typeface="Arial Black" panose="020B0A04020102020204" pitchFamily="34" charset="0"/>
              </a:rPr>
              <a:t> Line</a:t>
            </a:r>
            <a:endParaRPr lang="en-US" dirty="0" smtClean="0"/>
          </a:p>
          <a:p>
            <a:pPr marL="171450" indent="-171450">
              <a:buFont typeface="Arial" panose="020B0604020202020204" pitchFamily="34" charset="0"/>
              <a:buChar char="•"/>
            </a:pPr>
            <a:r>
              <a:rPr lang="en-US" dirty="0" smtClean="0"/>
              <a:t>February 2, 2007 – Dritan Duka, Eljvir Duka and Sulayman Shain Duka conduct weapons training in Gouldsboro, Pennsylvania.</a:t>
            </a:r>
          </a:p>
          <a:p>
            <a:pPr marL="171450" indent="-171450">
              <a:buFont typeface="Arial" panose="020B0604020202020204" pitchFamily="34" charset="0"/>
              <a:buChar char="•"/>
            </a:pPr>
            <a:r>
              <a:rPr lang="en-US" dirty="0" smtClean="0"/>
              <a:t>February 4, 2007 – Mohamad Ibrahim Shnewer, Dritan Duka, Eljvir Duka and Sulayman Shain Duka review terrorist training materials.</a:t>
            </a:r>
          </a:p>
          <a:p>
            <a:pPr marL="171450" indent="-171450">
              <a:buFont typeface="Arial" panose="020B0604020202020204" pitchFamily="34" charset="0"/>
              <a:buChar char="•"/>
            </a:pPr>
            <a:r>
              <a:rPr lang="en-US" dirty="0" smtClean="0"/>
              <a:t>February 26, 2007 – Dritan Duka and Eljvir Duka conduct weapons training in Cherry Hill.</a:t>
            </a:r>
          </a:p>
          <a:p>
            <a:pPr marL="171450" indent="-171450">
              <a:buFont typeface="Arial" panose="020B0604020202020204" pitchFamily="34" charset="0"/>
              <a:buChar char="•"/>
            </a:pPr>
            <a:r>
              <a:rPr lang="en-US" dirty="0" smtClean="0"/>
              <a:t>March 15, 2007 – Dritan Duka and Sulayman Shain Duka conduct weapons training in Cherry Hill.</a:t>
            </a:r>
          </a:p>
          <a:p>
            <a:pPr marL="171450" indent="-171450">
              <a:buFont typeface="Arial" panose="020B0604020202020204" pitchFamily="34" charset="0"/>
              <a:buChar char="•"/>
            </a:pPr>
            <a:r>
              <a:rPr lang="en-US" dirty="0" smtClean="0"/>
              <a:t>April 16, 2007 – Dritan Duka contacts an arms dealer (an FBI informant) for weaponry.</a:t>
            </a:r>
          </a:p>
          <a:p>
            <a:pPr marL="171450" indent="-171450">
              <a:buFont typeface="Arial" panose="020B0604020202020204" pitchFamily="34" charset="0"/>
              <a:buChar char="•"/>
            </a:pPr>
            <a:r>
              <a:rPr lang="en-US" dirty="0" smtClean="0"/>
              <a:t>May 7, 2007 – The FBI arrests six members of the group.</a:t>
            </a:r>
            <a:r>
              <a:rPr lang="en-US" baseline="30000" dirty="0" smtClean="0">
                <a:hlinkClick r:id="rId3"/>
              </a:rPr>
              <a:t>]</a:t>
            </a:r>
            <a:endParaRPr lang="en-US" dirty="0" smtClean="0"/>
          </a:p>
          <a:p>
            <a:pPr marL="171450" indent="-171450">
              <a:buFont typeface="Arial" panose="020B0604020202020204" pitchFamily="34" charset="0"/>
              <a:buChar char="•"/>
            </a:pPr>
            <a:r>
              <a:rPr lang="en-US" dirty="0" smtClean="0"/>
              <a:t>December 22, 2008 - A federal jury finds five of the six alleged plotters guilty of conspiracy to commit an act of terrorism and weapons charges.</a:t>
            </a:r>
          </a:p>
          <a:p>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20</a:t>
            </a:fld>
            <a:endParaRPr lang="en-US" altLang="en-US" dirty="0"/>
          </a:p>
        </p:txBody>
      </p:sp>
    </p:spTree>
    <p:extLst>
      <p:ext uri="{BB962C8B-B14F-4D97-AF65-F5344CB8AC3E}">
        <p14:creationId xmlns:p14="http://schemas.microsoft.com/office/powerpoint/2010/main" val="1752185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noFill/>
        </p:spPr>
        <p:txBody>
          <a:bodyPr/>
          <a:lstStyle/>
          <a:p>
            <a:pPr marL="171450" indent="-171450">
              <a:buFontTx/>
              <a:buChar char="•"/>
            </a:pPr>
            <a:r>
              <a:rPr lang="en-US" altLang="en-US" sz="1200" dirty="0" smtClean="0"/>
              <a:t>On January 16, 2015, </a:t>
            </a:r>
            <a:r>
              <a:rPr lang="en-US" altLang="en-US" dirty="0" smtClean="0">
                <a:latin typeface="Times New Roman" panose="02020603050405020304" pitchFamily="18" charset="0"/>
                <a:cs typeface="Times New Roman" panose="02020603050405020304" pitchFamily="18" charset="0"/>
              </a:rPr>
              <a:t>Tairod Pugh, 47, was arrested for conspiring to travel to Syria and provide material support to ISIS.  Pugh was a former United States Air Force (USAF) mechanic and was accused of attempting to join ISIS. </a:t>
            </a:r>
            <a:r>
              <a:rPr lang="en-US" altLang="en-US" dirty="0" smtClean="0">
                <a:latin typeface="Arial" panose="020B0604020202020204" pitchFamily="34" charset="0"/>
              </a:rPr>
              <a:t> Pugh was a former U.S. Air Force mechanic has been charged with attempting to go to Syria to join ISIS, authorities said Tuesday. Tairod Nathan Webster Pugh was indicted Monday by a grand jury in Brooklyn on two charges, including attempting to provide material support to a terror organization. Pugh is a U.S. citizen whose last known address in the United States was in Neptune, New Jersey. He served in the Air Force from 1986 to 1990 as an avionics instrument specialist, according to court documents. While in the Air Force, he reportedly received training in the installation and maintenance of aircraft engine, navigation, and weapons systems. After leaving the Air Force, officials say, Pugh worked for a number of companies in the U.S. and Middle East as an avionics specialist and airplane mechanic. </a:t>
            </a:r>
            <a:r>
              <a:rPr lang="en-US" altLang="en-US" dirty="0" smtClean="0">
                <a:latin typeface="Times New Roman" panose="02020603050405020304" pitchFamily="18" charset="0"/>
                <a:cs typeface="Times New Roman" panose="02020603050405020304" pitchFamily="18" charset="0"/>
              </a:rPr>
              <a:t>Tairod Pugh, 47, of Neptune, NJ, was arrested for conspiring to travel to Syria and provide material support to ISIS.  Pugh was a former United States Air Force (USAF) mechanic and was accused of attempting to join ISIS. </a:t>
            </a:r>
            <a:endParaRPr lang="en-US" altLang="en-US" dirty="0" smtClean="0">
              <a:latin typeface="Arial" panose="020B0604020202020204" pitchFamily="34" charset="0"/>
            </a:endParaRPr>
          </a:p>
          <a:p>
            <a:pPr marL="171450" indent="-171450">
              <a:buFontTx/>
              <a:buChar char="•"/>
            </a:pPr>
            <a:r>
              <a:rPr lang="en-US" altLang="en-US" sz="1200" dirty="0" smtClean="0"/>
              <a:t>June 17, 2015, </a:t>
            </a:r>
            <a:r>
              <a:rPr lang="en-US" altLang="en-US" dirty="0" smtClean="0">
                <a:latin typeface="Arial" panose="020B0604020202020204" pitchFamily="34" charset="0"/>
              </a:rPr>
              <a:t>Samuel Rahamin Topaz, of Fort Lee, was arrested Wednesday and is charged with conspiring with others in New Jersey and New York to provide services and personnel to ISIS.  Topaz lived in a Fort Lee apartment building with his mother and younger brother. He also professes that beheadings by ISIS are justified was charged Monday, June 15, 2015 with being part of a bistate conspiracy to travel overseas and join the barbaric terrorist organization. </a:t>
            </a:r>
            <a:r>
              <a:rPr lang="en-US" altLang="en-US" dirty="0" smtClean="0">
                <a:latin typeface="Times New Roman" panose="02020603050405020304" pitchFamily="18" charset="0"/>
                <a:cs typeface="Times New Roman" panose="02020603050405020304" pitchFamily="18" charset="0"/>
              </a:rPr>
              <a:t>Samuel Rahamin Topaz was arrested on June 17, 2015, and charged with conspiring with others in New Jersey and New York to provide services and personnel to ISIS.   </a:t>
            </a:r>
            <a:endParaRPr lang="en-US" altLang="en-US" dirty="0" smtClean="0">
              <a:latin typeface="Arial" panose="020B0604020202020204" pitchFamily="34" charset="0"/>
            </a:endParaRPr>
          </a:p>
          <a:p>
            <a:pPr marL="171450" indent="-171450">
              <a:buFontTx/>
              <a:buChar char="•"/>
            </a:pPr>
            <a:endParaRPr lang="en-US" altLang="en-US" dirty="0" smtClean="0">
              <a:latin typeface="Arial" panose="020B0604020202020204" pitchFamily="34" charset="0"/>
            </a:endParaRPr>
          </a:p>
          <a:p>
            <a:pPr marL="171450" indent="-171450">
              <a:buFontTx/>
              <a:buChar char="•"/>
            </a:pPr>
            <a:endParaRPr lang="en-US" altLang="en-US" dirty="0" smtClean="0">
              <a:latin typeface="Arial" panose="020B0604020202020204" pitchFamily="34" charset="0"/>
            </a:endParaRPr>
          </a:p>
        </p:txBody>
      </p:sp>
      <p:sp>
        <p:nvSpPr>
          <p:cNvPr id="18436"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5E144142-DC5E-4DE2-A81D-BB4133255796}" type="slidenum">
              <a:rPr lang="en-US" altLang="en-US" smtClean="0">
                <a:latin typeface="Arial" panose="020B0604020202020204" pitchFamily="34" charset="0"/>
              </a:rPr>
              <a:pPr/>
              <a:t>21</a:t>
            </a:fld>
            <a:endParaRPr lang="en-US" altLang="en-US" dirty="0" smtClean="0">
              <a:latin typeface="Arial"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altLang="en-US" sz="1200" dirty="0" smtClean="0">
                <a:latin typeface="Arial Black" panose="020B0A04020102020204" pitchFamily="34" charset="0"/>
              </a:rPr>
              <a:t>Samuel Rahamin Topaz Time</a:t>
            </a:r>
            <a:r>
              <a:rPr lang="en-US" altLang="en-US" sz="1200" baseline="0" dirty="0" smtClean="0">
                <a:latin typeface="Arial Black" panose="020B0A04020102020204" pitchFamily="34" charset="0"/>
              </a:rPr>
              <a:t>line</a:t>
            </a:r>
            <a:endParaRPr lang="en-US" dirty="0" smtClean="0"/>
          </a:p>
          <a:p>
            <a:pPr marL="171450" indent="-171450">
              <a:buFont typeface="Arial" panose="020B0604020202020204" pitchFamily="34" charset="0"/>
              <a:buChar char="•"/>
            </a:pPr>
            <a:r>
              <a:rPr lang="en-US" dirty="0" smtClean="0"/>
              <a:t>On</a:t>
            </a:r>
            <a:r>
              <a:rPr lang="en-US" baseline="0" dirty="0" smtClean="0"/>
              <a:t> January 17, 2015, </a:t>
            </a:r>
            <a:r>
              <a:rPr lang="en-US" dirty="0" smtClean="0"/>
              <a:t>Person A expresses worry Topaz will go abroad and “do something stupid.” Person A hides Topaz’s passport.</a:t>
            </a:r>
            <a:endParaRPr lang="en-US" b="0" dirty="0" smtClean="0"/>
          </a:p>
          <a:p>
            <a:pPr marL="171450" indent="-171450">
              <a:buFont typeface="Arial" panose="020B0604020202020204" pitchFamily="34" charset="0"/>
              <a:buChar char="•"/>
            </a:pPr>
            <a:r>
              <a:rPr lang="en-US" b="0" dirty="0" smtClean="0"/>
              <a:t>May 1, 2015</a:t>
            </a:r>
            <a:r>
              <a:rPr lang="en-US" b="0" baseline="0" dirty="0" smtClean="0"/>
              <a:t>, </a:t>
            </a:r>
            <a:r>
              <a:rPr lang="en-US" b="0" dirty="0" smtClean="0"/>
              <a:t>A co-conspirator tells Topaz about his imminent plans to leave the United States and join ISIS. </a:t>
            </a:r>
            <a:r>
              <a:rPr lang="en-US" b="0" baseline="0" dirty="0" smtClean="0"/>
              <a:t> </a:t>
            </a:r>
            <a:r>
              <a:rPr lang="en-US" dirty="0" smtClean="0"/>
              <a:t>Topaz replies he is saving his money to go overseas. Person A tells the FBI Topaz said he saw no future in the United States and “they” had promised him $7,000 a week and four wives. Person A is reportedly afraid of angering Topaz and refrains from       asking to hold onto his passport.</a:t>
            </a:r>
          </a:p>
          <a:p>
            <a:pPr marL="0" indent="0">
              <a:buFont typeface="Arial" panose="020B0604020202020204" pitchFamily="34" charset="0"/>
              <a:buNone/>
            </a:pPr>
            <a:r>
              <a:rPr lang="en-US" baseline="0" dirty="0" smtClean="0"/>
              <a:t>     </a:t>
            </a:r>
            <a:r>
              <a:rPr lang="en-US" dirty="0" smtClean="0"/>
              <a:t>On May 1, 2015, Topaz discussed CC-1’s plan to travel overseas to join ISIL. CC-1 sent Topaz a message stating that he  </a:t>
            </a:r>
          </a:p>
          <a:p>
            <a:pPr marL="0" indent="0">
              <a:buFont typeface="Arial" panose="020B0604020202020204" pitchFamily="34" charset="0"/>
              <a:buNone/>
            </a:pPr>
            <a:r>
              <a:rPr lang="en-US" dirty="0" smtClean="0"/>
              <a:t>     would be leaving in a few days and asked, “[d]id you do what I [sic] advised you to do.” Topaz responded, “I’m saving  </a:t>
            </a:r>
          </a:p>
          <a:p>
            <a:pPr marL="0" indent="0">
              <a:buFont typeface="Arial" panose="020B0604020202020204" pitchFamily="34" charset="0"/>
              <a:buNone/>
            </a:pPr>
            <a:r>
              <a:rPr lang="en-US" dirty="0" smtClean="0"/>
              <a:t>     my</a:t>
            </a:r>
            <a:r>
              <a:rPr lang="en-US" baseline="0" dirty="0" smtClean="0"/>
              <a:t> </a:t>
            </a:r>
            <a:r>
              <a:rPr lang="en-US" dirty="0" smtClean="0"/>
              <a:t>money for it bro trust me I got it.” On May 4, 2015, Topaz stated that he had his passport but needed cash to </a:t>
            </a:r>
          </a:p>
          <a:p>
            <a:pPr marL="0" indent="0">
              <a:buFont typeface="Arial" panose="020B0604020202020204" pitchFamily="34" charset="0"/>
              <a:buNone/>
            </a:pPr>
            <a:r>
              <a:rPr lang="en-US" dirty="0" smtClean="0"/>
              <a:t>     purchase his ticket. CC-2 replied, “My trip is looking months away</a:t>
            </a:r>
            <a:r>
              <a:rPr lang="en-US" baseline="0" dirty="0" smtClean="0"/>
              <a:t> </a:t>
            </a:r>
            <a:r>
              <a:rPr lang="en-US" dirty="0" smtClean="0"/>
              <a:t>if you can take a loan out for 5k or even 2.5k then  </a:t>
            </a:r>
          </a:p>
          <a:p>
            <a:pPr marL="0" indent="0">
              <a:buFont typeface="Arial" panose="020B0604020202020204" pitchFamily="34" charset="0"/>
              <a:buNone/>
            </a:pPr>
            <a:r>
              <a:rPr lang="en-US" dirty="0" smtClean="0"/>
              <a:t>    you</a:t>
            </a:r>
            <a:r>
              <a:rPr lang="en-US" baseline="0" dirty="0" smtClean="0"/>
              <a:t> </a:t>
            </a:r>
            <a:r>
              <a:rPr lang="en-US" dirty="0" smtClean="0"/>
              <a:t>good,</a:t>
            </a:r>
            <a:r>
              <a:rPr lang="en-US" baseline="0" dirty="0" smtClean="0"/>
              <a:t> </a:t>
            </a:r>
            <a:r>
              <a:rPr lang="en-US" dirty="0" smtClean="0"/>
              <a:t>they take U.S. dollars in dawla so u can eat and buy stuff, and they provide u with housing when u reach the</a:t>
            </a:r>
          </a:p>
          <a:p>
            <a:pPr marL="0" indent="0">
              <a:buFont typeface="Arial" panose="020B0604020202020204" pitchFamily="34" charset="0"/>
              <a:buNone/>
            </a:pPr>
            <a:r>
              <a:rPr lang="en-US" dirty="0" smtClean="0"/>
              <a:t>    land of Islam.” Topaz and CC-2 then discussed that they would be reuniting with CC-1 in Turkey before going to the </a:t>
            </a:r>
          </a:p>
          <a:p>
            <a:pPr marL="0" indent="0">
              <a:buFont typeface="Arial" panose="020B0604020202020204" pitchFamily="34" charset="0"/>
              <a:buNone/>
            </a:pPr>
            <a:r>
              <a:rPr lang="en-US" dirty="0" smtClean="0"/>
              <a:t>    dawla. CC-2</a:t>
            </a:r>
            <a:r>
              <a:rPr lang="en-US" baseline="0" dirty="0" smtClean="0"/>
              <a:t> </a:t>
            </a:r>
            <a:r>
              <a:rPr lang="en-US" dirty="0" smtClean="0"/>
              <a:t>stated that CC-1 would go first, and then they would join him soon thereafter.</a:t>
            </a:r>
          </a:p>
          <a:p>
            <a:pPr marL="171450" indent="-171450">
              <a:buFont typeface="Arial" panose="020B0604020202020204" pitchFamily="34" charset="0"/>
              <a:buChar char="•"/>
            </a:pPr>
            <a:r>
              <a:rPr lang="en-US" dirty="0" smtClean="0"/>
              <a:t>On June 13, 2015, CC-2 was arrested by the FBI and charged in a criminal complaint filed with the U.S. District Court of the Eastern District of New York with conspiring to provide material support to ISIL. On June 15, 2015, Topaz wrote to an unidentified individual that CC-2 had not been answering his phone and added, “We gotta leave ASAP.”</a:t>
            </a:r>
          </a:p>
          <a:p>
            <a:pPr marL="171450" indent="-171450">
              <a:buFont typeface="Arial" panose="020B0604020202020204" pitchFamily="34" charset="0"/>
              <a:buChar char="•"/>
            </a:pPr>
            <a:r>
              <a:rPr lang="en-US" b="0" dirty="0" smtClean="0"/>
              <a:t>On June</a:t>
            </a:r>
            <a:r>
              <a:rPr lang="en-US" b="0" baseline="0" dirty="0" smtClean="0"/>
              <a:t> 15, 2015, </a:t>
            </a:r>
            <a:r>
              <a:rPr lang="en-US" b="0" dirty="0" smtClean="0"/>
              <a:t>Topaz writes to an unidentified individual that the second co-conspirator had not been answering his phone.</a:t>
            </a:r>
            <a:r>
              <a:rPr lang="en-US" b="0" baseline="0" dirty="0" smtClean="0"/>
              <a:t>  </a:t>
            </a:r>
            <a:r>
              <a:rPr lang="en-US" dirty="0" smtClean="0"/>
              <a:t>He writes, “We gotta leave ASAP.”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0" dirty="0" smtClean="0"/>
              <a:t>On June 17, 2015, Topaz is arrested in Fort Lee, New Jersey, on suspicion of providing material support to ISIS. </a:t>
            </a:r>
          </a:p>
          <a:p>
            <a:pPr marL="171450" indent="-171450">
              <a:buFont typeface="Arial" panose="020B0604020202020204" pitchFamily="34" charset="0"/>
              <a:buChar char="•"/>
            </a:pPr>
            <a:r>
              <a:rPr lang="en-US" b="0" dirty="0" smtClean="0"/>
              <a:t>June 18, 2015,</a:t>
            </a:r>
            <a:r>
              <a:rPr lang="en-US" b="0" baseline="0" dirty="0" smtClean="0"/>
              <a:t> </a:t>
            </a:r>
            <a:r>
              <a:rPr lang="en-US" b="0" dirty="0" smtClean="0"/>
              <a:t>Appears before U.S. Magistrate Judge Cathy L. Waldor of the District of New Jersey in Newark, New Jersey.</a:t>
            </a:r>
            <a:r>
              <a:rPr lang="en-US" b="0" baseline="0" dirty="0" smtClean="0"/>
              <a:t>  </a:t>
            </a:r>
            <a:r>
              <a:rPr lang="en-US" dirty="0" smtClean="0"/>
              <a:t>Waldor orders Topaz held without bail. Topaz’s attorney says his client will plead not guilty.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US" b="0" dirty="0" smtClean="0"/>
          </a:p>
          <a:p>
            <a:pPr marL="171450" indent="-171450">
              <a:buFont typeface="Arial" panose="020B0604020202020204" pitchFamily="34" charset="0"/>
              <a:buChar char="•"/>
            </a:pPr>
            <a:endParaRPr lang="en-US" b="0" dirty="0" smtClean="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22</a:t>
            </a:fld>
            <a:endParaRPr lang="en-US" altLang="en-US" dirty="0"/>
          </a:p>
        </p:txBody>
      </p:sp>
    </p:spTree>
    <p:extLst>
      <p:ext uri="{BB962C8B-B14F-4D97-AF65-F5344CB8AC3E}">
        <p14:creationId xmlns:p14="http://schemas.microsoft.com/office/powerpoint/2010/main" val="40027614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defRPr/>
            </a:pPr>
            <a:r>
              <a:rPr lang="en-US" altLang="en-US" sz="1200" baseline="0" dirty="0" smtClean="0"/>
              <a:t> </a:t>
            </a:r>
            <a:r>
              <a:rPr lang="en-US" altLang="en-US" sz="1200" dirty="0" smtClean="0"/>
              <a:t>In 2015,  </a:t>
            </a:r>
            <a:r>
              <a:rPr lang="en-US" altLang="en-US" dirty="0" smtClean="0">
                <a:latin typeface="Times New Roman" panose="02020603050405020304" pitchFamily="18" charset="0"/>
                <a:cs typeface="Times New Roman" panose="02020603050405020304" pitchFamily="18" charset="0"/>
              </a:rPr>
              <a:t>Alaa Saadeh, one of three New Jersey residents who were investigated by the FBI and JTTF for</a:t>
            </a:r>
            <a:r>
              <a:rPr lang="en-US" altLang="en-US" baseline="0" dirty="0" smtClean="0">
                <a:latin typeface="Times New Roman" panose="02020603050405020304" pitchFamily="18" charset="0"/>
                <a:cs typeface="Times New Roman" panose="02020603050405020304" pitchFamily="18" charset="0"/>
              </a:rPr>
              <a:t> </a:t>
            </a:r>
            <a:r>
              <a:rPr lang="en-US" altLang="en-US" dirty="0" smtClean="0">
                <a:latin typeface="Times New Roman" panose="02020603050405020304" pitchFamily="18" charset="0"/>
                <a:cs typeface="Times New Roman" panose="02020603050405020304" pitchFamily="18" charset="0"/>
              </a:rPr>
              <a:t>conspiring to provide material support to ISIS. </a:t>
            </a:r>
            <a:r>
              <a:rPr lang="en-US" dirty="0" smtClean="0">
                <a:latin typeface="Times New Roman" panose="02020603050405020304" pitchFamily="18" charset="0"/>
                <a:cs typeface="Times New Roman" panose="02020603050405020304" pitchFamily="18" charset="0"/>
              </a:rPr>
              <a:t> Alaa Saadeh lived in West New York, New Jersey before his arrest in June, </a:t>
            </a:r>
          </a:p>
          <a:p>
            <a:pPr marL="0" indent="0">
              <a:buFont typeface="Arial" panose="020B0604020202020204" pitchFamily="34" charset="0"/>
              <a:buNone/>
              <a:defRPr/>
            </a:pPr>
            <a:r>
              <a:rPr lang="en-US" dirty="0" smtClean="0">
                <a:latin typeface="Times New Roman" panose="02020603050405020304" pitchFamily="18" charset="0"/>
                <a:cs typeface="Times New Roman" panose="02020603050405020304" pitchFamily="18" charset="0"/>
              </a:rPr>
              <a:t>     2015 and subsequently plead guilty to aiding ISIS in October 2015.</a:t>
            </a:r>
            <a:r>
              <a:rPr lang="en-US" baseline="0" dirty="0" smtClean="0">
                <a:latin typeface="Times New Roman" panose="02020603050405020304" pitchFamily="18" charset="0"/>
                <a:cs typeface="Times New Roman" panose="02020603050405020304" pitchFamily="18" charset="0"/>
              </a:rPr>
              <a:t> </a:t>
            </a:r>
            <a:r>
              <a:rPr lang="en-US" sz="1200" dirty="0" smtClean="0">
                <a:latin typeface="Times New Roman" panose="02020603050405020304" pitchFamily="18" charset="0"/>
                <a:cs typeface="Times New Roman" panose="02020603050405020304" pitchFamily="18" charset="0"/>
              </a:rPr>
              <a:t> In</a:t>
            </a:r>
            <a:r>
              <a:rPr lang="en-US" sz="1200" baseline="0" dirty="0" smtClean="0">
                <a:latin typeface="Times New Roman" panose="02020603050405020304" pitchFamily="18" charset="0"/>
                <a:cs typeface="Times New Roman" panose="02020603050405020304" pitchFamily="18" charset="0"/>
              </a:rPr>
              <a:t> 2015, </a:t>
            </a:r>
            <a:r>
              <a:rPr lang="en-US" sz="1200" dirty="0" smtClean="0">
                <a:latin typeface="Times New Roman" panose="02020603050405020304" pitchFamily="18" charset="0"/>
                <a:cs typeface="Times New Roman" panose="02020603050405020304" pitchFamily="18" charset="0"/>
              </a:rPr>
              <a:t>Alaa Saadeh’s brother, Nader Saadeh, was</a:t>
            </a:r>
          </a:p>
          <a:p>
            <a:pPr marL="0" indent="0">
              <a:buFont typeface="Arial" panose="020B0604020202020204" pitchFamily="34" charset="0"/>
              <a:buNone/>
              <a:defRPr/>
            </a:pPr>
            <a:r>
              <a:rPr lang="en-US" sz="1200" dirty="0" smtClean="0">
                <a:latin typeface="Times New Roman" panose="02020603050405020304" pitchFamily="18" charset="0"/>
                <a:cs typeface="Times New Roman" panose="02020603050405020304" pitchFamily="18" charset="0"/>
              </a:rPr>
              <a:t>     a</a:t>
            </a:r>
            <a:r>
              <a:rPr lang="en-US" sz="1200" baseline="0" dirty="0" smtClean="0">
                <a:latin typeface="Times New Roman" panose="02020603050405020304" pitchFamily="18" charset="0"/>
                <a:cs typeface="Times New Roman" panose="02020603050405020304" pitchFamily="18" charset="0"/>
              </a:rPr>
              <a:t> </a:t>
            </a:r>
            <a:r>
              <a:rPr lang="en-US" sz="1200" dirty="0" smtClean="0">
                <a:latin typeface="Times New Roman" panose="02020603050405020304" pitchFamily="18" charset="0"/>
                <a:cs typeface="Times New Roman" panose="02020603050405020304" pitchFamily="18" charset="0"/>
              </a:rPr>
              <a:t>resident of Fort Lee, New Jersey. In May 2015 he flew to Jordan with</a:t>
            </a:r>
            <a:r>
              <a:rPr lang="en-US" sz="1200" baseline="0" dirty="0" smtClean="0">
                <a:latin typeface="Times New Roman" panose="02020603050405020304" pitchFamily="18" charset="0"/>
                <a:cs typeface="Times New Roman" panose="02020603050405020304" pitchFamily="18" charset="0"/>
              </a:rPr>
              <a:t> </a:t>
            </a:r>
            <a:r>
              <a:rPr lang="en-US" sz="1200" dirty="0" smtClean="0">
                <a:latin typeface="Times New Roman" panose="02020603050405020304" pitchFamily="18" charset="0"/>
                <a:cs typeface="Times New Roman" panose="02020603050405020304" pitchFamily="18" charset="0"/>
              </a:rPr>
              <a:t>the intent to continue on to Syria and try to join </a:t>
            </a:r>
          </a:p>
          <a:p>
            <a:pPr marL="0" indent="0">
              <a:buFont typeface="Arial" panose="020B0604020202020204" pitchFamily="34" charset="0"/>
              <a:buNone/>
              <a:defRPr/>
            </a:pPr>
            <a:r>
              <a:rPr lang="en-US" sz="1200" dirty="0" smtClean="0">
                <a:latin typeface="Times New Roman" panose="02020603050405020304" pitchFamily="18" charset="0"/>
                <a:cs typeface="Times New Roman" panose="02020603050405020304" pitchFamily="18" charset="0"/>
              </a:rPr>
              <a:t>     ISIS. </a:t>
            </a:r>
          </a:p>
          <a:p>
            <a:pPr marL="0" indent="0">
              <a:buFont typeface="Arial" panose="020B0604020202020204" pitchFamily="34" charset="0"/>
              <a:buNone/>
              <a:defRPr/>
            </a:pPr>
            <a:r>
              <a:rPr lang="en-US" sz="1200" baseline="0" dirty="0" smtClean="0">
                <a:latin typeface="Times New Roman" panose="02020603050405020304" pitchFamily="18" charset="0"/>
                <a:cs typeface="Times New Roman" panose="02020603050405020304" pitchFamily="18" charset="0"/>
              </a:rPr>
              <a:t>  </a:t>
            </a:r>
            <a:r>
              <a:rPr lang="en-US" sz="1200" dirty="0" smtClean="0">
                <a:latin typeface="Times New Roman" panose="02020603050405020304" pitchFamily="18" charset="0"/>
                <a:cs typeface="Times New Roman" panose="02020603050405020304" pitchFamily="18" charset="0"/>
              </a:rPr>
              <a:t>   However, Jordanian officials intercepted and took him into custody</a:t>
            </a:r>
            <a:r>
              <a:rPr lang="en-US" sz="1200" baseline="0" dirty="0" smtClean="0">
                <a:latin typeface="Times New Roman" panose="02020603050405020304" pitchFamily="18" charset="0"/>
                <a:cs typeface="Times New Roman" panose="02020603050405020304" pitchFamily="18" charset="0"/>
              </a:rPr>
              <a:t> </a:t>
            </a:r>
            <a:r>
              <a:rPr lang="en-US" sz="1200" dirty="0" smtClean="0">
                <a:latin typeface="Times New Roman" panose="02020603050405020304" pitchFamily="18" charset="0"/>
                <a:cs typeface="Times New Roman" panose="02020603050405020304" pitchFamily="18" charset="0"/>
              </a:rPr>
              <a:t>before returning him to the U.S. in August, 2015 </a:t>
            </a:r>
          </a:p>
          <a:p>
            <a:pPr marL="0" indent="0">
              <a:buFont typeface="Arial" panose="020B0604020202020204" pitchFamily="34" charset="0"/>
              <a:buNone/>
              <a:defRPr/>
            </a:pPr>
            <a:r>
              <a:rPr lang="en-US" sz="1200" dirty="0" smtClean="0">
                <a:latin typeface="Times New Roman" panose="02020603050405020304" pitchFamily="18" charset="0"/>
                <a:cs typeface="Times New Roman" panose="02020603050405020304" pitchFamily="18" charset="0"/>
              </a:rPr>
              <a:t>     where he is awaiting trail on similar charges. </a:t>
            </a:r>
            <a:r>
              <a:rPr lang="en-US" altLang="en-US" sz="1200" dirty="0" smtClean="0"/>
              <a:t>On September 20, 2016,</a:t>
            </a:r>
            <a:r>
              <a:rPr lang="en-US" altLang="en-US" sz="1200" baseline="0" dirty="0" smtClean="0"/>
              <a:t> </a:t>
            </a:r>
            <a:r>
              <a:rPr lang="en-US" altLang="en-US" sz="1200" dirty="0" smtClean="0"/>
              <a:t>Alaa’s brother, Nader Saadeh, a resident of  </a:t>
            </a:r>
          </a:p>
          <a:p>
            <a:pPr marL="0" indent="0">
              <a:buFont typeface="Arial" panose="020B0604020202020204" pitchFamily="34" charset="0"/>
              <a:buNone/>
              <a:defRPr/>
            </a:pPr>
            <a:r>
              <a:rPr lang="en-US" altLang="en-US" sz="1200" dirty="0" smtClean="0"/>
              <a:t>     Rutherford (Bergen County), was arrested.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altLang="en-US" sz="1200" dirty="0" smtClean="0"/>
              <a:t>September, 2016, </a:t>
            </a:r>
            <a:r>
              <a:rPr lang="en-US" sz="1200" dirty="0" smtClean="0"/>
              <a:t>the sole suspect Ahmad Khan Rahimi, of Elizabeth was captured, following a shootout with</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smtClean="0"/>
              <a:t>    police in</a:t>
            </a:r>
            <a:r>
              <a:rPr lang="en-US" sz="1200" baseline="0" dirty="0" smtClean="0"/>
              <a:t> </a:t>
            </a:r>
            <a:r>
              <a:rPr lang="en-US" sz="1200" dirty="0" smtClean="0"/>
              <a:t>the neighboring Linden, New Jersey.</a:t>
            </a:r>
            <a:r>
              <a:rPr lang="en-US" sz="1200" baseline="0" dirty="0" smtClean="0"/>
              <a:t> </a:t>
            </a:r>
            <a:r>
              <a:rPr lang="en-US" dirty="0" smtClean="0">
                <a:latin typeface="Times New Roman" panose="02020603050405020304" pitchFamily="18" charset="0"/>
                <a:cs typeface="Times New Roman" panose="02020603050405020304" pitchFamily="18" charset="0"/>
              </a:rPr>
              <a:t>Ahmad Khan Rahami</a:t>
            </a:r>
            <a:r>
              <a:rPr lang="en-US" b="1" dirty="0" smtClean="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28, of Elizabeth, NJ was taken into custody on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smtClean="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September 19, 2016 after a shootout with police in Linden, NJ.  He is a suspect in an explosion in the Chelsea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smtClean="0">
                <a:latin typeface="Times New Roman" panose="02020603050405020304" pitchFamily="18" charset="0"/>
                <a:cs typeface="Times New Roman" panose="02020603050405020304" pitchFamily="18" charset="0"/>
              </a:rPr>
              <a:t>    neighborhood of Manhattan as well as incidents in Seaside Park and Elizabeth, NJ</a:t>
            </a:r>
            <a:r>
              <a:rPr lang="en-US" i="1" dirty="0" smtClean="0">
                <a:latin typeface="Times New Roman" panose="02020603050405020304" pitchFamily="18" charset="0"/>
                <a:cs typeface="Times New Roman" panose="02020603050405020304" pitchFamily="18" charset="0"/>
              </a:rPr>
              <a:t>. </a:t>
            </a:r>
            <a:r>
              <a:rPr lang="en-US" sz="1200" dirty="0" smtClean="0"/>
              <a:t>On September 17–19, 2016, three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smtClean="0"/>
              <a:t>    bombs exploded and several unexploded ones were found in the New York metropolitan area. The bombings left 31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smtClean="0"/>
              <a:t>    people wounded, but no fatalities or life-threatening injuries were reported.</a:t>
            </a:r>
            <a:endParaRPr lang="en-US" sz="1200" dirty="0" smtClean="0">
              <a:latin typeface="Times New Roman" panose="02020603050405020304" pitchFamily="18" charset="0"/>
              <a:cs typeface="Times New Roman" panose="02020603050405020304" pitchFamily="18" charset="0"/>
            </a:endParaRPr>
          </a:p>
          <a:p>
            <a:pPr marL="171450" indent="-171450">
              <a:buFont typeface="Arial" panose="020B0604020202020204" pitchFamily="34" charset="0"/>
              <a:buChar char="•"/>
            </a:pPr>
            <a:r>
              <a:rPr lang="en-US" sz="1200" dirty="0" smtClean="0"/>
              <a:t>A pipe bomb exploded in Seaside Park, New Jersey.  Later that day, a homemade</a:t>
            </a:r>
            <a:r>
              <a:rPr lang="en-US" sz="1200" baseline="0" dirty="0" smtClean="0"/>
              <a:t> </a:t>
            </a:r>
            <a:r>
              <a:rPr lang="en-US" sz="1200" dirty="0" smtClean="0"/>
              <a:t>pressure cooker bomb went off in the Chelsea neighborhood of Manhattan, New York City. A second pressure cooker</a:t>
            </a:r>
            <a:r>
              <a:rPr lang="en-US" sz="1200" baseline="0" dirty="0" smtClean="0"/>
              <a:t> </a:t>
            </a:r>
            <a:r>
              <a:rPr lang="en-US" sz="1200" dirty="0" smtClean="0"/>
              <a:t>bomb was discovered four blocks away. Late on September 18, multiple bombs were discovered at the train station in</a:t>
            </a:r>
            <a:r>
              <a:rPr lang="en-US" sz="1200" baseline="0" dirty="0" smtClean="0"/>
              <a:t> </a:t>
            </a:r>
            <a:r>
              <a:rPr lang="en-US" sz="1200" dirty="0" smtClean="0"/>
              <a:t>Elizabeth, New Jersey. One of these bombs detonated early next day. In the morning of September 17, 2016, in Ocean</a:t>
            </a:r>
            <a:r>
              <a:rPr lang="en-US" sz="1200" baseline="0" dirty="0" smtClean="0"/>
              <a:t> </a:t>
            </a:r>
            <a:r>
              <a:rPr lang="en-US" sz="1200" dirty="0" smtClean="0"/>
              <a:t>County, New Jersey, the Seaside Semper Five, a 5k run event, was expected to draw as many as 3,000 people, with many</a:t>
            </a:r>
            <a:r>
              <a:rPr lang="en-US" sz="1200" baseline="0" dirty="0" smtClean="0"/>
              <a:t> </a:t>
            </a:r>
            <a:r>
              <a:rPr lang="en-US" sz="1200" dirty="0" smtClean="0"/>
              <a:t>of them being veterans of the United States Armed Forces. The race was delayed after a suspicious backpack was</a:t>
            </a:r>
            <a:r>
              <a:rPr lang="en-US" sz="1200" baseline="0" dirty="0" smtClean="0"/>
              <a:t> </a:t>
            </a:r>
            <a:r>
              <a:rPr lang="en-US" sz="1200" dirty="0" smtClean="0"/>
              <a:t>noticed</a:t>
            </a:r>
            <a:r>
              <a:rPr lang="en-US" sz="1200" baseline="0" dirty="0" smtClean="0"/>
              <a:t> </a:t>
            </a:r>
            <a:r>
              <a:rPr lang="en-US" sz="1200" dirty="0" smtClean="0"/>
              <a:t>in the vicinity of the starting point.</a:t>
            </a:r>
            <a:r>
              <a:rPr lang="en-US" sz="1200" baseline="0" dirty="0" smtClean="0"/>
              <a:t>  </a:t>
            </a:r>
            <a:r>
              <a:rPr lang="en-US" sz="1200" dirty="0" smtClean="0"/>
              <a:t>At about 9:30 a.m., shortly before the race was supposed to start, a pipe</a:t>
            </a:r>
            <a:r>
              <a:rPr lang="en-US" sz="1200" baseline="0" dirty="0" smtClean="0"/>
              <a:t> </a:t>
            </a:r>
            <a:r>
              <a:rPr lang="en-US" sz="1200" dirty="0" smtClean="0"/>
              <a:t>bomb</a:t>
            </a:r>
            <a:r>
              <a:rPr lang="en-US" sz="1200" baseline="0" dirty="0" smtClean="0"/>
              <a:t> </a:t>
            </a:r>
            <a:r>
              <a:rPr lang="en-US" sz="1200" dirty="0" smtClean="0"/>
              <a:t>exploded in a trash can on Ocean Avenue in Seaside Park. Three "rudimentary" pipe bombs, all reportedly timed to</a:t>
            </a:r>
            <a:r>
              <a:rPr lang="en-US" sz="1200" baseline="0" dirty="0" smtClean="0"/>
              <a:t> </a:t>
            </a:r>
            <a:r>
              <a:rPr lang="en-US" sz="1200" dirty="0" smtClean="0"/>
              <a:t>go off</a:t>
            </a:r>
            <a:r>
              <a:rPr lang="en-US" sz="1200" baseline="0" dirty="0" smtClean="0"/>
              <a:t> </a:t>
            </a:r>
            <a:r>
              <a:rPr lang="en-US" sz="1200" dirty="0" smtClean="0"/>
              <a:t>during the race, were later found, with only one of the three having exploded. No one was hurt by this bombing,</a:t>
            </a:r>
            <a:r>
              <a:rPr lang="en-US" sz="1200" baseline="0" dirty="0" smtClean="0"/>
              <a:t> </a:t>
            </a:r>
            <a:r>
              <a:rPr lang="en-US" sz="1200" dirty="0" smtClean="0"/>
              <a:t>however.</a:t>
            </a:r>
            <a:r>
              <a:rPr lang="en-US" sz="1200" baseline="0" dirty="0" smtClean="0"/>
              <a:t>  </a:t>
            </a:r>
            <a:r>
              <a:rPr lang="en-US" sz="1200" dirty="0" smtClean="0"/>
              <a:t>The race was canceled after the explosion,</a:t>
            </a:r>
            <a:r>
              <a:rPr lang="en-US" sz="1200" baseline="30000" dirty="0" smtClean="0"/>
              <a:t> </a:t>
            </a:r>
            <a:r>
              <a:rPr lang="en-US" sz="1200" dirty="0" smtClean="0"/>
              <a:t>and the beach and boardwalk in Seaside Park were evacuated.</a:t>
            </a:r>
            <a:r>
              <a:rPr lang="en-US" sz="1200" baseline="0" dirty="0" smtClean="0"/>
              <a:t>  </a:t>
            </a:r>
            <a:r>
              <a:rPr lang="en-US" sz="1200" dirty="0" smtClean="0"/>
              <a:t>Police officials and federal agents soon went</a:t>
            </a:r>
            <a:r>
              <a:rPr lang="en-US" sz="1200" baseline="0" dirty="0" smtClean="0"/>
              <a:t> </a:t>
            </a:r>
            <a:r>
              <a:rPr lang="en-US" sz="1200" dirty="0" smtClean="0"/>
              <a:t>door-to-door asking residents about information regarding the bombs or</a:t>
            </a:r>
            <a:r>
              <a:rPr lang="en-US" sz="1200" baseline="0" dirty="0" smtClean="0"/>
              <a:t> </a:t>
            </a:r>
            <a:r>
              <a:rPr lang="en-US" sz="1200" dirty="0" smtClean="0"/>
              <a:t>any</a:t>
            </a:r>
            <a:r>
              <a:rPr lang="en-US" sz="1200" baseline="0" dirty="0" smtClean="0"/>
              <a:t> </a:t>
            </a:r>
            <a:r>
              <a:rPr lang="en-US" sz="1200" dirty="0" smtClean="0"/>
              <a:t>suspicious activity they may have seen, heard, or witnessed.</a:t>
            </a:r>
          </a:p>
          <a:p>
            <a:pPr marL="171450" indent="-171450">
              <a:buFont typeface="Arial" panose="020B0604020202020204" pitchFamily="34" charset="0"/>
              <a:buChar char="•"/>
            </a:pPr>
            <a:r>
              <a:rPr lang="en-US" sz="1200" dirty="0" smtClean="0"/>
              <a:t>In May of 2017 Gregory Lepsky, 20,</a:t>
            </a:r>
            <a:r>
              <a:rPr lang="en-US" sz="1200" baseline="0" dirty="0" smtClean="0"/>
              <a:t> </a:t>
            </a:r>
            <a:r>
              <a:rPr lang="en-US" sz="1200" dirty="0" smtClean="0"/>
              <a:t>appeared in federal court Friday to face charges that he planned to build and set off a pressure cooker bomb in New York City in support of ISIS, according to the U.S. Attorney's Office for New Jersey.</a:t>
            </a:r>
          </a:p>
          <a:p>
            <a:r>
              <a:rPr lang="en-US" sz="1200" dirty="0" smtClean="0"/>
              <a:t>    Gregory Lepsky, 20, was charged with attempting to provide material support to a designated foreign terrorist  </a:t>
            </a:r>
          </a:p>
          <a:p>
            <a:r>
              <a:rPr lang="en-US" sz="1200" dirty="0" smtClean="0"/>
              <a:t>    organization.  Lepsky was arrested by Point Pleasant police on Feb. 21 after a family member told authorities Lepsky had </a:t>
            </a:r>
          </a:p>
          <a:p>
            <a:r>
              <a:rPr lang="en-US" sz="1200" dirty="0" smtClean="0"/>
              <a:t>    a weapon and was threatening to kill the family's dog. </a:t>
            </a:r>
            <a:r>
              <a:rPr lang="en-US" sz="1200" baseline="0" dirty="0" smtClean="0"/>
              <a:t>  </a:t>
            </a:r>
            <a:r>
              <a:rPr lang="en-US" sz="1200" dirty="0" smtClean="0"/>
              <a:t>Investigators say he had praised the Islamic State group's  leader,</a:t>
            </a:r>
          </a:p>
          <a:p>
            <a:r>
              <a:rPr lang="en-US" sz="1200" dirty="0" smtClean="0"/>
              <a:t>    Abu Bakr al Baghdadi, in online</a:t>
            </a:r>
            <a:r>
              <a:rPr lang="en-US" sz="1200" baseline="0" dirty="0" smtClean="0"/>
              <a:t> </a:t>
            </a:r>
            <a:r>
              <a:rPr lang="en-US" sz="1200" dirty="0" smtClean="0"/>
              <a:t>messages.</a:t>
            </a:r>
            <a:r>
              <a:rPr lang="en-US" sz="1200" baseline="0" dirty="0" smtClean="0"/>
              <a:t>  He </a:t>
            </a:r>
            <a:r>
              <a:rPr lang="en-US" sz="1200" dirty="0" smtClean="0"/>
              <a:t>was ordered held without bail after he appeared before U.S. Magistrate</a:t>
            </a:r>
          </a:p>
          <a:p>
            <a:r>
              <a:rPr lang="en-US" sz="1200" dirty="0" smtClean="0"/>
              <a:t>    Judge Leda Dunn Wettre in</a:t>
            </a:r>
            <a:r>
              <a:rPr lang="en-US" sz="1200" baseline="0" dirty="0" smtClean="0"/>
              <a:t> </a:t>
            </a:r>
            <a:r>
              <a:rPr lang="en-US" sz="1200" dirty="0" smtClean="0"/>
              <a:t>Newark and was given a court-appointed lawyer. Lepsky, who was charged with one count</a:t>
            </a:r>
            <a:r>
              <a:rPr lang="en-US" sz="1200" baseline="0" dirty="0" smtClean="0"/>
              <a:t> </a:t>
            </a:r>
          </a:p>
          <a:p>
            <a:r>
              <a:rPr lang="en-US" sz="1200" baseline="0" dirty="0" smtClean="0"/>
              <a:t>    </a:t>
            </a:r>
            <a:r>
              <a:rPr lang="en-US" sz="1200" dirty="0" smtClean="0"/>
              <a:t>of</a:t>
            </a:r>
            <a:r>
              <a:rPr lang="en-US" sz="1200" baseline="0" dirty="0" smtClean="0"/>
              <a:t> </a:t>
            </a:r>
            <a:r>
              <a:rPr lang="en-US" sz="1200" dirty="0" smtClean="0"/>
              <a:t>attempting to provide</a:t>
            </a:r>
            <a:r>
              <a:rPr lang="en-US" sz="1200" baseline="0" dirty="0" smtClean="0"/>
              <a:t> </a:t>
            </a:r>
            <a:r>
              <a:rPr lang="en-US" sz="1200" dirty="0" smtClean="0"/>
              <a:t>material support to a designated foreign terrorist organization, did not enter a plea. His lawyer</a:t>
            </a:r>
            <a:r>
              <a:rPr lang="en-US" sz="1200" baseline="0" dirty="0" smtClean="0"/>
              <a:t> </a:t>
            </a:r>
          </a:p>
          <a:p>
            <a:r>
              <a:rPr lang="en-US" sz="1200" baseline="0" dirty="0" smtClean="0"/>
              <a:t>    </a:t>
            </a:r>
            <a:r>
              <a:rPr lang="en-US" sz="1200" dirty="0" smtClean="0"/>
              <a:t>did</a:t>
            </a:r>
            <a:r>
              <a:rPr lang="en-US" sz="1200" baseline="0" dirty="0" smtClean="0"/>
              <a:t> </a:t>
            </a:r>
            <a:r>
              <a:rPr lang="en-US" sz="1200" dirty="0" smtClean="0"/>
              <a:t>not comment after</a:t>
            </a:r>
            <a:r>
              <a:rPr lang="en-US" sz="1200" baseline="0" dirty="0" smtClean="0"/>
              <a:t> </a:t>
            </a:r>
            <a:r>
              <a:rPr lang="en-US" sz="1200" dirty="0" smtClean="0"/>
              <a:t>the</a:t>
            </a:r>
            <a:r>
              <a:rPr lang="en-US" sz="1200" baseline="0" dirty="0" smtClean="0"/>
              <a:t> </a:t>
            </a:r>
            <a:r>
              <a:rPr lang="en-US" sz="1200" dirty="0" smtClean="0"/>
              <a:t>brief hearing.</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US" sz="1200" dirty="0" smtClean="0"/>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US" sz="1200" dirty="0" smtClean="0"/>
          </a:p>
          <a:p>
            <a:endParaRPr lang="en-US" i="1" dirty="0" smtClean="0">
              <a:latin typeface="Times New Roman" panose="02020603050405020304" pitchFamily="18" charset="0"/>
              <a:cs typeface="Times New Roman" panose="02020603050405020304" pitchFamily="18" charset="0"/>
            </a:endParaRPr>
          </a:p>
        </p:txBody>
      </p:sp>
      <p:sp>
        <p:nvSpPr>
          <p:cNvPr id="20484"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2A3ED3C9-86B6-4ACC-8D57-6A279437DCAB}" type="slidenum">
              <a:rPr lang="en-US" altLang="en-US" smtClean="0">
                <a:latin typeface="Arial" panose="020B0604020202020204" pitchFamily="34" charset="0"/>
              </a:rPr>
              <a:pPr/>
              <a:t>23</a:t>
            </a:fld>
            <a:endParaRPr lang="en-US" altLang="en-US" dirty="0" smtClean="0">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Today we are going</a:t>
            </a:r>
            <a:r>
              <a:rPr lang="en-US" baseline="0" dirty="0" smtClean="0"/>
              <a:t> to discuss the following:</a:t>
            </a:r>
          </a:p>
          <a:p>
            <a:pPr marL="171450" indent="-171450">
              <a:buFont typeface="Arial" panose="020B0604020202020204" pitchFamily="34" charset="0"/>
              <a:buChar char="•"/>
            </a:pPr>
            <a:r>
              <a:rPr lang="en-US" altLang="en-US" sz="1200" dirty="0" smtClean="0"/>
              <a:t>NTAS National Terrorism Advisory System</a:t>
            </a:r>
          </a:p>
          <a:p>
            <a:pPr marL="171450" indent="-171450">
              <a:buFont typeface="Arial" panose="020B0604020202020204" pitchFamily="34" charset="0"/>
              <a:buChar char="•"/>
            </a:pPr>
            <a:r>
              <a:rPr lang="en-US" altLang="en-US" sz="1200" dirty="0" smtClean="0"/>
              <a:t>Why New Jersey and Connecting The Dots</a:t>
            </a:r>
          </a:p>
          <a:p>
            <a:pPr marL="171450" indent="-171450">
              <a:buFont typeface="Arial" panose="020B0604020202020204" pitchFamily="34" charset="0"/>
              <a:buChar char="•"/>
            </a:pPr>
            <a:r>
              <a:rPr lang="en-US" altLang="en-US" sz="1200" dirty="0" smtClean="0"/>
              <a:t>Homegrown Terrorism</a:t>
            </a:r>
          </a:p>
          <a:p>
            <a:pPr marL="171450" indent="-171450">
              <a:buFont typeface="Arial" panose="020B0604020202020204" pitchFamily="34" charset="0"/>
              <a:buChar char="•"/>
            </a:pPr>
            <a:r>
              <a:rPr lang="en-US" altLang="en-US" sz="1200" dirty="0" smtClean="0"/>
              <a:t>Current Threat Environment</a:t>
            </a:r>
          </a:p>
          <a:p>
            <a:pPr marL="171450" indent="-171450">
              <a:buFont typeface="Arial" panose="020B0604020202020204" pitchFamily="34" charset="0"/>
              <a:buChar char="•"/>
            </a:pPr>
            <a:r>
              <a:rPr lang="en-US" altLang="en-US" sz="1200" dirty="0" smtClean="0"/>
              <a:t>New Jersey Terror-Related Activity And Plots</a:t>
            </a:r>
          </a:p>
          <a:p>
            <a:pPr marL="171450" indent="-171450">
              <a:buFont typeface="Arial" panose="020B0604020202020204" pitchFamily="34" charset="0"/>
              <a:buChar char="•"/>
            </a:pPr>
            <a:r>
              <a:rPr lang="en-US" sz="1200" dirty="0" smtClean="0">
                <a:latin typeface="Arial" panose="020B0604020202020204" pitchFamily="34" charset="0"/>
                <a:cs typeface="Arial" panose="020B0604020202020204" pitchFamily="34" charset="0"/>
              </a:rPr>
              <a:t>Disguises, Terror Groups and Radicalization </a:t>
            </a:r>
          </a:p>
          <a:p>
            <a:pPr marL="171450" indent="-171450">
              <a:buFont typeface="Arial" panose="020B0604020202020204" pitchFamily="34" charset="0"/>
              <a:buChar char="•"/>
            </a:pPr>
            <a:r>
              <a:rPr lang="en-US" altLang="en-US" sz="1200" dirty="0" smtClean="0"/>
              <a:t>Terrorist Supported Activities, Recognize the Hazard, Encountering A Situation Suspicious Activity</a:t>
            </a:r>
          </a:p>
          <a:p>
            <a:pPr marL="171450" indent="-171450">
              <a:buFont typeface="Arial" panose="020B0604020202020204" pitchFamily="34" charset="0"/>
              <a:buChar char="•"/>
            </a:pPr>
            <a:r>
              <a:rPr lang="en-US" sz="1200" dirty="0" smtClean="0"/>
              <a:t>The Terrorist Planning Cycle &amp; Signs of Terrorism</a:t>
            </a:r>
          </a:p>
          <a:p>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2</a:t>
            </a:fld>
            <a:endParaRPr lang="en-US" altLang="en-US" dirty="0"/>
          </a:p>
        </p:txBody>
      </p:sp>
    </p:spTree>
    <p:extLst>
      <p:ext uri="{BB962C8B-B14F-4D97-AF65-F5344CB8AC3E}">
        <p14:creationId xmlns:p14="http://schemas.microsoft.com/office/powerpoint/2010/main" val="37812816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altLang="en-US" sz="1200" dirty="0" smtClean="0">
                <a:latin typeface="Arial Black" panose="020B0A04020102020204" pitchFamily="34" charset="0"/>
                <a:cs typeface="Times New Roman" panose="02020603050405020304" pitchFamily="18" charset="0"/>
              </a:rPr>
              <a:t>Alaa Saadeh Timeline</a:t>
            </a:r>
            <a:endParaRPr lang="en-US" sz="1200" b="0" kern="1200" dirty="0" smtClean="0">
              <a:solidFill>
                <a:schemeClr val="tx1"/>
              </a:solidFill>
              <a:effectLst/>
              <a:latin typeface="Arial" charset="0"/>
              <a:ea typeface="+mn-ea"/>
              <a:cs typeface="+mn-cs"/>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kern="1200" dirty="0" smtClean="0">
                <a:solidFill>
                  <a:schemeClr val="tx1"/>
                </a:solidFill>
                <a:effectLst/>
                <a:latin typeface="Arial" charset="0"/>
                <a:ea typeface="+mn-ea"/>
                <a:cs typeface="+mn-cs"/>
              </a:rPr>
              <a:t>New Jersey resident Alaa Saadeh belonged to a group of alleged U.S.-based ISIS supporters and would-be foreign fighters that included his younger brother, Nader Saadeh, Samuel Rahamin Topaz, and others. The FBI arrested Saadeh on June 29, 2015.</a:t>
            </a:r>
            <a:r>
              <a:rPr lang="en-US" sz="1200" b="1" kern="1200" dirty="0" smtClean="0">
                <a:solidFill>
                  <a:schemeClr val="tx1"/>
                </a:solidFill>
                <a:effectLst/>
                <a:latin typeface="Arial" charset="0"/>
                <a:ea typeface="+mn-ea"/>
                <a:cs typeface="+mn-cs"/>
              </a:rPr>
              <a:t>*</a:t>
            </a:r>
            <a:r>
              <a:rPr lang="en-US" sz="1200" b="0" kern="1200" dirty="0" smtClean="0">
                <a:solidFill>
                  <a:schemeClr val="tx1"/>
                </a:solidFill>
                <a:effectLst/>
                <a:latin typeface="Arial" charset="0"/>
                <a:ea typeface="+mn-ea"/>
                <a:cs typeface="+mn-cs"/>
              </a:rPr>
              <a:t>“New Jersey Man Charged With Conspiracy To Provide Material Support To ISIL And Witness Tampering,” U.S. Department of Justice, June 29, 2015, http://www.justice.gov/usao-nj/pr/new-jersey-man-charged-conspiracy-provide-material-support-isil-and-witness-tamperings.</a:t>
            </a:r>
            <a:r>
              <a:rPr lang="en-US" sz="1200" b="1" kern="1200" baseline="0" dirty="0" smtClean="0">
                <a:solidFill>
                  <a:schemeClr val="tx1"/>
                </a:solidFill>
                <a:effectLst/>
                <a:latin typeface="Arial" charset="0"/>
                <a:ea typeface="+mn-ea"/>
                <a:cs typeface="+mn-cs"/>
              </a:rPr>
              <a:t> </a:t>
            </a:r>
            <a:r>
              <a:rPr lang="en-US" sz="1200" b="0" kern="1200" dirty="0" smtClean="0">
                <a:solidFill>
                  <a:schemeClr val="tx1"/>
                </a:solidFill>
                <a:effectLst/>
                <a:latin typeface="Arial" charset="0"/>
                <a:ea typeface="+mn-ea"/>
                <a:cs typeface="+mn-cs"/>
              </a:rPr>
              <a:t> Following his arrest, Saadeh told the FBI that he, Nader Saadeh, and Topaz watched ISIS propaganda videos together and planned to join the terrorist group abroad.</a:t>
            </a:r>
            <a:r>
              <a:rPr lang="en-US" sz="1200" b="1" kern="1200" dirty="0" smtClean="0">
                <a:solidFill>
                  <a:schemeClr val="tx1"/>
                </a:solidFill>
                <a:effectLst/>
                <a:latin typeface="Arial" charset="0"/>
                <a:ea typeface="+mn-ea"/>
                <a:cs typeface="+mn-cs"/>
              </a:rPr>
              <a:t>*</a:t>
            </a:r>
            <a:r>
              <a:rPr lang="en-US" sz="1200" b="0" kern="1200" dirty="0" smtClean="0">
                <a:solidFill>
                  <a:schemeClr val="tx1"/>
                </a:solidFill>
                <a:effectLst/>
                <a:latin typeface="Arial" charset="0"/>
                <a:ea typeface="+mn-ea"/>
                <a:cs typeface="+mn-cs"/>
              </a:rPr>
              <a:t>“United States of America v. Nader Saadeh,” U.S. District Court District of New Jersey, August 1, 2015, http://www.justice.gov/opa/file/705621/download.</a:t>
            </a:r>
            <a:r>
              <a:rPr lang="en-US" sz="1200" b="1" kern="1200" dirty="0" smtClean="0">
                <a:solidFill>
                  <a:schemeClr val="tx1"/>
                </a:solidFill>
                <a:effectLst/>
                <a:latin typeface="Arial" charset="0"/>
                <a:ea typeface="+mn-ea"/>
                <a:cs typeface="+mn-cs"/>
              </a:rPr>
              <a:t>x</a:t>
            </a:r>
            <a:endParaRPr lang="en-US" dirty="0" smtClean="0">
              <a:solidFill>
                <a:schemeClr val="tx1"/>
              </a:solidFill>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smtClean="0">
                <a:solidFill>
                  <a:schemeClr val="tx1"/>
                </a:solidFill>
              </a:rPr>
              <a:t>In 2012 Brothers Alaa and Nader Saadeh live together in in Fort Lee, New Jersey.</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smtClean="0">
                <a:solidFill>
                  <a:schemeClr val="tx1"/>
                </a:solidFill>
              </a:rPr>
              <a:t>On February 2015, Alaa and Nader Saader move back in with a person identified in the criminal complaint as “Individual 1” in Rutherford. NJ.</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smtClean="0">
                <a:solidFill>
                  <a:schemeClr val="tx1"/>
                </a:solidFill>
              </a:rPr>
              <a:t>On May 5, 2015 attempted to travel from New Jersey to the Middle East, via John F. Kennedy International Airport, allegedly in order to join ISIS.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smtClean="0">
                <a:solidFill>
                  <a:schemeClr val="tx1"/>
                </a:solidFill>
              </a:rPr>
              <a:t>On May 21, 2015 Saadeh and Topaz discussed that they needed to “lay low” and refrain from taking action law enforcement.</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smtClean="0">
                <a:solidFill>
                  <a:schemeClr val="tx1"/>
                </a:solidFill>
              </a:rPr>
              <a:t>On June 17, 2015, FBI arrests Saadeh in New Jersey and charge shim with providing material support to ISIS.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smtClean="0">
                <a:solidFill>
                  <a:schemeClr val="tx1"/>
                </a:solidFill>
              </a:rPr>
              <a:t>June 29, 2015-Alaa Saadeh, 23, of West New York, was arrested early this morning at his home</a:t>
            </a:r>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24</a:t>
            </a:fld>
            <a:endParaRPr lang="en-US" altLang="en-US" dirty="0"/>
          </a:p>
        </p:txBody>
      </p:sp>
    </p:spTree>
    <p:extLst>
      <p:ext uri="{BB962C8B-B14F-4D97-AF65-F5344CB8AC3E}">
        <p14:creationId xmlns:p14="http://schemas.microsoft.com/office/powerpoint/2010/main" val="8684978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t>Ahmad Rahimi Timeline</a:t>
            </a:r>
          </a:p>
          <a:p>
            <a:pPr marL="171450" indent="-171450">
              <a:buFontTx/>
              <a:buChar char="-"/>
              <a:defRPr/>
            </a:pPr>
            <a:r>
              <a:rPr lang="en-US" dirty="0" smtClean="0"/>
              <a:t>In September 2016, federal, state, and local law enforcement authorities in both New Jersey and New York pursued a terrorist bomber who had authorities and citizens on edge for three consecutive days.</a:t>
            </a:r>
          </a:p>
          <a:p>
            <a:pPr marL="171450" indent="-171450">
              <a:buFontTx/>
              <a:buChar char="-"/>
              <a:defRPr/>
            </a:pPr>
            <a:r>
              <a:rPr lang="en-US" dirty="0" smtClean="0"/>
              <a:t>On September 15, 2016, at 6:30 p.m., Ahmad Rahimi used his cell phone to record a test of an improvised explosive device in Elizabeth, New Jersey.</a:t>
            </a:r>
          </a:p>
          <a:p>
            <a:pPr marL="171450" indent="-171450">
              <a:buFontTx/>
              <a:buChar char="-"/>
              <a:defRPr/>
            </a:pPr>
            <a:r>
              <a:rPr lang="en-US" dirty="0" smtClean="0"/>
              <a:t>On September 17, 2016, at about 9:35 a.m., in Seaside Park, New Jersey, a pipe bomb exploded in a trash can along the route of a Marine Corps charity run expected to draw 3,000 people. In this photo you can still see the smoking trash can. Additional pipe bombs timed to go off during the race were also found. No one was injured given the race was delayed due to the discovery of a suspicious backpack at the starting line. </a:t>
            </a:r>
          </a:p>
          <a:p>
            <a:pPr marL="171450" indent="-171450">
              <a:buFontTx/>
              <a:buChar char="-"/>
              <a:defRPr/>
            </a:pPr>
            <a:r>
              <a:rPr lang="en-US" dirty="0" smtClean="0"/>
              <a:t>On September 17, 2016, later that day, at about 8:30 p.m., in the Chelsea neighborhood of Manhattan, known for its nightlife, a pressure cooker bomb exploded in a crowded area on West 23rd Street, with many restaurants and businesses, injuring close to 30 people.  Hours later, at about 10:30 p.m., and four blocks away from the 23rd Street bombing, police were alerted to another pressure-cooker bomb wired to a cell phone and concealed in a plastic bag beneath a mailbox.</a:t>
            </a:r>
          </a:p>
          <a:p>
            <a:pPr marL="171450" indent="-171450">
              <a:buFontTx/>
              <a:buChar char="-"/>
              <a:defRPr/>
            </a:pPr>
            <a:r>
              <a:rPr lang="en-US" dirty="0" smtClean="0"/>
              <a:t>On September 18, 2016, at about 8:40 p.m., in Elizabeth, New Jersey, two men found multiple pipe bombs concealed in a backpack on top of a garbage can at the Elizabeth train station. Elizabeth police responded, and the investigation was turned over to the NJSP and the FBI. While the bomb squad was attempting to render the bombs safe for removal, one accidentally exploded. The other devices were removed without incident. </a:t>
            </a:r>
          </a:p>
          <a:p>
            <a:pPr marL="171450" indent="-171450">
              <a:buFontTx/>
              <a:buChar char="-"/>
              <a:defRPr/>
            </a:pPr>
            <a:r>
              <a:rPr lang="en-US" dirty="0" smtClean="0"/>
              <a:t>The subsequent investigation found that although the bombs were of different designs, the bomb-maker followed instructions from Inspire magazine to construct the devices. Surveillance video, fingerprints, and DNA evidence identified the suspect as Ahmad Kahn Rahimi, and alerts were issued for his arrest.</a:t>
            </a:r>
          </a:p>
          <a:p>
            <a:pPr marL="171450" indent="-171450">
              <a:buFontTx/>
              <a:buChar char="-"/>
              <a:defRPr/>
            </a:pPr>
            <a:r>
              <a:rPr lang="en-US" dirty="0" smtClean="0"/>
              <a:t>On the morning of September 19, 2016, ay about 9:30 a.m., two Linden, New Jersey, police officers responded to a neighborhood tavern to investigate a reported sighting of Rahimi, sleeping in the vestibule. During questioning, Rahimi, pulled a handgun and wounded the two police officers, who returned fire and struck Rahimi multiple times. Both police officers and Rahimi survived the shooting. </a:t>
            </a:r>
          </a:p>
          <a:p>
            <a:pPr marL="628650" lvl="1" indent="-171450">
              <a:buFontTx/>
              <a:buChar char="-"/>
              <a:defRPr/>
            </a:pPr>
            <a:endParaRPr lang="en-US" dirty="0" smtClean="0"/>
          </a:p>
          <a:p>
            <a:pPr>
              <a:defRPr/>
            </a:pPr>
            <a:endParaRPr lang="en-US" dirty="0"/>
          </a:p>
        </p:txBody>
      </p:sp>
      <p:sp>
        <p:nvSpPr>
          <p:cNvPr id="24580"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9DC90C89-DAE8-4C45-8F7A-3F4A23141476}" type="slidenum">
              <a:rPr lang="en-US" altLang="en-US" smtClean="0">
                <a:latin typeface="Arial" panose="020B0604020202020204" pitchFamily="34" charset="0"/>
              </a:rPr>
              <a:pPr/>
              <a:t>25</a:t>
            </a:fld>
            <a:endParaRPr lang="en-US" altLang="en-US" dirty="0" smtClean="0">
              <a:latin typeface="Arial" panose="020B060402020202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effectLst/>
              </a:rPr>
              <a:t>While there are many potential definitions of domestic or homegrown terrorism, it is largely defined as terrorism in which the perpetrator targets his/her own country. Enders defines domestic terrorism as “homegrown in which the venue, target, and perpetrators are all from the same country. The term “homegrown terrorism” stems from jihadi terrorism against Westerners. They</a:t>
            </a:r>
            <a:r>
              <a:rPr lang="en-US" baseline="0" dirty="0" smtClean="0">
                <a:effectLst/>
              </a:rPr>
              <a:t> are </a:t>
            </a:r>
            <a:r>
              <a:rPr lang="en-US" dirty="0" smtClean="0">
                <a:effectLst/>
              </a:rPr>
              <a:t>described as homegrown terrorism: "autonomously organized radicalized westerners with little direct assistance from transnational networks, usually organized within the home or host country, and targets fellow nationals."  However, homegrown terrorism is not just jihad or Islamic. </a:t>
            </a:r>
            <a:r>
              <a:rPr lang="en-US" altLang="en-US" sz="1200" dirty="0" smtClean="0"/>
              <a:t>Domestic terrorism or homegrown terrorism is terrorism targeting victims "within a country by a perpetrator with the same citizenship" as the victims.</a:t>
            </a:r>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27</a:t>
            </a:fld>
            <a:endParaRPr lang="en-US" altLang="en-US" dirty="0"/>
          </a:p>
        </p:txBody>
      </p:sp>
    </p:spTree>
    <p:extLst>
      <p:ext uri="{BB962C8B-B14F-4D97-AF65-F5344CB8AC3E}">
        <p14:creationId xmlns:p14="http://schemas.microsoft.com/office/powerpoint/2010/main" val="28964042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5D57069-F3E2-42DC-A939-6E6E54825B15}" type="slidenum">
              <a:rPr lang="en-US" altLang="en-US" smtClean="0"/>
              <a:pPr>
                <a:spcBef>
                  <a:spcPct val="0"/>
                </a:spcBef>
              </a:pPr>
              <a:t>28</a:t>
            </a:fld>
            <a:endParaRPr lang="en-US" altLang="en-US" dirty="0" smtClean="0"/>
          </a:p>
        </p:txBody>
      </p:sp>
      <p:sp>
        <p:nvSpPr>
          <p:cNvPr id="27651"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p:txBody>
          <a:bodyPr/>
          <a:lstStyle/>
          <a:p>
            <a:pPr marL="171450" indent="-171450" eaLnBrk="1" hangingPunct="1">
              <a:buFont typeface="Arial" panose="020B0604020202020204" pitchFamily="34" charset="0"/>
              <a:buChar char="•"/>
              <a:defRPr/>
            </a:pPr>
            <a:r>
              <a:rPr lang="en-US" altLang="en-US" dirty="0" smtClean="0">
                <a:latin typeface="Arial" panose="020B0604020202020204" pitchFamily="34" charset="0"/>
              </a:rPr>
              <a:t>Top Picture:  </a:t>
            </a:r>
            <a:r>
              <a:rPr lang="en-US" dirty="0" smtClean="0"/>
              <a:t>Omar Mateen, 29, a U.S. citizen of Afghan descent from Port St. Lucie, Fla., from his myspace.com page, who has been named as the gunman in the mass shootings at the Pulse nightclub in Orlando. (Photo: AFP/Getty Images).</a:t>
            </a:r>
          </a:p>
          <a:p>
            <a:pPr marL="171450" indent="-171450" eaLnBrk="1" hangingPunct="1">
              <a:buFont typeface="Arial" panose="020B0604020202020204" pitchFamily="34" charset="0"/>
              <a:buChar char="•"/>
              <a:defRPr/>
            </a:pPr>
            <a:r>
              <a:rPr lang="en-US" dirty="0" smtClean="0"/>
              <a:t>Bottom Picture: This July 27, 2014, photo provided by U.S. Customs and Border Protection shows Tashfeen Malik, left, and Syed Farook, as they passed through O'Hare International Airport in Chicago. (Photo: AP)</a:t>
            </a:r>
            <a:endParaRPr lang="en-US" altLang="en-US" dirty="0" smtClean="0">
              <a:latin typeface="Arial" panose="020B0604020202020204" pitchFamily="34" charset="0"/>
            </a:endParaRPr>
          </a:p>
          <a:p>
            <a:pPr marL="171450" indent="-171450" eaLnBrk="1" hangingPunct="1">
              <a:buFont typeface="Arial" panose="020B0604020202020204" pitchFamily="34" charset="0"/>
              <a:buChar char="•"/>
              <a:defRPr/>
            </a:pPr>
            <a:r>
              <a:rPr lang="en-US" altLang="en-US" dirty="0" smtClean="0">
                <a:latin typeface="Arial" panose="020B0604020202020204" pitchFamily="34" charset="0"/>
              </a:rPr>
              <a:t>Increasingly, small endogenous cells and lone wolves who view themselves as part of the Global Jihad, but lack extensive or concrete links to the movement’s vanguard, aka al Qaeda, and have emerged across Europe and elsewhere around the world.  These small cells/individuals have carried out smaller-scale unsophisticated attacks against soft targets that have proved to be destructive and disruptive.  But rather unsophisticated.</a:t>
            </a:r>
          </a:p>
          <a:p>
            <a:pPr marL="171450" indent="-171450">
              <a:buFont typeface="Arial" panose="020B0604020202020204" pitchFamily="34" charset="0"/>
              <a:buChar char="•"/>
              <a:defRPr/>
            </a:pPr>
            <a:r>
              <a:rPr lang="en-US" b="1" dirty="0" smtClean="0"/>
              <a:t>Jan. 31, 2017 Denver</a:t>
            </a:r>
          </a:p>
          <a:p>
            <a:pPr>
              <a:buFont typeface="Arial" panose="020B0604020202020204" pitchFamily="34" charset="0"/>
              <a:buNone/>
              <a:defRPr/>
            </a:pPr>
            <a:r>
              <a:rPr lang="en-US" b="1" dirty="0" smtClean="0"/>
              <a:t>   </a:t>
            </a:r>
            <a:r>
              <a:rPr lang="en-US" dirty="0" smtClean="0"/>
              <a:t>Shooting death of a transit officer by Joshua Cummings, 37, a Muslim convert and</a:t>
            </a:r>
          </a:p>
          <a:p>
            <a:pPr>
              <a:buFont typeface="Arial" panose="020B0604020202020204" pitchFamily="34" charset="0"/>
              <a:buNone/>
              <a:defRPr/>
            </a:pPr>
            <a:r>
              <a:rPr lang="en-US" dirty="0" smtClean="0"/>
              <a:t>   former Army sergeant.  He has been charged with murder for the execution-style killing</a:t>
            </a:r>
          </a:p>
          <a:p>
            <a:pPr>
              <a:buFont typeface="Arial" panose="020B0604020202020204" pitchFamily="34" charset="0"/>
              <a:buNone/>
              <a:defRPr/>
            </a:pPr>
            <a:r>
              <a:rPr lang="en-US" dirty="0" smtClean="0"/>
              <a:t>  </a:t>
            </a:r>
            <a:r>
              <a:rPr lang="en-US" baseline="0" dirty="0" smtClean="0"/>
              <a:t> </a:t>
            </a:r>
            <a:r>
              <a:rPr lang="en-US" dirty="0" smtClean="0"/>
              <a:t>of Scott Van Lanken. Before the shooting, a group of Muslim leaders sent a letter to the </a:t>
            </a:r>
          </a:p>
          <a:p>
            <a:pPr>
              <a:buFont typeface="Arial" panose="020B0604020202020204" pitchFamily="34" charset="0"/>
              <a:buNone/>
              <a:defRPr/>
            </a:pPr>
            <a:r>
              <a:rPr lang="en-US" dirty="0" smtClean="0"/>
              <a:t>   Department of Homeland Security warning that Cummings was on an “advanced path </a:t>
            </a:r>
          </a:p>
          <a:p>
            <a:pPr>
              <a:buFont typeface="Arial" panose="020B0604020202020204" pitchFamily="34" charset="0"/>
              <a:buNone/>
              <a:defRPr/>
            </a:pPr>
            <a:r>
              <a:rPr lang="en-US" dirty="0" smtClean="0"/>
              <a:t>   to radicalization.”</a:t>
            </a:r>
            <a:endParaRPr lang="en-US" b="1" dirty="0" smtClean="0"/>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1" dirty="0" smtClean="0"/>
              <a:t>September,</a:t>
            </a:r>
            <a:r>
              <a:rPr lang="en-US" sz="1200" b="1" baseline="0" dirty="0" smtClean="0"/>
              <a:t> </a:t>
            </a:r>
            <a:r>
              <a:rPr lang="en-US" b="1" dirty="0" smtClean="0"/>
              <a:t>2016 </a:t>
            </a:r>
            <a:r>
              <a:rPr lang="en-US" sz="1200" b="1" dirty="0" smtClean="0"/>
              <a:t>New Jersey and New York Bombings</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sz="1200" b="1" dirty="0" smtClean="0"/>
              <a:t>    </a:t>
            </a:r>
            <a:r>
              <a:rPr lang="en-US" sz="1200" kern="1200" dirty="0" smtClean="0">
                <a:solidFill>
                  <a:schemeClr val="tx1"/>
                </a:solidFill>
                <a:effectLst/>
                <a:latin typeface="Arial" charset="0"/>
                <a:ea typeface="+mn-ea"/>
                <a:cs typeface="+mn-cs"/>
              </a:rPr>
              <a:t>On September 19, law enforcement in New Jersey and New York issued news media, social media, and cellular alerts to</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sz="1200" kern="1200" dirty="0" smtClean="0">
                <a:solidFill>
                  <a:schemeClr val="tx1"/>
                </a:solidFill>
                <a:effectLst/>
                <a:latin typeface="Arial" charset="0"/>
                <a:ea typeface="+mn-ea"/>
                <a:cs typeface="+mn-cs"/>
              </a:rPr>
              <a:t>    the public with photos of Rahimi. Four hours after the alerts were issued, a bar owner in Linden (Union County) notified</a:t>
            </a:r>
            <a:r>
              <a:rPr lang="en-US" sz="1200" kern="1200" baseline="0" dirty="0" smtClean="0">
                <a:solidFill>
                  <a:schemeClr val="tx1"/>
                </a:solidFill>
                <a:effectLst/>
                <a:latin typeface="Arial" charset="0"/>
                <a:ea typeface="+mn-ea"/>
                <a:cs typeface="+mn-cs"/>
              </a:rPr>
              <a:t> </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sz="1200" kern="1200" baseline="0" dirty="0" smtClean="0">
                <a:solidFill>
                  <a:schemeClr val="tx1"/>
                </a:solidFill>
                <a:effectLst/>
                <a:latin typeface="Arial" charset="0"/>
                <a:ea typeface="+mn-ea"/>
                <a:cs typeface="+mn-cs"/>
              </a:rPr>
              <a:t>    </a:t>
            </a:r>
            <a:r>
              <a:rPr lang="en-US" sz="1200" kern="1200" dirty="0" smtClean="0">
                <a:solidFill>
                  <a:schemeClr val="tx1"/>
                </a:solidFill>
                <a:effectLst/>
                <a:latin typeface="Arial" charset="0"/>
                <a:ea typeface="+mn-ea"/>
                <a:cs typeface="+mn-cs"/>
              </a:rPr>
              <a:t>police after observing a man later identified as Rahimi sleeping in the doorway of his establishment. Linden police</a:t>
            </a:r>
            <a:r>
              <a:rPr lang="en-US" sz="1200" kern="1200" baseline="0" dirty="0" smtClean="0">
                <a:solidFill>
                  <a:schemeClr val="tx1"/>
                </a:solidFill>
                <a:effectLst/>
                <a:latin typeface="Arial" charset="0"/>
                <a:ea typeface="+mn-ea"/>
                <a:cs typeface="+mn-cs"/>
              </a:rPr>
              <a:t>  </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sz="1200" kern="1200" baseline="0" dirty="0" smtClean="0">
                <a:solidFill>
                  <a:schemeClr val="tx1"/>
                </a:solidFill>
                <a:effectLst/>
                <a:latin typeface="Arial" charset="0"/>
                <a:ea typeface="+mn-ea"/>
                <a:cs typeface="+mn-cs"/>
              </a:rPr>
              <a:t>    </a:t>
            </a:r>
            <a:r>
              <a:rPr lang="en-US" sz="1200" kern="1200" dirty="0" smtClean="0">
                <a:solidFill>
                  <a:schemeClr val="tx1"/>
                </a:solidFill>
                <a:effectLst/>
                <a:latin typeface="Arial" charset="0"/>
                <a:ea typeface="+mn-ea"/>
                <a:cs typeface="+mn-cs"/>
              </a:rPr>
              <a:t>responded and, following a gunfight, took Rahimi into</a:t>
            </a:r>
            <a:r>
              <a:rPr lang="en-US" sz="1200" kern="1200" baseline="0" dirty="0" smtClean="0">
                <a:solidFill>
                  <a:schemeClr val="tx1"/>
                </a:solidFill>
                <a:effectLst/>
                <a:latin typeface="Arial" charset="0"/>
                <a:ea typeface="+mn-ea"/>
                <a:cs typeface="+mn-cs"/>
              </a:rPr>
              <a:t> </a:t>
            </a:r>
            <a:r>
              <a:rPr lang="en-US" sz="1200" kern="1200" dirty="0" smtClean="0">
                <a:solidFill>
                  <a:schemeClr val="tx1"/>
                </a:solidFill>
                <a:effectLst/>
                <a:latin typeface="Arial" charset="0"/>
                <a:ea typeface="+mn-ea"/>
                <a:cs typeface="+mn-cs"/>
              </a:rPr>
              <a:t>custody. The previous day, two men found a backpack</a:t>
            </a:r>
            <a:r>
              <a:rPr lang="en-US" sz="1200" kern="1200" baseline="0" dirty="0" smtClean="0">
                <a:solidFill>
                  <a:schemeClr val="tx1"/>
                </a:solidFill>
                <a:effectLst/>
                <a:latin typeface="Arial" charset="0"/>
                <a:ea typeface="+mn-ea"/>
                <a:cs typeface="+mn-cs"/>
              </a:rPr>
              <a:t> </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sz="1200" kern="1200" baseline="0" dirty="0" smtClean="0">
                <a:solidFill>
                  <a:schemeClr val="tx1"/>
                </a:solidFill>
                <a:effectLst/>
                <a:latin typeface="Arial" charset="0"/>
                <a:ea typeface="+mn-ea"/>
                <a:cs typeface="+mn-cs"/>
              </a:rPr>
              <a:t>    </a:t>
            </a:r>
            <a:r>
              <a:rPr lang="en-US" sz="1200" kern="1200" dirty="0" smtClean="0">
                <a:solidFill>
                  <a:schemeClr val="tx1"/>
                </a:solidFill>
                <a:effectLst/>
                <a:latin typeface="Arial" charset="0"/>
                <a:ea typeface="+mn-ea"/>
                <a:cs typeface="+mn-cs"/>
              </a:rPr>
              <a:t>containing</a:t>
            </a:r>
            <a:r>
              <a:rPr lang="en-US" sz="1200" kern="1200" baseline="0" dirty="0" smtClean="0">
                <a:solidFill>
                  <a:schemeClr val="tx1"/>
                </a:solidFill>
                <a:effectLst/>
                <a:latin typeface="Arial" charset="0"/>
                <a:ea typeface="+mn-ea"/>
                <a:cs typeface="+mn-cs"/>
              </a:rPr>
              <a:t> </a:t>
            </a:r>
            <a:r>
              <a:rPr lang="en-US" sz="1200" kern="1200" dirty="0" smtClean="0">
                <a:solidFill>
                  <a:schemeClr val="tx1"/>
                </a:solidFill>
                <a:effectLst/>
                <a:latin typeface="Arial" charset="0"/>
                <a:ea typeface="+mn-ea"/>
                <a:cs typeface="+mn-cs"/>
              </a:rPr>
              <a:t>five pipe bombs near the Elizabeth train station. They notified local police, which detonated the device.</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1" kern="1200" dirty="0" smtClean="0">
                <a:solidFill>
                  <a:schemeClr val="tx1"/>
                </a:solidFill>
                <a:effectLst/>
                <a:latin typeface="Arial" charset="0"/>
                <a:ea typeface="+mn-ea"/>
                <a:cs typeface="+mn-cs"/>
              </a:rPr>
              <a:t>November</a:t>
            </a:r>
            <a:r>
              <a:rPr lang="en-US" sz="1200" b="1" kern="1200" baseline="0" dirty="0" smtClean="0">
                <a:solidFill>
                  <a:schemeClr val="tx1"/>
                </a:solidFill>
                <a:effectLst/>
                <a:latin typeface="Arial" charset="0"/>
                <a:ea typeface="+mn-ea"/>
                <a:cs typeface="+mn-cs"/>
              </a:rPr>
              <a:t> 2016 Ohio State</a:t>
            </a:r>
          </a:p>
          <a:p>
            <a:r>
              <a:rPr lang="en-US" sz="1200" b="1" kern="1200" baseline="0" dirty="0" smtClean="0">
                <a:solidFill>
                  <a:schemeClr val="tx1"/>
                </a:solidFill>
                <a:effectLst/>
                <a:latin typeface="Arial" charset="0"/>
                <a:ea typeface="+mn-ea"/>
                <a:cs typeface="+mn-cs"/>
              </a:rPr>
              <a:t>    </a:t>
            </a:r>
            <a:r>
              <a:rPr lang="en-US" dirty="0" smtClean="0"/>
              <a:t>A car and knife attack by an Ohio State University student that injured 11 people on Monday before the suspect was </a:t>
            </a:r>
          </a:p>
          <a:p>
            <a:r>
              <a:rPr lang="en-US" dirty="0" smtClean="0"/>
              <a:t>    shot</a:t>
            </a:r>
            <a:r>
              <a:rPr lang="en-US" baseline="0" dirty="0" smtClean="0"/>
              <a:t> </a:t>
            </a:r>
            <a:r>
              <a:rPr lang="en-US" dirty="0" smtClean="0"/>
              <a:t>dead by a police officer is being investigated as a possible terror attack, a U.S. congressman and another</a:t>
            </a:r>
            <a:r>
              <a:rPr lang="en-US" baseline="0" dirty="0" smtClean="0"/>
              <a:t> </a:t>
            </a:r>
          </a:p>
          <a:p>
            <a:r>
              <a:rPr lang="en-US" baseline="0" dirty="0" smtClean="0"/>
              <a:t>    </a:t>
            </a:r>
            <a:r>
              <a:rPr lang="en-US" dirty="0" smtClean="0"/>
              <a:t>government source said. </a:t>
            </a:r>
            <a:r>
              <a:rPr lang="en-US" baseline="0" dirty="0" smtClean="0"/>
              <a:t> </a:t>
            </a:r>
            <a:r>
              <a:rPr lang="en-US" dirty="0" smtClean="0"/>
              <a:t>The suspect, Abdul Razak Ali Artan, was shot and killed by a police officer with less than two  </a:t>
            </a:r>
          </a:p>
          <a:p>
            <a:r>
              <a:rPr lang="en-US" dirty="0" smtClean="0"/>
              <a:t>    years on the</a:t>
            </a:r>
            <a:r>
              <a:rPr lang="en-US" baseline="0" dirty="0" smtClean="0"/>
              <a:t> </a:t>
            </a:r>
            <a:r>
              <a:rPr lang="en-US" dirty="0" smtClean="0"/>
              <a:t>force after driving into a group of people and then jumping out of the vehicle and stabbing people with a\</a:t>
            </a:r>
          </a:p>
          <a:p>
            <a:r>
              <a:rPr lang="en-US" dirty="0" smtClean="0"/>
              <a:t>    butcher knife</a:t>
            </a:r>
            <a:r>
              <a:rPr lang="en-US" baseline="0" dirty="0" smtClean="0"/>
              <a:t> </a:t>
            </a:r>
            <a:r>
              <a:rPr lang="en-US" dirty="0" smtClean="0"/>
              <a:t>at</a:t>
            </a:r>
            <a:r>
              <a:rPr lang="en-US" baseline="0" dirty="0" smtClean="0"/>
              <a:t> </a:t>
            </a:r>
            <a:r>
              <a:rPr lang="en-US" dirty="0" smtClean="0"/>
              <a:t>the school's Columbus campus, said Monica Moll, director of public safety for Ohio State University. </a:t>
            </a:r>
          </a:p>
          <a:p>
            <a:r>
              <a:rPr lang="en-US" dirty="0" smtClean="0"/>
              <a:t>    The assailant was an 18-year-old immigrant from Somalia and a lawful permanent resident of the United States, two </a:t>
            </a:r>
          </a:p>
          <a:p>
            <a:r>
              <a:rPr lang="en-US" baseline="0" dirty="0" smtClean="0"/>
              <a:t>    </a:t>
            </a:r>
            <a:r>
              <a:rPr lang="en-US" dirty="0" smtClean="0"/>
              <a:t>U.S.</a:t>
            </a:r>
            <a:r>
              <a:rPr lang="en-US" baseline="0" dirty="0" smtClean="0"/>
              <a:t> </a:t>
            </a:r>
            <a:r>
              <a:rPr lang="en-US" dirty="0" smtClean="0"/>
              <a:t>government sources said. </a:t>
            </a:r>
            <a:endParaRPr lang="en-US" sz="1200" b="1" dirty="0" smtClean="0"/>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1" dirty="0" smtClean="0"/>
              <a:t>2016 Orlando Nightclub Shooting:  </a:t>
            </a:r>
            <a:r>
              <a:rPr lang="en-US" b="0" dirty="0" smtClean="0"/>
              <a:t>Omar Mir Seddique </a:t>
            </a:r>
            <a:r>
              <a:rPr lang="en-US" dirty="0" smtClean="0"/>
              <a:t>(November 16, 1986 - June 12, 2016), also known as  </a:t>
            </a:r>
            <a:r>
              <a:rPr lang="en-US" b="0" dirty="0" smtClean="0"/>
              <a:t>Omar Mateen</a:t>
            </a:r>
            <a:r>
              <a:rPr lang="en-US" dirty="0" smtClean="0"/>
              <a:t>, was an American mass murderer who killed 49 people and wounded 58 others in a mass shooting at the Pulse gay nightclub in Orlando, Florida, on June 12, 2016, before he was killed in a shootout with the local police. It was both the deadliest shooting by a single</a:t>
            </a:r>
            <a:r>
              <a:rPr lang="en-US" baseline="0" dirty="0" smtClean="0"/>
              <a:t> </a:t>
            </a:r>
            <a:r>
              <a:rPr lang="en-US" dirty="0" smtClean="0"/>
              <a:t>shooter and the deadliest act of violence targeting LGBT people in United States history.</a:t>
            </a:r>
            <a:r>
              <a:rPr lang="en-US" baseline="0" dirty="0" smtClean="0"/>
              <a:t> </a:t>
            </a:r>
            <a:r>
              <a:rPr lang="en-US" dirty="0" smtClean="0"/>
              <a:t> Before the</a:t>
            </a:r>
            <a:r>
              <a:rPr lang="en-US" baseline="0" dirty="0" smtClean="0"/>
              <a:t> </a:t>
            </a:r>
            <a:r>
              <a:rPr lang="en-US" dirty="0" smtClean="0"/>
              <a:t>shooting, he had been investigated for connections to terrorism by the Federal Bureau of Investigation (FBI) in 2013 and</a:t>
            </a:r>
            <a:r>
              <a:rPr lang="en-US" baseline="0" dirty="0" smtClean="0"/>
              <a:t> </a:t>
            </a:r>
            <a:r>
              <a:rPr lang="en-US" dirty="0" smtClean="0"/>
              <a:t>2014. During that period, he was</a:t>
            </a:r>
            <a:r>
              <a:rPr lang="en-US" baseline="0" dirty="0" smtClean="0"/>
              <a:t> </a:t>
            </a:r>
            <a:r>
              <a:rPr lang="en-US" dirty="0" smtClean="0"/>
              <a:t>placed on the Terrorist Screening Database, but subsequently removed.  In a call to 9-1-1 during the shooting, Mateen</a:t>
            </a:r>
            <a:r>
              <a:rPr lang="en-US" baseline="0" dirty="0" smtClean="0"/>
              <a:t> </a:t>
            </a:r>
            <a:r>
              <a:rPr lang="en-US" dirty="0" smtClean="0"/>
              <a:t>identified himself as "Mujahideen", "Islamic Soldier", and "Soldier of God";</a:t>
            </a:r>
            <a:r>
              <a:rPr lang="en-US" baseline="30000" dirty="0" smtClean="0"/>
              <a:t> </a:t>
            </a:r>
            <a:r>
              <a:rPr lang="en-US" dirty="0" smtClean="0"/>
              <a:t>and pledged  his</a:t>
            </a:r>
            <a:r>
              <a:rPr lang="en-US" baseline="0" dirty="0" smtClean="0"/>
              <a:t> </a:t>
            </a:r>
            <a:r>
              <a:rPr lang="en-US" dirty="0" smtClean="0"/>
              <a:t>allegiance multiple times to the militant jihadist group Islamic State of Iraq and the Levant (ISIL).</a:t>
            </a:r>
            <a:r>
              <a:rPr lang="en-US" baseline="30000" dirty="0" smtClean="0"/>
              <a:t> </a:t>
            </a:r>
            <a:r>
              <a:rPr lang="en-US" dirty="0" smtClean="0"/>
              <a:t>He said the shooting</a:t>
            </a:r>
            <a:r>
              <a:rPr lang="en-US" baseline="0" dirty="0" smtClean="0"/>
              <a:t> </a:t>
            </a:r>
            <a:r>
              <a:rPr lang="en-US" dirty="0" smtClean="0"/>
              <a:t>was</a:t>
            </a:r>
            <a:r>
              <a:rPr lang="en-US" baseline="0" dirty="0" smtClean="0"/>
              <a:t> </a:t>
            </a:r>
            <a:r>
              <a:rPr lang="en-US" dirty="0" smtClean="0"/>
              <a:t>"triggered" by an airstrike in Iraq that killed Abu Wahib, an ISIL commander, six weeks before.</a:t>
            </a:r>
          </a:p>
          <a:p>
            <a:pPr marL="171450" indent="-171450" rtl="0">
              <a:buFont typeface="Arial" panose="020B0604020202020204" pitchFamily="34" charset="0"/>
              <a:buChar char="•"/>
            </a:pPr>
            <a:r>
              <a:rPr lang="en-US" b="1" dirty="0" smtClean="0"/>
              <a:t>Dec. 2, 2015, San Bernardino, Calif.:</a:t>
            </a:r>
            <a:r>
              <a:rPr lang="en-US" dirty="0" smtClean="0"/>
              <a:t> Mass shooting at county office by Chicago-born</a:t>
            </a:r>
            <a:r>
              <a:rPr lang="en-US" b="1" dirty="0" smtClean="0"/>
              <a:t> </a:t>
            </a:r>
            <a:r>
              <a:rPr lang="en-US" dirty="0" smtClean="0"/>
              <a:t>Syed Rizwan Farook, 28, and his </a:t>
            </a:r>
          </a:p>
          <a:p>
            <a:pPr rtl="0"/>
            <a:r>
              <a:rPr lang="en-US" dirty="0" smtClean="0"/>
              <a:t>    Pakistani wife, 29.</a:t>
            </a:r>
            <a:r>
              <a:rPr lang="en-US" b="1" dirty="0" smtClean="0"/>
              <a:t>  </a:t>
            </a:r>
            <a:r>
              <a:rPr lang="en-US" dirty="0" smtClean="0"/>
              <a:t>The couple killed 14 people at a holiday party and were later shot to death by police. Farook agreed  </a:t>
            </a:r>
          </a:p>
          <a:p>
            <a:pPr rtl="0"/>
            <a:r>
              <a:rPr lang="en-US" dirty="0" smtClean="0"/>
              <a:t>    with the Islamic State, according to his father. On December 2, 2015, 14 people were killed and 22 others were seriously </a:t>
            </a:r>
          </a:p>
          <a:p>
            <a:pPr rtl="0"/>
            <a:r>
              <a:rPr lang="en-US" dirty="0" smtClean="0"/>
              <a:t>    injured in a terrorist attack consisting of a mass shooting and an attempted bombing at the Inland Regional Center in </a:t>
            </a:r>
          </a:p>
          <a:p>
            <a:pPr rtl="0"/>
            <a:r>
              <a:rPr lang="en-US" dirty="0" smtClean="0"/>
              <a:t>    San Bernardino, California. The perpetrators, Syed Rizwan Farook and Tashfeen Malik, a married couple living in the city </a:t>
            </a:r>
          </a:p>
          <a:p>
            <a:pPr rtl="0"/>
            <a:r>
              <a:rPr lang="en-US" dirty="0" smtClean="0"/>
              <a:t>    of Redlands, targeted a San Bernardino County Department of Public Health training event and Christmas party of </a:t>
            </a:r>
          </a:p>
          <a:p>
            <a:pPr rtl="0"/>
            <a:r>
              <a:rPr lang="en-US" dirty="0" smtClean="0"/>
              <a:t>    about 80 employees in a rented banquet room. Farook was a U.S.-born citizen of Pakistani descent, who worked as</a:t>
            </a:r>
          </a:p>
          <a:p>
            <a:pPr rtl="0"/>
            <a:r>
              <a:rPr lang="en-US" baseline="0" dirty="0" smtClean="0"/>
              <a:t>    </a:t>
            </a:r>
            <a:r>
              <a:rPr lang="en-US" dirty="0" smtClean="0"/>
              <a:t>health</a:t>
            </a:r>
            <a:r>
              <a:rPr lang="en-US" baseline="0" dirty="0" smtClean="0"/>
              <a:t> </a:t>
            </a:r>
            <a:r>
              <a:rPr lang="en-US" dirty="0" smtClean="0"/>
              <a:t>department employee. Malik was a Pakistani-born lawful permanent resident of the United States.</a:t>
            </a:r>
          </a:p>
          <a:p>
            <a:pPr rtl="0"/>
            <a:r>
              <a:rPr lang="en-US" dirty="0" smtClean="0"/>
              <a:t>    After the shooting, the couple fled in a rented sport utility vehicle (SUV). Four hours later, police pursued their vehicle</a:t>
            </a:r>
            <a:r>
              <a:rPr lang="en-US" baseline="0" dirty="0" smtClean="0"/>
              <a:t> </a:t>
            </a:r>
          </a:p>
          <a:p>
            <a:pPr rtl="0"/>
            <a:r>
              <a:rPr lang="en-US" baseline="0" dirty="0" smtClean="0"/>
              <a:t>    </a:t>
            </a:r>
            <a:r>
              <a:rPr lang="en-US" dirty="0" smtClean="0"/>
              <a:t>and killed them in a shootout.</a:t>
            </a:r>
            <a:r>
              <a:rPr lang="en-US" baseline="0" dirty="0" smtClean="0"/>
              <a:t>  </a:t>
            </a:r>
            <a:r>
              <a:rPr lang="en-US" dirty="0" smtClean="0"/>
              <a:t>According to the FBI's investigation, the perpetrators were "homegrown violent</a:t>
            </a:r>
          </a:p>
          <a:p>
            <a:pPr rtl="0"/>
            <a:r>
              <a:rPr lang="en-US" dirty="0" smtClean="0"/>
              <a:t>    extremists" inspired by foreign terrorist groups. They were not directed by such groups and were not part of any </a:t>
            </a:r>
            <a:r>
              <a:rPr lang="en-US" baseline="0" dirty="0" smtClean="0"/>
              <a:t> </a:t>
            </a:r>
          </a:p>
          <a:p>
            <a:pPr rtl="0"/>
            <a:r>
              <a:rPr lang="en-US" baseline="0" dirty="0" smtClean="0"/>
              <a:t>    </a:t>
            </a:r>
            <a:r>
              <a:rPr lang="en-US" dirty="0" smtClean="0"/>
              <a:t>terrorist</a:t>
            </a:r>
            <a:r>
              <a:rPr lang="en-US" baseline="0" dirty="0" smtClean="0"/>
              <a:t> </a:t>
            </a:r>
            <a:r>
              <a:rPr lang="en-US" dirty="0" smtClean="0"/>
              <a:t>cell or network. FBI investigators have said that Farook and Malik had become radicalized over several years </a:t>
            </a:r>
          </a:p>
          <a:p>
            <a:pPr rtl="0"/>
            <a:r>
              <a:rPr lang="en-US" dirty="0" smtClean="0"/>
              <a:t>    prior to the</a:t>
            </a:r>
            <a:r>
              <a:rPr lang="en-US" baseline="0" dirty="0" smtClean="0"/>
              <a:t> </a:t>
            </a:r>
            <a:r>
              <a:rPr lang="en-US" dirty="0" smtClean="0"/>
              <a:t>attack, consuming "poison on the internet" and expressing a commitment to jihadism and martyrdom in </a:t>
            </a:r>
          </a:p>
          <a:p>
            <a:pPr rtl="0"/>
            <a:r>
              <a:rPr lang="en-US" dirty="0" smtClean="0"/>
              <a:t>    private</a:t>
            </a:r>
            <a:r>
              <a:rPr lang="en-US" baseline="0" dirty="0" smtClean="0"/>
              <a:t> </a:t>
            </a:r>
            <a:r>
              <a:rPr lang="en-US" dirty="0" smtClean="0"/>
              <a:t>messages to each other. Farook and Malik had traveled to Saudi Arabia in the years before the attack. The</a:t>
            </a:r>
            <a:r>
              <a:rPr lang="en-US" baseline="0" dirty="0" smtClean="0"/>
              <a:t> </a:t>
            </a:r>
          </a:p>
          <a:p>
            <a:pPr rtl="0"/>
            <a:r>
              <a:rPr lang="en-US" baseline="0" dirty="0" smtClean="0"/>
              <a:t>    </a:t>
            </a:r>
            <a:r>
              <a:rPr lang="en-US" dirty="0" smtClean="0"/>
              <a:t>couple</a:t>
            </a:r>
            <a:r>
              <a:rPr lang="en-US" baseline="0" dirty="0" smtClean="0"/>
              <a:t> </a:t>
            </a:r>
            <a:r>
              <a:rPr lang="en-US" dirty="0" smtClean="0"/>
              <a:t>had</a:t>
            </a:r>
            <a:r>
              <a:rPr lang="en-US" baseline="0" dirty="0" smtClean="0"/>
              <a:t> </a:t>
            </a:r>
            <a:r>
              <a:rPr lang="en-US" dirty="0" smtClean="0"/>
              <a:t>amassed a large stockpile of weapons, ammunition, and bomb-making equipment in their home.</a:t>
            </a:r>
          </a:p>
          <a:p>
            <a:pPr marL="171450" indent="-171450" rtl="0">
              <a:buFont typeface="Arial" panose="020B0604020202020204" pitchFamily="34" charset="0"/>
              <a:buChar char="•"/>
            </a:pPr>
            <a:r>
              <a:rPr lang="en-US" b="1" dirty="0" smtClean="0"/>
              <a:t>July</a:t>
            </a:r>
            <a:r>
              <a:rPr lang="en-US" b="1" baseline="0" dirty="0" smtClean="0"/>
              <a:t> 16, 2015,</a:t>
            </a:r>
            <a:r>
              <a:rPr lang="en-US" b="1" dirty="0" smtClean="0"/>
              <a:t> Chattanooga, Tenn.:  </a:t>
            </a:r>
            <a:r>
              <a:rPr lang="en-US" dirty="0" smtClean="0"/>
              <a:t>Four Marines and a sailor were shot and killed at a Navy reserve center</a:t>
            </a:r>
            <a:r>
              <a:rPr lang="en-US" baseline="0" dirty="0" smtClean="0"/>
              <a:t> </a:t>
            </a:r>
          </a:p>
          <a:p>
            <a:pPr marL="0" indent="0">
              <a:buFont typeface="Arial" panose="020B0604020202020204" pitchFamily="34" charset="0"/>
              <a:buNone/>
              <a:defRPr/>
            </a:pPr>
            <a:r>
              <a:rPr lang="en-US" baseline="0" dirty="0" smtClean="0"/>
              <a:t>    </a:t>
            </a:r>
            <a:r>
              <a:rPr lang="en-US" dirty="0" smtClean="0"/>
              <a:t>by Mohammad Youssef Abdulazeez, 24. He was born in Kuwait but came to the U.S. as an infant and attended Red Bank</a:t>
            </a:r>
          </a:p>
          <a:p>
            <a:pPr marL="0" indent="0">
              <a:buFont typeface="Arial" panose="020B0604020202020204" pitchFamily="34" charset="0"/>
              <a:buNone/>
              <a:defRPr/>
            </a:pPr>
            <a:r>
              <a:rPr lang="en-US" dirty="0" smtClean="0"/>
              <a:t>    High School outside Chattanooga and graduated college as an engineer. “There is no doubt he was inspired, motivated </a:t>
            </a:r>
          </a:p>
          <a:p>
            <a:pPr marL="0" indent="0">
              <a:buFont typeface="Arial" panose="020B0604020202020204" pitchFamily="34" charset="0"/>
              <a:buNone/>
              <a:defRPr/>
            </a:pPr>
            <a:r>
              <a:rPr lang="en-US" dirty="0" smtClean="0"/>
              <a:t>    by foreign terrorist organization propaganda,” FBI Director James Comey said. Abulazeez was killed by police.</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5D57069-F3E2-42DC-A939-6E6E54825B15}" type="slidenum">
              <a:rPr lang="en-US" altLang="en-US" smtClean="0"/>
              <a:pPr>
                <a:spcBef>
                  <a:spcPct val="0"/>
                </a:spcBef>
              </a:pPr>
              <a:t>29</a:t>
            </a:fld>
            <a:endParaRPr lang="en-US" altLang="en-US" dirty="0" smtClean="0"/>
          </a:p>
        </p:txBody>
      </p:sp>
      <p:sp>
        <p:nvSpPr>
          <p:cNvPr id="27651"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p:txBody>
          <a:bodyPr/>
          <a:lstStyle/>
          <a:p>
            <a:pPr marL="171450" indent="-171450">
              <a:buFont typeface="Arial" panose="020B0604020202020204" pitchFamily="34" charset="0"/>
              <a:buChar char="•"/>
              <a:defRPr/>
            </a:pPr>
            <a:r>
              <a:rPr lang="en-US" b="1" dirty="0" smtClean="0"/>
              <a:t>Sept. 25, 2014, Moore, Okla.: </a:t>
            </a:r>
            <a:r>
              <a:rPr lang="en-US" dirty="0" smtClean="0"/>
              <a:t>Alton Nolen, 30 at the time, was charged with first-degree murder for beheading a female co-worker at the Vaughan Foods store where he’d just been suspended. The FBI considered the case workplace violence, but Nolen was also a Muslim convert who posted images of Osama bin Laden and radical Islamic messages on his Facebook page.</a:t>
            </a:r>
          </a:p>
          <a:p>
            <a:pPr marL="171450" indent="-171450">
              <a:buFont typeface="Arial" panose="020B0604020202020204" pitchFamily="34" charset="0"/>
              <a:buChar char="•"/>
              <a:defRPr/>
            </a:pPr>
            <a:r>
              <a:rPr lang="en-US" b="1" dirty="0" smtClean="0"/>
              <a:t>April-June 2014, New Jersey and Seattle: </a:t>
            </a:r>
            <a:r>
              <a:rPr lang="en-US" dirty="0" smtClean="0"/>
              <a:t> Ali Muhammad Brown, a Muslim convert, was charged with four killings in three locations — a man in King County, Washington, on April 27, 2014;  two men as they left a gay nightclub in Seattle on June 1, 2014; and a murder and carjacking on June 25, 2014, in Essex County, N.J., that resulted in an indictment on a state terrorism charge. Brown told investigators that all four slayings were revenge against the U.S. for its “evil acts” at home and military action in Iraq, Syria and Afghanistan, and that he was motivated by his Muslim faith. Brown was earlier charged in a case of bank fraud between 2002 and 2004 that federal prosecutors said was to support the al-Shabab terrorist group in Somalia.</a:t>
            </a:r>
            <a:endParaRPr lang="en-US" b="1" dirty="0" smtClean="0"/>
          </a:p>
          <a:p>
            <a:pPr marL="171450" indent="-171450">
              <a:buFont typeface="Arial" panose="020B0604020202020204" pitchFamily="34" charset="0"/>
              <a:buChar char="•"/>
              <a:defRPr/>
            </a:pPr>
            <a:r>
              <a:rPr lang="en-US" b="1" dirty="0" smtClean="0"/>
              <a:t>April 15, 2013-Boston Marathon Bombing</a:t>
            </a:r>
          </a:p>
          <a:p>
            <a:pPr>
              <a:defRPr/>
            </a:pPr>
            <a:r>
              <a:rPr lang="en-US" dirty="0" smtClean="0"/>
              <a:t>    At least three were killed and over 170 injured when two bombs sent shrapnel into the </a:t>
            </a:r>
          </a:p>
          <a:p>
            <a:pPr>
              <a:defRPr/>
            </a:pPr>
            <a:r>
              <a:rPr lang="en-US" dirty="0" smtClean="0"/>
              <a:t>    crowd and runners‘ paths during the Boston Marathon. Pieces of metal flew out at leg </a:t>
            </a:r>
          </a:p>
          <a:p>
            <a:pPr>
              <a:defRPr/>
            </a:pPr>
            <a:r>
              <a:rPr lang="en-US" dirty="0" smtClean="0"/>
              <a:t>    level, leading to a number of severe leg injuries. Medical crews acted quickly, limiting</a:t>
            </a:r>
          </a:p>
          <a:p>
            <a:pPr>
              <a:defRPr/>
            </a:pPr>
            <a:r>
              <a:rPr lang="en-US" dirty="0" smtClean="0"/>
              <a:t>    the extent of the fatalities.</a:t>
            </a:r>
          </a:p>
          <a:p>
            <a:pPr marL="171450" indent="-171450">
              <a:buFont typeface="Arial" panose="020B0604020202020204" pitchFamily="34" charset="0"/>
              <a:buChar char="•"/>
              <a:defRPr/>
            </a:pPr>
            <a:r>
              <a:rPr lang="en-US" b="1" dirty="0" smtClean="0"/>
              <a:t>Nov. 5, 2009-Fort Hood, Texas: </a:t>
            </a:r>
            <a:r>
              <a:rPr lang="en-US" dirty="0" smtClean="0"/>
              <a:t>Gunman at an Army base in Killeen, Texas, who killed 13 people was Army psychiatrist Nidal Hasan, now 46. He was raised in Virginia by parents who were Palestinian immigrants. Hasan was radicalized through the Internet and email exchanges with Yemeni-American cleric Anwar al-Awlaki, who led al-Qaeda in the Arab Peninsula. Hasan was convicted of murder in a court-martial and is awaiting execution.</a:t>
            </a:r>
          </a:p>
          <a:p>
            <a:pPr marL="171450" indent="-171450">
              <a:buFont typeface="Arial" panose="020B0604020202020204" pitchFamily="34" charset="0"/>
              <a:buChar char="•"/>
              <a:defRPr/>
            </a:pPr>
            <a:r>
              <a:rPr lang="en-US" b="1" dirty="0" smtClean="0"/>
              <a:t>June 1, 2009-Little Rock: </a:t>
            </a:r>
            <a:r>
              <a:rPr lang="en-US" dirty="0" smtClean="0"/>
              <a:t>One soldier was killed and another wounded in a drive-by shooting in front of a military recruiting office by Abdulhakim Mujahid Muhammad, 31, born Carlos Bledsoe in Memphis.  He had converted to Islam and traveled to Yemen, where he said he wanted to join a holy war against the U.S. and Israel. He told investigators he wanted to kill as many U.S. military personnel as possible. Muhammad pleaded guilty in 2011.</a:t>
            </a:r>
          </a:p>
          <a:p>
            <a:pPr>
              <a:defRPr/>
            </a:pPr>
            <a:r>
              <a:rPr lang="en-US" b="1" dirty="0" smtClean="0"/>
              <a:t>    </a:t>
            </a:r>
            <a:endParaRPr lang="en-US" altLang="en-US" dirty="0" smtClean="0">
              <a:latin typeface="Arial" panose="020B0604020202020204" pitchFamily="34" charset="0"/>
            </a:endParaRPr>
          </a:p>
        </p:txBody>
      </p:sp>
    </p:spTree>
    <p:extLst>
      <p:ext uri="{BB962C8B-B14F-4D97-AF65-F5344CB8AC3E}">
        <p14:creationId xmlns:p14="http://schemas.microsoft.com/office/powerpoint/2010/main" val="23754059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C1D7496-9B3C-4635-9602-541909D79201}" type="slidenum">
              <a:rPr lang="en-US" altLang="en-US" smtClean="0"/>
              <a:pPr>
                <a:spcBef>
                  <a:spcPct val="0"/>
                </a:spcBef>
              </a:pPr>
              <a:t>30</a:t>
            </a:fld>
            <a:endParaRPr lang="en-US" altLang="en-US" dirty="0"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p:spPr>
        <p:txBody>
          <a:bodyPr/>
          <a:lstStyle/>
          <a:p>
            <a:pPr eaLnBrk="1" hangingPunct="1"/>
            <a:r>
              <a:rPr lang="en-US" altLang="en-US" dirty="0" smtClean="0">
                <a:latin typeface="Arial" panose="020B0604020202020204" pitchFamily="34" charset="0"/>
              </a:rPr>
              <a:t>We will be</a:t>
            </a:r>
            <a:r>
              <a:rPr lang="en-US" altLang="en-US" baseline="0" dirty="0" smtClean="0">
                <a:latin typeface="Arial" panose="020B0604020202020204" pitchFamily="34" charset="0"/>
              </a:rPr>
              <a:t> discussing the </a:t>
            </a:r>
            <a:r>
              <a:rPr lang="en-US" altLang="en-US" dirty="0" smtClean="0">
                <a:latin typeface="Arial" panose="020B0604020202020204" pitchFamily="34" charset="0"/>
              </a:rPr>
              <a:t>Current Threat Environment.</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Here is a listing of Terrorist</a:t>
            </a:r>
            <a:r>
              <a:rPr lang="en-US" baseline="0" dirty="0" smtClean="0"/>
              <a:t> by threat group ranking.</a:t>
            </a:r>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31</a:t>
            </a:fld>
            <a:endParaRPr lang="en-US" altLang="en-US" dirty="0"/>
          </a:p>
        </p:txBody>
      </p:sp>
    </p:spTree>
    <p:extLst>
      <p:ext uri="{BB962C8B-B14F-4D97-AF65-F5344CB8AC3E}">
        <p14:creationId xmlns:p14="http://schemas.microsoft.com/office/powerpoint/2010/main" val="30225526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smtClean="0"/>
              <a:t>Here is a listing of Terrorist</a:t>
            </a:r>
            <a:r>
              <a:rPr lang="en-US" baseline="0" dirty="0" smtClean="0"/>
              <a:t> by sector group ranking.</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32</a:t>
            </a:fld>
            <a:endParaRPr lang="en-US" altLang="en-US" dirty="0"/>
          </a:p>
        </p:txBody>
      </p:sp>
    </p:spTree>
    <p:extLst>
      <p:ext uri="{BB962C8B-B14F-4D97-AF65-F5344CB8AC3E}">
        <p14:creationId xmlns:p14="http://schemas.microsoft.com/office/powerpoint/2010/main" val="7411259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Here is a listing of Terrorist</a:t>
            </a:r>
            <a:r>
              <a:rPr lang="en-US" baseline="0" dirty="0" smtClean="0"/>
              <a:t> by sector group ranking.</a:t>
            </a:r>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33</a:t>
            </a:fld>
            <a:endParaRPr lang="en-US" altLang="en-US" dirty="0"/>
          </a:p>
        </p:txBody>
      </p:sp>
    </p:spTree>
    <p:extLst>
      <p:ext uri="{BB962C8B-B14F-4D97-AF65-F5344CB8AC3E}">
        <p14:creationId xmlns:p14="http://schemas.microsoft.com/office/powerpoint/2010/main" val="12012907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March 29, 2017 Paterson, N.J.— Two New Jersey high school students are facing charges after allegedly threatening to carry out a “Columbine-like” attack.</a:t>
            </a:r>
            <a:r>
              <a:rPr lang="en-US" baseline="0" dirty="0" smtClean="0"/>
              <a:t>  </a:t>
            </a:r>
            <a:r>
              <a:rPr lang="en-US" dirty="0" smtClean="0"/>
              <a:t>Paterson school district administrators and police confirm that two students — a 14-year-old girl and 15-year-old boy</a:t>
            </a:r>
            <a:r>
              <a:rPr lang="en-US" baseline="0" dirty="0" smtClean="0"/>
              <a:t> </a:t>
            </a:r>
            <a:r>
              <a:rPr lang="en-US" dirty="0" smtClean="0"/>
              <a:t>from Eastside High School have been arrested, and are now facing charges of making terroristic threats and conspiracy.</a:t>
            </a:r>
          </a:p>
          <a:p>
            <a:r>
              <a:rPr lang="en-US" dirty="0" smtClean="0"/>
              <a:t>     The threat was directed toward a specific teacher at their former middle school, the New Roberto Clemente School, </a:t>
            </a:r>
            <a:r>
              <a:rPr lang="en-US" baseline="0" dirty="0" smtClean="0"/>
              <a:t>   </a:t>
            </a:r>
          </a:p>
          <a:p>
            <a:r>
              <a:rPr lang="en-US" baseline="0" dirty="0" smtClean="0"/>
              <a:t>     </a:t>
            </a:r>
            <a:r>
              <a:rPr lang="en-US" dirty="0" smtClean="0"/>
              <a:t>CBS2’s Janelle Burrell reported.</a:t>
            </a:r>
            <a:r>
              <a:rPr lang="en-US" baseline="0" dirty="0" smtClean="0"/>
              <a:t>  </a:t>
            </a:r>
            <a:r>
              <a:rPr lang="en-US" dirty="0" smtClean="0"/>
              <a:t>The students were apparently in the early stages of planning potential attacks at both  </a:t>
            </a:r>
          </a:p>
          <a:p>
            <a:r>
              <a:rPr lang="en-US" dirty="0" smtClean="0"/>
              <a:t>     schools when they were taken into custody, police said.</a:t>
            </a:r>
            <a:r>
              <a:rPr lang="en-US" baseline="0" dirty="0" smtClean="0"/>
              <a:t>  </a:t>
            </a:r>
            <a:r>
              <a:rPr lang="en-US" dirty="0" smtClean="0"/>
              <a:t>School safety officers were tipped off about the threat</a:t>
            </a:r>
            <a:r>
              <a:rPr lang="en-US" baseline="0" dirty="0" smtClean="0"/>
              <a:t> </a:t>
            </a:r>
          </a:p>
          <a:p>
            <a:r>
              <a:rPr lang="en-US" baseline="0" dirty="0" smtClean="0"/>
              <a:t>    </a:t>
            </a:r>
            <a:r>
              <a:rPr lang="en-US" dirty="0" smtClean="0"/>
              <a:t>Monday,</a:t>
            </a:r>
            <a:r>
              <a:rPr lang="en-US" baseline="0" dirty="0" smtClean="0"/>
              <a:t> </a:t>
            </a:r>
            <a:r>
              <a:rPr lang="en-US" dirty="0" smtClean="0"/>
              <a:t>triggering an internal investigation by school authorities who told CBS2 in a statement that “proper protocols</a:t>
            </a:r>
          </a:p>
          <a:p>
            <a:r>
              <a:rPr lang="en-US" dirty="0" smtClean="0"/>
              <a:t>    were</a:t>
            </a:r>
            <a:r>
              <a:rPr lang="en-US" baseline="0" dirty="0" smtClean="0"/>
              <a:t> </a:t>
            </a:r>
            <a:r>
              <a:rPr lang="en-US" dirty="0" smtClean="0"/>
              <a:t>followed which included notifying the Paterson Police Department, the school staff, and the parents of these two</a:t>
            </a:r>
            <a:r>
              <a:rPr lang="en-US" baseline="0" dirty="0" smtClean="0"/>
              <a:t>  </a:t>
            </a:r>
          </a:p>
          <a:p>
            <a:r>
              <a:rPr lang="en-US" baseline="0" dirty="0" smtClean="0"/>
              <a:t>     </a:t>
            </a:r>
            <a:r>
              <a:rPr lang="en-US" dirty="0" smtClean="0"/>
              <a:t>students.</a:t>
            </a:r>
            <a:r>
              <a:rPr lang="en-US" baseline="0" dirty="0" smtClean="0"/>
              <a:t>  </a:t>
            </a:r>
            <a:r>
              <a:rPr lang="en-US" dirty="0" smtClean="0"/>
              <a:t>The two students were taken into custody Tuesday — a day after the threat was discovered.</a:t>
            </a:r>
          </a:p>
          <a:p>
            <a:pPr marL="171450" indent="-171450">
              <a:buFont typeface="Arial" panose="020B0604020202020204" pitchFamily="34" charset="0"/>
              <a:buChar char="•"/>
            </a:pPr>
            <a:r>
              <a:rPr lang="en-US" sz="1200" kern="1200" dirty="0" smtClean="0">
                <a:solidFill>
                  <a:schemeClr val="tx1"/>
                </a:solidFill>
                <a:effectLst/>
                <a:latin typeface="Arial" charset="0"/>
                <a:ea typeface="+mn-ea"/>
                <a:cs typeface="+mn-cs"/>
              </a:rPr>
              <a:t>On March 31, 2017, two sovereign citizens were arrested in Rochelle Park (Bergen County) after they got into an altercation with police following a traffic accident. Wayne Hall was involved in the accident and a female friend, another sovereign, showed up at the scene. Authorities asked Hall to provide his license, registration, and insurance information, which he refused to do. He began espousing sovereign citizen rhetoric and gave police a card that stated he had "The Right to Travel, The Right to Mode of Conveyance, the Right to Locomotion and the police cannot make void the exercise of Rights." During the altercation, Jameika Hutchinson arrived at the scene and began to videotape the interaction (a known sovereign tactic). Police stated that Hall ""violently swinging to break free and strike the officers" and they were forced used pepper spray against Hall to subdue him. </a:t>
            </a:r>
            <a:endParaRPr lang="en-US" sz="1200" kern="1200" baseline="30000" dirty="0" smtClean="0">
              <a:solidFill>
                <a:schemeClr val="tx1"/>
              </a:solidFill>
              <a:effectLst/>
              <a:latin typeface="Arial" charset="0"/>
              <a:ea typeface="+mn-ea"/>
              <a:cs typeface="+mn-cs"/>
            </a:endParaRPr>
          </a:p>
          <a:p>
            <a:pPr marL="628650" marR="0" lvl="1"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endParaRPr lang="en-US" sz="1200" kern="1200" dirty="0" smtClean="0">
              <a:solidFill>
                <a:schemeClr val="tx1"/>
              </a:solidFill>
              <a:effectLst/>
              <a:latin typeface="Arial" charset="0"/>
              <a:ea typeface="+mn-ea"/>
              <a:cs typeface="+mn-cs"/>
            </a:endParaRPr>
          </a:p>
          <a:p>
            <a:pPr marL="171450" indent="-171450">
              <a:buFont typeface="Arial" panose="020B0604020202020204" pitchFamily="34" charset="0"/>
              <a:buChar char="•"/>
            </a:pPr>
            <a:endParaRPr lang="en-US"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34</a:t>
            </a:fld>
            <a:endParaRPr lang="en-US" altLang="en-US" dirty="0"/>
          </a:p>
        </p:txBody>
      </p:sp>
    </p:spTree>
    <p:extLst>
      <p:ext uri="{BB962C8B-B14F-4D97-AF65-F5344CB8AC3E}">
        <p14:creationId xmlns:p14="http://schemas.microsoft.com/office/powerpoint/2010/main" val="30191712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NTAS or the</a:t>
            </a:r>
            <a:r>
              <a:rPr lang="en-US" baseline="0" dirty="0" smtClean="0"/>
              <a:t> National Terrorism Advisory System.</a:t>
            </a:r>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6</a:t>
            </a:fld>
            <a:endParaRPr lang="en-US" altLang="en-US" dirty="0"/>
          </a:p>
        </p:txBody>
      </p:sp>
    </p:spTree>
    <p:extLst>
      <p:ext uri="{BB962C8B-B14F-4D97-AF65-F5344CB8AC3E}">
        <p14:creationId xmlns:p14="http://schemas.microsoft.com/office/powerpoint/2010/main" val="12732765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latin typeface="Arial Black" panose="020B0A04020102020204" pitchFamily="34" charset="0"/>
              </a:rPr>
              <a:t>New Jersey Threats, where an</a:t>
            </a:r>
            <a:r>
              <a:rPr lang="en-US" baseline="0" dirty="0" smtClean="0">
                <a:latin typeface="Arial Black" panose="020B0A04020102020204" pitchFamily="34" charset="0"/>
              </a:rPr>
              <a:t> group claiming that they were affiliate with al-Qaida threatened an NJOHSP official on Facebook.</a:t>
            </a:r>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35</a:t>
            </a:fld>
            <a:endParaRPr lang="en-US" altLang="en-US" dirty="0"/>
          </a:p>
        </p:txBody>
      </p:sp>
    </p:spTree>
    <p:extLst>
      <p:ext uri="{BB962C8B-B14F-4D97-AF65-F5344CB8AC3E}">
        <p14:creationId xmlns:p14="http://schemas.microsoft.com/office/powerpoint/2010/main" val="24238004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kern="1200" dirty="0" smtClean="0">
                <a:solidFill>
                  <a:schemeClr val="tx1"/>
                </a:solidFill>
                <a:effectLst/>
                <a:latin typeface="Arial" charset="0"/>
                <a:ea typeface="+mn-ea"/>
                <a:cs typeface="+mn-cs"/>
              </a:rPr>
              <a:t>Attacks on ESS personnel, physical assets, and communication/cyber systems are serious threats to the survivability, continuity, and response-ability of sector personnel and their operations.</a:t>
            </a:r>
          </a:p>
          <a:p>
            <a:pPr marL="171450" indent="-171450">
              <a:buFont typeface="Arial" panose="020B0604020202020204" pitchFamily="34" charset="0"/>
              <a:buChar char="•"/>
            </a:pPr>
            <a:r>
              <a:rPr lang="en-US" sz="1200" kern="1200" dirty="0" smtClean="0">
                <a:solidFill>
                  <a:schemeClr val="tx1"/>
                </a:solidFill>
                <a:effectLst/>
                <a:latin typeface="Arial" charset="0"/>
                <a:ea typeface="+mn-ea"/>
                <a:cs typeface="+mn-cs"/>
              </a:rPr>
              <a:t>Between 1970 and 2014, 157 terrorist attacks directly targeted the emergency services sector, killing 57 people. These attacks do not include the attacks of September 11, 2001, which were classified as having targeted the transportation sector and the defense industrial base sector. Nor, does it include other attacks that have impacted the emergency services sector due to its role in security and emergency response. Following an increase in attacks against the emergency services sector, from two attacks that killed two people in 2013 to six attacks that killed 10 people in 2014, there were no terrorist attacks that directly targeted the emergency services sector in 2015. </a:t>
            </a:r>
          </a:p>
          <a:p>
            <a:pPr marL="0" indent="0">
              <a:buFont typeface="Arial" panose="020B0604020202020204" pitchFamily="34" charset="0"/>
              <a:buNone/>
            </a:pPr>
            <a:r>
              <a:rPr lang="en-US" sz="1200" kern="1200" dirty="0" smtClean="0">
                <a:solidFill>
                  <a:schemeClr val="tx1"/>
                </a:solidFill>
                <a:effectLst/>
                <a:latin typeface="Arial" charset="0"/>
                <a:ea typeface="+mn-ea"/>
                <a:cs typeface="+mn-cs"/>
              </a:rPr>
              <a:t>    Although there is often overlap in ideological classifications,</a:t>
            </a:r>
            <a:r>
              <a:rPr lang="en-US" sz="1200" kern="1200" baseline="0" dirty="0" smtClean="0">
                <a:solidFill>
                  <a:schemeClr val="tx1"/>
                </a:solidFill>
                <a:effectLst/>
                <a:latin typeface="Arial" charset="0"/>
                <a:ea typeface="+mn-ea"/>
                <a:cs typeface="+mn-cs"/>
              </a:rPr>
              <a:t> </a:t>
            </a:r>
            <a:r>
              <a:rPr lang="en-US" sz="1200" kern="1200" dirty="0" smtClean="0">
                <a:solidFill>
                  <a:schemeClr val="tx1"/>
                </a:solidFill>
                <a:effectLst/>
                <a:latin typeface="Arial" charset="0"/>
                <a:ea typeface="+mn-ea"/>
                <a:cs typeface="+mn-cs"/>
              </a:rPr>
              <a:t>the perpetrators of attacks targeting the emergency   </a:t>
            </a:r>
          </a:p>
          <a:p>
            <a:pPr marL="0" indent="0">
              <a:buFont typeface="Arial" panose="020B0604020202020204" pitchFamily="34" charset="0"/>
              <a:buNone/>
            </a:pPr>
            <a:r>
              <a:rPr lang="en-US" sz="1200" kern="1200" dirty="0" smtClean="0">
                <a:solidFill>
                  <a:schemeClr val="tx1"/>
                </a:solidFill>
                <a:effectLst/>
                <a:latin typeface="Arial" charset="0"/>
                <a:ea typeface="+mn-ea"/>
                <a:cs typeface="+mn-cs"/>
              </a:rPr>
              <a:t>    services sector include groups and organizations primarily motivated by extreme left‐wing ideology (74%), extreme</a:t>
            </a:r>
          </a:p>
          <a:p>
            <a:pPr marL="0" indent="0">
              <a:buFont typeface="Arial" panose="020B0604020202020204" pitchFamily="34" charset="0"/>
              <a:buNone/>
            </a:pPr>
            <a:r>
              <a:rPr lang="en-US" sz="1200" kern="1200" baseline="0" dirty="0" smtClean="0">
                <a:solidFill>
                  <a:schemeClr val="tx1"/>
                </a:solidFill>
                <a:effectLst/>
                <a:latin typeface="Arial" charset="0"/>
                <a:ea typeface="+mn-ea"/>
                <a:cs typeface="+mn-cs"/>
              </a:rPr>
              <a:t>    </a:t>
            </a:r>
            <a:r>
              <a:rPr lang="en-US" sz="1200" kern="1200" dirty="0" smtClean="0">
                <a:solidFill>
                  <a:schemeClr val="tx1"/>
                </a:solidFill>
                <a:effectLst/>
                <a:latin typeface="Arial" charset="0"/>
                <a:ea typeface="+mn-ea"/>
                <a:cs typeface="+mn-cs"/>
              </a:rPr>
              <a:t>right‐wing ideology (3%), nationalist/separatist ideology (14%), and single‐issues (2%), shown in Figure 7. In addition, </a:t>
            </a:r>
          </a:p>
          <a:p>
            <a:pPr marL="0" indent="0">
              <a:buFont typeface="Arial" panose="020B0604020202020204" pitchFamily="34" charset="0"/>
              <a:buNone/>
            </a:pPr>
            <a:r>
              <a:rPr lang="en-US" sz="1200" kern="1200" baseline="0" dirty="0" smtClean="0">
                <a:solidFill>
                  <a:schemeClr val="tx1"/>
                </a:solidFill>
                <a:effectLst/>
                <a:latin typeface="Arial" charset="0"/>
                <a:ea typeface="+mn-ea"/>
                <a:cs typeface="+mn-cs"/>
              </a:rPr>
              <a:t>    </a:t>
            </a:r>
            <a:r>
              <a:rPr lang="en-US" sz="1200" kern="1200" dirty="0" smtClean="0">
                <a:solidFill>
                  <a:schemeClr val="tx1"/>
                </a:solidFill>
                <a:effectLst/>
                <a:latin typeface="Arial" charset="0"/>
                <a:ea typeface="+mn-ea"/>
                <a:cs typeface="+mn-cs"/>
              </a:rPr>
              <a:t>percent of these</a:t>
            </a:r>
            <a:r>
              <a:rPr lang="en-US" sz="1200" kern="1200" baseline="0" dirty="0" smtClean="0">
                <a:solidFill>
                  <a:schemeClr val="tx1"/>
                </a:solidFill>
                <a:effectLst/>
                <a:latin typeface="Arial" charset="0"/>
                <a:ea typeface="+mn-ea"/>
                <a:cs typeface="+mn-cs"/>
              </a:rPr>
              <a:t> </a:t>
            </a:r>
            <a:r>
              <a:rPr lang="en-US" sz="1200" kern="1200" dirty="0" smtClean="0">
                <a:solidFill>
                  <a:schemeClr val="tx1"/>
                </a:solidFill>
                <a:effectLst/>
                <a:latin typeface="Arial" charset="0"/>
                <a:ea typeface="+mn-ea"/>
                <a:cs typeface="+mn-cs"/>
              </a:rPr>
              <a:t>attacks were carried out by individuals not affiliated with a particular organization. The ideological </a:t>
            </a:r>
          </a:p>
          <a:p>
            <a:pPr marL="0" indent="0">
              <a:buFont typeface="Arial" panose="020B0604020202020204" pitchFamily="34" charset="0"/>
              <a:buNone/>
            </a:pPr>
            <a:r>
              <a:rPr lang="en-US" sz="1200" kern="1200" dirty="0" smtClean="0">
                <a:solidFill>
                  <a:schemeClr val="tx1"/>
                </a:solidFill>
                <a:effectLst/>
                <a:latin typeface="Arial" charset="0"/>
                <a:ea typeface="+mn-ea"/>
                <a:cs typeface="+mn-cs"/>
              </a:rPr>
              <a:t>  </a:t>
            </a:r>
            <a:r>
              <a:rPr lang="en-US" sz="1200" kern="1200" baseline="0" dirty="0" smtClean="0">
                <a:solidFill>
                  <a:schemeClr val="tx1"/>
                </a:solidFill>
                <a:effectLst/>
                <a:latin typeface="Arial" charset="0"/>
                <a:ea typeface="+mn-ea"/>
                <a:cs typeface="+mn-cs"/>
              </a:rPr>
              <a:t> </a:t>
            </a:r>
            <a:r>
              <a:rPr lang="en-US" sz="1200" kern="1200" dirty="0" smtClean="0">
                <a:solidFill>
                  <a:schemeClr val="tx1"/>
                </a:solidFill>
                <a:effectLst/>
                <a:latin typeface="Arial" charset="0"/>
                <a:ea typeface="+mn-ea"/>
                <a:cs typeface="+mn-cs"/>
              </a:rPr>
              <a:t> motivations of these unaffiliated individuals include anti‐government, anti‐police, and anti‐immigration beliefs, as well</a:t>
            </a:r>
          </a:p>
          <a:p>
            <a:pPr marL="0" indent="0">
              <a:buFont typeface="Arial" panose="020B0604020202020204" pitchFamily="34" charset="0"/>
              <a:buNone/>
            </a:pPr>
            <a:r>
              <a:rPr lang="en-US" sz="1200" kern="1200" baseline="0" dirty="0" smtClean="0">
                <a:solidFill>
                  <a:schemeClr val="tx1"/>
                </a:solidFill>
                <a:effectLst/>
                <a:latin typeface="Arial" charset="0"/>
                <a:ea typeface="+mn-ea"/>
                <a:cs typeface="+mn-cs"/>
              </a:rPr>
              <a:t>    </a:t>
            </a:r>
            <a:r>
              <a:rPr lang="en-US" sz="1200" kern="1200" dirty="0" smtClean="0">
                <a:solidFill>
                  <a:schemeClr val="tx1"/>
                </a:solidFill>
                <a:effectLst/>
                <a:latin typeface="Arial" charset="0"/>
                <a:ea typeface="+mn-ea"/>
                <a:cs typeface="+mn-cs"/>
              </a:rPr>
              <a:t>as radical Islamist ideology.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US" sz="1200" kern="1200" dirty="0" smtClean="0">
              <a:solidFill>
                <a:schemeClr val="tx1"/>
              </a:solidFill>
              <a:effectLst/>
              <a:latin typeface="Arial" charset="0"/>
              <a:ea typeface="+mn-ea"/>
              <a:cs typeface="+mn-cs"/>
            </a:endParaRP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36</a:t>
            </a:fld>
            <a:endParaRPr lang="en-US" altLang="en-US" dirty="0"/>
          </a:p>
        </p:txBody>
      </p:sp>
    </p:spTree>
    <p:extLst>
      <p:ext uri="{BB962C8B-B14F-4D97-AF65-F5344CB8AC3E}">
        <p14:creationId xmlns:p14="http://schemas.microsoft.com/office/powerpoint/2010/main" val="31079933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kern="1200" dirty="0" smtClean="0">
                <a:solidFill>
                  <a:schemeClr val="tx1"/>
                </a:solidFill>
                <a:effectLst/>
                <a:latin typeface="Arial" charset="0"/>
                <a:ea typeface="+mn-ea"/>
                <a:cs typeface="+mn-cs"/>
              </a:rPr>
              <a:t>The ESS is charged with responding to all emergency incidents, including acts of terror. Consequently, the sector is vulnerable to harm while performing necessary functions, such as responding to chemical, radiological or biological attacks.</a:t>
            </a:r>
          </a:p>
          <a:p>
            <a:pPr marL="171450" indent="-171450">
              <a:buFont typeface="Arial" panose="020B0604020202020204" pitchFamily="34" charset="0"/>
              <a:buChar char="•"/>
            </a:pPr>
            <a:r>
              <a:rPr lang="en-US" sz="1200" kern="1200" dirty="0" smtClean="0">
                <a:solidFill>
                  <a:schemeClr val="tx1"/>
                </a:solidFill>
                <a:effectLst/>
                <a:latin typeface="Arial" charset="0"/>
                <a:ea typeface="+mn-ea"/>
                <a:cs typeface="+mn-cs"/>
              </a:rPr>
              <a:t>The discipline most directly targeted by terrorism is</a:t>
            </a:r>
            <a:r>
              <a:rPr lang="en-US" sz="1200" kern="1200" baseline="0" dirty="0" smtClean="0">
                <a:solidFill>
                  <a:schemeClr val="tx1"/>
                </a:solidFill>
                <a:effectLst/>
                <a:latin typeface="Arial" charset="0"/>
                <a:ea typeface="+mn-ea"/>
                <a:cs typeface="+mn-cs"/>
              </a:rPr>
              <a:t> by the first responder community</a:t>
            </a:r>
            <a:r>
              <a:rPr lang="en-US" sz="1200" kern="1200" dirty="0" smtClean="0">
                <a:solidFill>
                  <a:schemeClr val="tx1"/>
                </a:solidFill>
                <a:effectLst/>
                <a:latin typeface="Arial" charset="0"/>
                <a:ea typeface="+mn-ea"/>
                <a:cs typeface="+mn-cs"/>
              </a:rPr>
              <a:t>. Fire</a:t>
            </a:r>
            <a:r>
              <a:rPr lang="en-US" sz="1200" kern="1200" baseline="0" dirty="0" smtClean="0">
                <a:solidFill>
                  <a:schemeClr val="tx1"/>
                </a:solidFill>
                <a:effectLst/>
                <a:latin typeface="Arial" charset="0"/>
                <a:ea typeface="+mn-ea"/>
                <a:cs typeface="+mn-cs"/>
              </a:rPr>
              <a:t> fighters </a:t>
            </a:r>
            <a:r>
              <a:rPr lang="en-US" sz="1200" kern="1200" dirty="0" smtClean="0">
                <a:solidFill>
                  <a:schemeClr val="tx1"/>
                </a:solidFill>
                <a:effectLst/>
                <a:latin typeface="Arial" charset="0"/>
                <a:ea typeface="+mn-ea"/>
                <a:cs typeface="+mn-cs"/>
              </a:rPr>
              <a:t>are put at risk during routine work activities such</a:t>
            </a:r>
            <a:r>
              <a:rPr lang="en-US" sz="1200" kern="1200" baseline="0" dirty="0" smtClean="0">
                <a:solidFill>
                  <a:schemeClr val="tx1"/>
                </a:solidFill>
                <a:effectLst/>
                <a:latin typeface="Arial" charset="0"/>
                <a:ea typeface="+mn-ea"/>
                <a:cs typeface="+mn-cs"/>
              </a:rPr>
              <a:t> as when attending to a call</a:t>
            </a:r>
            <a:r>
              <a:rPr lang="en-US" sz="1200" kern="1200" dirty="0" smtClean="0">
                <a:solidFill>
                  <a:schemeClr val="tx1"/>
                </a:solidFill>
                <a:effectLst/>
                <a:latin typeface="Arial" charset="0"/>
                <a:ea typeface="+mn-ea"/>
                <a:cs typeface="+mn-cs"/>
              </a:rPr>
              <a:t>.</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kern="1200" dirty="0" smtClean="0">
                <a:solidFill>
                  <a:schemeClr val="tx1"/>
                </a:solidFill>
                <a:effectLst/>
                <a:latin typeface="Arial" charset="0"/>
                <a:ea typeface="+mn-ea"/>
                <a:cs typeface="+mn-cs"/>
              </a:rPr>
              <a:t>Fire fighters</a:t>
            </a:r>
            <a:r>
              <a:rPr lang="en-US" sz="1200" kern="1200" baseline="0" dirty="0" smtClean="0">
                <a:solidFill>
                  <a:schemeClr val="tx1"/>
                </a:solidFill>
                <a:effectLst/>
                <a:latin typeface="Arial" charset="0"/>
                <a:ea typeface="+mn-ea"/>
                <a:cs typeface="+mn-cs"/>
              </a:rPr>
              <a:t> </a:t>
            </a:r>
            <a:r>
              <a:rPr lang="en-US" sz="1200" kern="1200" dirty="0" smtClean="0">
                <a:solidFill>
                  <a:schemeClr val="tx1"/>
                </a:solidFill>
                <a:effectLst/>
                <a:latin typeface="Arial" charset="0"/>
                <a:ea typeface="+mn-ea"/>
                <a:cs typeface="+mn-cs"/>
              </a:rPr>
              <a:t>are often the direct targets of homegrown violent extremists (HVEs) and domestic terrorists. In 2015, local personnel, and affiliated infrastructure, were targeted most often by domestic extremists, particularly Sovereign Citizen Extremists (SCEs).</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37</a:t>
            </a:fld>
            <a:endParaRPr lang="en-US" altLang="en-US" dirty="0"/>
          </a:p>
        </p:txBody>
      </p:sp>
    </p:spTree>
    <p:extLst>
      <p:ext uri="{BB962C8B-B14F-4D97-AF65-F5344CB8AC3E}">
        <p14:creationId xmlns:p14="http://schemas.microsoft.com/office/powerpoint/2010/main" val="190115781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effectLst/>
              </a:rPr>
              <a:t>In recent years fire-fighters throughout the country have increasingly been attacked while attending calls. Firefighters have had bricks, bottles and stones thrown at them. They suffer verbal and physical attacks and in some cases have had fireworks aimed at them, been stabbed and been shot at. </a:t>
            </a:r>
          </a:p>
          <a:p>
            <a:r>
              <a:rPr lang="en-US" dirty="0" smtClean="0">
                <a:effectLst/>
              </a:rPr>
              <a:t>    Vehicles are attacked as they respond to calls and life saving equipment is stolen. These attacks seriously risk the lives of </a:t>
            </a:r>
          </a:p>
          <a:p>
            <a:r>
              <a:rPr lang="en-US" dirty="0" smtClean="0">
                <a:effectLst/>
              </a:rPr>
              <a:t>    our crew and those who depend on us to reach them in life or death situations.  </a:t>
            </a:r>
          </a:p>
          <a:p>
            <a:r>
              <a:rPr lang="en-US" sz="1200" kern="1200" dirty="0" smtClean="0">
                <a:solidFill>
                  <a:schemeClr val="tx1"/>
                </a:solidFill>
                <a:effectLst/>
                <a:latin typeface="Arial" charset="0"/>
                <a:ea typeface="+mn-ea"/>
                <a:cs typeface="+mn-cs"/>
              </a:rPr>
              <a:t>    Our firefighters risk their own lives everyday to save other people but a small amount continue to threaten the lives </a:t>
            </a:r>
          </a:p>
          <a:p>
            <a:r>
              <a:rPr lang="en-US" sz="1200" kern="1200" dirty="0" smtClean="0">
                <a:solidFill>
                  <a:schemeClr val="tx1"/>
                </a:solidFill>
                <a:effectLst/>
                <a:latin typeface="Arial" charset="0"/>
                <a:ea typeface="+mn-ea"/>
                <a:cs typeface="+mn-cs"/>
              </a:rPr>
              <a:t>    of our staff and those they are trying to help. We all rely on the fire service to protect us and any delay resulting from</a:t>
            </a:r>
          </a:p>
          <a:p>
            <a:r>
              <a:rPr lang="en-US" sz="1200" kern="1200" dirty="0" smtClean="0">
                <a:solidFill>
                  <a:schemeClr val="tx1"/>
                </a:solidFill>
                <a:effectLst/>
                <a:latin typeface="Arial" charset="0"/>
                <a:ea typeface="+mn-ea"/>
                <a:cs typeface="+mn-cs"/>
              </a:rPr>
              <a:t>    people obstructing or attacking firefighters could mean the difference between life and death.</a:t>
            </a:r>
            <a:r>
              <a:rPr lang="en-US" dirty="0" smtClean="0">
                <a:effectLst/>
              </a:rPr>
              <a:t> </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38</a:t>
            </a:fld>
            <a:endParaRPr lang="en-US" altLang="en-US" dirty="0"/>
          </a:p>
        </p:txBody>
      </p:sp>
    </p:spTree>
    <p:extLst>
      <p:ext uri="{BB962C8B-B14F-4D97-AF65-F5344CB8AC3E}">
        <p14:creationId xmlns:p14="http://schemas.microsoft.com/office/powerpoint/2010/main" val="132784299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Domestic</a:t>
            </a:r>
            <a:r>
              <a:rPr lang="en-US" baseline="0" dirty="0" smtClean="0"/>
              <a:t> Terrorism in the northeast.</a:t>
            </a:r>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39</a:t>
            </a:fld>
            <a:endParaRPr lang="en-US" altLang="en-US" dirty="0"/>
          </a:p>
        </p:txBody>
      </p:sp>
    </p:spTree>
    <p:extLst>
      <p:ext uri="{BB962C8B-B14F-4D97-AF65-F5344CB8AC3E}">
        <p14:creationId xmlns:p14="http://schemas.microsoft.com/office/powerpoint/2010/main" val="23260213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60BAC18-F4CA-496F-86DA-F2A207C748B8}" type="slidenum">
              <a:rPr lang="en-US" altLang="en-US" smtClean="0"/>
              <a:pPr>
                <a:spcBef>
                  <a:spcPct val="0"/>
                </a:spcBef>
              </a:pPr>
              <a:t>40</a:t>
            </a:fld>
            <a:endParaRPr lang="en-US" altLang="en-US" dirty="0" smtClean="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p:spPr>
        <p:txBody>
          <a:bodyPr/>
          <a:lstStyle/>
          <a:p>
            <a:pPr marL="171450" indent="-171450" eaLnBrk="1" hangingPunct="1">
              <a:buFont typeface="Arial" panose="020B0604020202020204" pitchFamily="34" charset="0"/>
              <a:buChar char="•"/>
            </a:pPr>
            <a:r>
              <a:rPr lang="en-US" dirty="0" smtClean="0"/>
              <a:t>Transnational terrorism involves the unlawful use of force or indiscriminate violence by internationally linked groups against persons and properties in many different parts of the world.  One engaged in jihad, especially one engaged in armed opposition to Western influence and to secular governments and institutions in Muslim countries or areas with Muslim populations when such opposition is perceived as fanatical or employing means that are immoderate or unlawful. </a:t>
            </a:r>
            <a:r>
              <a:rPr lang="en-US" altLang="en-US" dirty="0" smtClean="0">
                <a:latin typeface="Arial" panose="020B0604020202020204" pitchFamily="34" charset="0"/>
              </a:rPr>
              <a:t>Extending</a:t>
            </a:r>
            <a:r>
              <a:rPr lang="en-US" altLang="en-US" baseline="0" dirty="0" smtClean="0">
                <a:latin typeface="Arial" panose="020B0604020202020204" pitchFamily="34" charset="0"/>
              </a:rPr>
              <a:t> beyond  national boundaries or interest.</a:t>
            </a:r>
            <a:endParaRPr lang="en-US" altLang="en-US" dirty="0" smtClean="0">
              <a:latin typeface="Arial" panose="020B0604020202020204" pitchFamily="34" charset="0"/>
            </a:endParaRPr>
          </a:p>
          <a:p>
            <a:pPr marL="171450" indent="-171450" eaLnBrk="1" hangingPunct="1">
              <a:buFont typeface="Arial" panose="020B0604020202020204" pitchFamily="34" charset="0"/>
              <a:buChar char="•"/>
            </a:pPr>
            <a:r>
              <a:rPr lang="en-US" dirty="0" smtClean="0"/>
              <a:t>A </a:t>
            </a:r>
            <a:r>
              <a:rPr lang="en-US" i="1" dirty="0" smtClean="0"/>
              <a:t>‘</a:t>
            </a:r>
            <a:r>
              <a:rPr lang="en-US" i="0" dirty="0" smtClean="0"/>
              <a:t>homegrown terrorist’ </a:t>
            </a:r>
            <a:r>
              <a:rPr lang="en-US" dirty="0" smtClean="0"/>
              <a:t>is someone from your own country or state, that could in fact live next door to you , that commits acts of terror against their fellow citizens in their own country or state without direct foreign influence. These acts are known as ‘domestic terrorism”.</a:t>
            </a:r>
          </a:p>
          <a:p>
            <a:pPr marL="171450" indent="-171450" eaLnBrk="1" hangingPunct="1">
              <a:buFont typeface="Arial" panose="020B0604020202020204" pitchFamily="34" charset="0"/>
              <a:buChar char="•"/>
            </a:pPr>
            <a:r>
              <a:rPr lang="en-US" dirty="0" smtClean="0"/>
              <a:t>Domestic terrorism, it is largely defined as terrorism in which the perpetrator targets his/her own country.</a:t>
            </a:r>
            <a:endParaRPr lang="en-US" b="0" dirty="0" smtClean="0"/>
          </a:p>
          <a:p>
            <a:pPr marL="171450" indent="-171450" eaLnBrk="1" hangingPunct="1">
              <a:buFont typeface="Arial" panose="020B0604020202020204" pitchFamily="34" charset="0"/>
              <a:buChar char="•"/>
            </a:pPr>
            <a:r>
              <a:rPr lang="en-US" b="0" dirty="0" smtClean="0"/>
              <a:t>Homegrown terrorism and Domestic terrorism or homegrown terrorism </a:t>
            </a:r>
            <a:r>
              <a:rPr lang="en-US" dirty="0" smtClean="0"/>
              <a:t>is terrorism targeting victims "within a country by a perpetrator with the same citizenship" as the victims.</a:t>
            </a:r>
            <a:r>
              <a:rPr lang="en-US" baseline="30000" dirty="0" smtClean="0"/>
              <a:t> </a:t>
            </a:r>
            <a:r>
              <a:rPr lang="en-US" dirty="0" smtClean="0"/>
              <a:t>There are many definitions of terrorism, and no universally accepted definition. The U.S. Department of State defined terrorism in 2003 as "premeditated, politically motivated violence perpetrated against noncombatant targets by subnational groups or clandestine agents, usually intended to influence an audience.</a:t>
            </a:r>
            <a:endParaRPr lang="en-US" altLang="en-US" dirty="0" smtClean="0">
              <a:latin typeface="Arial" panose="020B0604020202020204" pitchFamily="34" charset="0"/>
            </a:endParaRPr>
          </a:p>
          <a:p>
            <a:pPr eaLnBrk="1" hangingPunct="1"/>
            <a:endParaRPr lang="en-US" altLang="en-US" dirty="0" smtClean="0">
              <a:latin typeface="Arial" panose="020B0604020202020204"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p:spPr>
        <p:txBody>
          <a:bodyPr/>
          <a:lstStyle/>
          <a:p>
            <a:pPr marL="171450" indent="-171450">
              <a:buFont typeface="Arial" panose="020B0604020202020204" pitchFamily="34" charset="0"/>
              <a:buChar char="•"/>
            </a:pPr>
            <a:r>
              <a:rPr lang="en-US" altLang="en-US" dirty="0" smtClean="0">
                <a:latin typeface="Arial" panose="020B0604020202020204" pitchFamily="34" charset="0"/>
              </a:rPr>
              <a:t>In reality however, it is important for you to understand that while these groups do pose a threat to the United States, there is an equally dangerous threat posed from domestic terrorists like the ones that we have pictured on the screen. These are individuals that were arrested in 2016 for carrying out domestic terrorist attacks. Interestingly, there were more domestic terrorist incidents and arrests in 2016 than there were from Homegrown violent extremists or foreign terrorist groups.</a:t>
            </a:r>
          </a:p>
        </p:txBody>
      </p:sp>
      <p:sp>
        <p:nvSpPr>
          <p:cNvPr id="35844"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2F8066F4-9109-4355-913B-87A8EC624921}" type="slidenum">
              <a:rPr lang="en-US" altLang="en-US" smtClean="0">
                <a:latin typeface="Arial" panose="020B0604020202020204" pitchFamily="34" charset="0"/>
              </a:rPr>
              <a:pPr/>
              <a:t>41</a:t>
            </a:fld>
            <a:endParaRPr lang="en-US" altLang="en-US" dirty="0" smtClean="0">
              <a:latin typeface="Arial" panose="020B0604020202020204"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defRPr/>
            </a:pPr>
            <a:r>
              <a:rPr lang="en-US" dirty="0" smtClean="0">
                <a:latin typeface="Arial" panose="020B0604020202020204" pitchFamily="34" charset="0"/>
                <a:cs typeface="Arial" panose="020B0604020202020204" pitchFamily="34" charset="0"/>
              </a:rPr>
              <a:t>An HVE is an individual inspired—as opposed to directed—by a foreign terrorist organization and radicalized in the countries in which they are born, raised, or reside.</a:t>
            </a:r>
          </a:p>
          <a:p>
            <a:pPr marL="171450" indent="-171450">
              <a:buFont typeface="Arial" panose="020B0604020202020204" pitchFamily="34" charset="0"/>
              <a:buChar char="•"/>
              <a:defRPr/>
            </a:pPr>
            <a:r>
              <a:rPr lang="en-US" dirty="0" smtClean="0">
                <a:latin typeface="Arial" panose="020B0604020202020204" pitchFamily="34" charset="0"/>
                <a:cs typeface="Arial" panose="020B0604020202020204" pitchFamily="34" charset="0"/>
              </a:rPr>
              <a:t>While international terrorist organizations have encouraged HVEs to carry out attacks, many HVEs use personal grievances to influence their ideology, target selection, and violent acts. </a:t>
            </a:r>
          </a:p>
          <a:p>
            <a:pPr marL="171450" indent="-171450">
              <a:buFont typeface="Arial" panose="020B0604020202020204" pitchFamily="34" charset="0"/>
              <a:buChar char="•"/>
              <a:defRPr/>
            </a:pPr>
            <a:r>
              <a:rPr lang="en-US" dirty="0" smtClean="0">
                <a:latin typeface="Arial" panose="020B0604020202020204" pitchFamily="34" charset="0"/>
                <a:cs typeface="Arial" panose="020B0604020202020204" pitchFamily="34" charset="0"/>
              </a:rPr>
              <a:t>HVEs can be radicalized through the use of mainstream and specialized social media websites that encourage attacks in the West or support for overseas terrorists.</a:t>
            </a:r>
            <a:endParaRPr lang="en-US" dirty="0" smtClean="0">
              <a:latin typeface="+mn-lt"/>
            </a:endParaRPr>
          </a:p>
          <a:p>
            <a:pPr marL="171450" indent="-171450" eaLnBrk="1" fontAlgn="auto" hangingPunct="1">
              <a:spcBef>
                <a:spcPts val="0"/>
              </a:spcBef>
              <a:spcAft>
                <a:spcPts val="0"/>
              </a:spcAft>
              <a:buFont typeface="Arial" panose="020B0604020202020204" pitchFamily="34" charset="0"/>
              <a:buChar char="•"/>
              <a:defRPr/>
            </a:pPr>
            <a:r>
              <a:rPr lang="en-US" dirty="0" smtClean="0">
                <a:latin typeface="+mn-lt"/>
              </a:rPr>
              <a:t>Most HVEs choose targets proximate to their residence and in areas of relative familiarity/ display trouble behavior observable to associates, friends and family members/ are influenced by multiple terrorist organizations while adhering to Salafi-jihadism an extremist interpretation of Islam/ use easily acquired weapons/ act alone or in small groups. </a:t>
            </a:r>
          </a:p>
          <a:p>
            <a:pPr marL="171450" indent="-171450">
              <a:buFont typeface="Arial" panose="020B0604020202020204" pitchFamily="34" charset="0"/>
              <a:buChar char="•"/>
              <a:defRPr/>
            </a:pPr>
            <a:r>
              <a:rPr lang="en-US" dirty="0" smtClean="0">
                <a:latin typeface="+mn-lt"/>
              </a:rPr>
              <a:t>On January 7, 2016</a:t>
            </a:r>
            <a:r>
              <a:rPr lang="en-US" baseline="0" dirty="0" smtClean="0">
                <a:latin typeface="+mn-lt"/>
              </a:rPr>
              <a:t> - </a:t>
            </a:r>
            <a:r>
              <a:rPr lang="en-US" dirty="0" smtClean="0">
                <a:latin typeface="+mn-lt"/>
              </a:rPr>
              <a:t> Philadelphia police arrested Archer after he shot a police officer with a stolen firearm. Archer told responding officers he did so “in the name of Islam” and later pledged his allegiance to ISIS.</a:t>
            </a:r>
          </a:p>
          <a:p>
            <a:pPr marL="171450" indent="-171450">
              <a:buFont typeface="Arial" panose="020B0604020202020204" pitchFamily="34" charset="0"/>
              <a:buChar char="•"/>
              <a:defRPr/>
            </a:pPr>
            <a:r>
              <a:rPr lang="en-US" dirty="0" smtClean="0">
                <a:latin typeface="+mn-lt"/>
              </a:rPr>
              <a:t>In June 2016, Omar Mateen killed 49 people and wounded 53 others in a mass shooting at the Pulse nightclub in Orlando, Florida. The attack is both the deadliest shooting by a single shooter and the worst act of violence against the LGBT community in United States history. In 2013, the FBI investigated Mateen for connections to terrorism after he made remarks while working as a security guard. Mateen told his coworkers that his family was linked to al-Qa’ida and that he had joined Hizballah. During the shooting, Mateen made a call to 9-1-1 and identified himself as "Mujahideen", "Islamic Soldier", and "Soldier of God”: pledging his allegiance to ISIS. As with other HVEs in the United States, Mateen demonstrated beliefs in Salafijihadism— an extremist interpretation of Islam—in which he was influenced by multiple terrorist organizations.</a:t>
            </a:r>
          </a:p>
          <a:p>
            <a:pPr marL="171450" indent="-171450">
              <a:buFont typeface="Arial" panose="020B0604020202020204" pitchFamily="34" charset="0"/>
              <a:buChar char="•"/>
              <a:defRPr/>
            </a:pPr>
            <a:r>
              <a:rPr lang="en-US" dirty="0" smtClean="0">
                <a:latin typeface="+mn-lt"/>
              </a:rPr>
              <a:t>On September 19, 2016, federal and state authorities arrested Rahimi after he attacked multiple locations in New Jersey and New York with explosives, injuring 31.</a:t>
            </a:r>
          </a:p>
          <a:p>
            <a:pPr marL="171450" indent="-171450">
              <a:buFont typeface="Arial" panose="020B0604020202020204" pitchFamily="34" charset="0"/>
              <a:buChar char="•"/>
              <a:defRPr/>
            </a:pPr>
            <a:r>
              <a:rPr lang="en-US" dirty="0" smtClean="0">
                <a:latin typeface="+mn-lt"/>
              </a:rPr>
              <a:t>On November 28, 2016, Artan rammed his car into pedestrians on Ohio State University’s campus in Columbus and then stabbed several people, injuring 11.campus in Columbus and then stabbed several people, injuring 11.</a:t>
            </a:r>
          </a:p>
          <a:p>
            <a:pPr marL="171450" indent="-171450" eaLnBrk="1" fontAlgn="auto" hangingPunct="1">
              <a:spcBef>
                <a:spcPts val="0"/>
              </a:spcBef>
              <a:spcAft>
                <a:spcPts val="0"/>
              </a:spcAft>
              <a:buFont typeface="Arial" panose="020B0604020202020204" pitchFamily="34" charset="0"/>
              <a:buChar char="•"/>
              <a:defRPr/>
            </a:pPr>
            <a:r>
              <a:rPr lang="en-US" dirty="0" smtClean="0">
                <a:latin typeface="+mn-lt"/>
              </a:rPr>
              <a:t>In 2016: 8 attacks; 10 plots; 37 HVES total as of right now. While there are half the total number of HVEs from last year (37 vs 76), </a:t>
            </a:r>
            <a:r>
              <a:rPr lang="en-US" b="0" dirty="0" smtClean="0">
                <a:latin typeface="+mn-lt"/>
              </a:rPr>
              <a:t>the number of attacks and plots remains consistent. </a:t>
            </a:r>
            <a:r>
              <a:rPr lang="en-US" dirty="0" smtClean="0">
                <a:latin typeface="+mn-lt"/>
              </a:rPr>
              <a:t>We have only seen a decrease in the number of foreign fighters. </a:t>
            </a:r>
          </a:p>
          <a:p>
            <a:pPr>
              <a:defRPr/>
            </a:pPr>
            <a:endParaRPr lang="en-US" dirty="0" smtClean="0">
              <a:latin typeface="+mn-lt"/>
            </a:endParaRPr>
          </a:p>
        </p:txBody>
      </p:sp>
      <p:sp>
        <p:nvSpPr>
          <p:cNvPr id="39940"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55F5E81C-7ACC-43B9-A9D0-ACE56FFF1DFC}" type="slidenum">
              <a:rPr lang="en-US" altLang="en-US" smtClean="0">
                <a:latin typeface="Arial" panose="020B0604020202020204" pitchFamily="34" charset="0"/>
              </a:rPr>
              <a:pPr/>
              <a:t>42</a:t>
            </a:fld>
            <a:endParaRPr lang="en-US" altLang="en-US" dirty="0" smtClean="0">
              <a:latin typeface="Arial" panose="020B0604020202020204"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p:spPr>
        <p:txBody>
          <a:bodyPr/>
          <a:lstStyle/>
          <a:p>
            <a:pPr marL="171450" indent="-171450" eaLnBrk="1" hangingPunct="1">
              <a:spcBef>
                <a:spcPct val="0"/>
              </a:spcBef>
              <a:buFont typeface="Arial" panose="020B0604020202020204" pitchFamily="34" charset="0"/>
              <a:buChar char="•"/>
            </a:pPr>
            <a:r>
              <a:rPr lang="en-US" altLang="en-US" dirty="0" smtClean="0">
                <a:latin typeface="Arial" panose="020B0604020202020204" pitchFamily="34" charset="0"/>
              </a:rPr>
              <a:t>Today we’re going to discuss homegrown violent extremists—I’ll refer to them as HVEs—FBI Director James Comey has said that there are approximately 900 investigations related to terrorism, in all 50 states. I think this alone underscores how important it is to talk about HVEs. So the first thing we need to do is talk about who’s an HVE? How do we define homegrown violent extremists?</a:t>
            </a:r>
          </a:p>
          <a:p>
            <a:endParaRPr lang="en-US" altLang="en-US" dirty="0" smtClean="0">
              <a:latin typeface="Arial" panose="020B0604020202020204" pitchFamily="34" charset="0"/>
            </a:endParaRPr>
          </a:p>
        </p:txBody>
      </p:sp>
      <p:sp>
        <p:nvSpPr>
          <p:cNvPr id="41988"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F56A6440-B5F2-4ABA-A53E-37B56C02577D}" type="slidenum">
              <a:rPr lang="en-US" altLang="en-US" smtClean="0">
                <a:latin typeface="Arial" panose="020B0604020202020204" pitchFamily="34" charset="0"/>
              </a:rPr>
              <a:pPr/>
              <a:t>43</a:t>
            </a:fld>
            <a:endParaRPr lang="en-US" altLang="en-US" dirty="0" smtClean="0">
              <a:latin typeface="Arial" panose="020B0604020202020204"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defRPr/>
            </a:pPr>
            <a:r>
              <a:rPr lang="en-US" dirty="0" smtClean="0"/>
              <a:t>Homegrown violent extremists (HVEs) are individuals inspired—as opposed to directed—by a foreign terrorist organization and radicalized in the countries in which they are born, raised, or reside.</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0" dirty="0" smtClean="0"/>
              <a:t>International terrorism </a:t>
            </a:r>
            <a:r>
              <a:rPr lang="en-US" dirty="0" smtClean="0"/>
              <a:t>- terrorism practiced in a foreign country by terrorists who are not native to that country.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smtClean="0"/>
              <a:t>HVEs can be radicalized through the use of mainstream and specialized social media that encourage attacks in the West or support for overseas terrorists.</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US" dirty="0" smtClean="0"/>
          </a:p>
          <a:p>
            <a:pPr>
              <a:defRPr/>
            </a:pPr>
            <a:endParaRPr lang="en-US" dirty="0"/>
          </a:p>
        </p:txBody>
      </p:sp>
      <p:sp>
        <p:nvSpPr>
          <p:cNvPr id="44036"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CBED79BD-05D6-424C-9198-0DDA49BBCFC7}" type="slidenum">
              <a:rPr lang="en-US" altLang="en-US" smtClean="0">
                <a:latin typeface="Arial" panose="020B0604020202020204" pitchFamily="34" charset="0"/>
              </a:rPr>
              <a:pPr/>
              <a:t>44</a:t>
            </a:fld>
            <a:endParaRPr lang="en-US" altLang="en-US" dirty="0" smtClean="0">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ltLang="en-US" b="0" dirty="0" smtClean="0"/>
              <a:t>DHS announced new NTAS activation </a:t>
            </a:r>
          </a:p>
          <a:p>
            <a:pPr marL="171450" indent="-171450">
              <a:buFont typeface="Arial" panose="020B0604020202020204" pitchFamily="34" charset="0"/>
              <a:buChar char="•"/>
            </a:pPr>
            <a:r>
              <a:rPr lang="en-US" altLang="en-US" b="0" dirty="0" smtClean="0"/>
              <a:t>Effective April 26, 2011</a:t>
            </a:r>
          </a:p>
          <a:p>
            <a:pPr marL="171450" indent="-171450">
              <a:buFont typeface="Arial" panose="020B0604020202020204" pitchFamily="34" charset="0"/>
              <a:buChar char="•"/>
            </a:pPr>
            <a:r>
              <a:rPr lang="en-US" altLang="en-US" b="0" dirty="0" smtClean="0"/>
              <a:t>Alerts will deliver a concise summary of the potential threat including geographic region, mode of transportation, or critical infrastructure potentially affected by the threat, actions being taken to ensure public safety.</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7</a:t>
            </a:fld>
            <a:endParaRPr lang="en-US" altLang="en-US" dirty="0"/>
          </a:p>
        </p:txBody>
      </p:sp>
    </p:spTree>
    <p:extLst>
      <p:ext uri="{BB962C8B-B14F-4D97-AF65-F5344CB8AC3E}">
        <p14:creationId xmlns:p14="http://schemas.microsoft.com/office/powerpoint/2010/main" val="315622387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US" dirty="0" smtClean="0">
                <a:latin typeface="+mn-lt"/>
              </a:rPr>
              <a:t>This map reflects the HVE activity in the united states for 2016. There were a total of 38 individuals involved in this activity. </a:t>
            </a:r>
          </a:p>
          <a:p>
            <a:pPr eaLnBrk="1" fontAlgn="auto" hangingPunct="1">
              <a:spcBef>
                <a:spcPts val="0"/>
              </a:spcBef>
              <a:spcAft>
                <a:spcPts val="0"/>
              </a:spcAft>
              <a:defRPr/>
            </a:pPr>
            <a:endParaRPr lang="en-US" dirty="0" smtClean="0">
              <a:latin typeface="+mn-lt"/>
            </a:endParaRPr>
          </a:p>
          <a:p>
            <a:pPr marL="171450" indent="-171450" eaLnBrk="1" fontAlgn="auto" hangingPunct="1">
              <a:spcBef>
                <a:spcPts val="0"/>
              </a:spcBef>
              <a:spcAft>
                <a:spcPts val="0"/>
              </a:spcAft>
              <a:buFont typeface="Arial" panose="020B0604020202020204" pitchFamily="34" charset="0"/>
              <a:buChar char="•"/>
              <a:defRPr/>
            </a:pPr>
            <a:r>
              <a:rPr lang="en-US" dirty="0" smtClean="0">
                <a:latin typeface="+mn-lt"/>
              </a:rPr>
              <a:t>In 2016 there were 8 attacks and10 plots by HVEs; and a total of 38 HVES identified during the year.  While there are half the total number of HVEs from last year (38 vs 76), </a:t>
            </a:r>
            <a:r>
              <a:rPr lang="en-US" b="1" dirty="0" smtClean="0">
                <a:latin typeface="+mn-lt"/>
              </a:rPr>
              <a:t>the number of attacks and plots remains consistent. </a:t>
            </a:r>
            <a:r>
              <a:rPr lang="en-US" dirty="0" smtClean="0">
                <a:latin typeface="+mn-lt"/>
              </a:rPr>
              <a:t>We have only seen a decrease in the number of cases of material support which includes individuals attempting to travel overseas as well as financial support for foreign terrorist organizations. </a:t>
            </a:r>
          </a:p>
          <a:p>
            <a:pPr marL="171450" indent="-171450">
              <a:buFont typeface="Arial" panose="020B0604020202020204" pitchFamily="34" charset="0"/>
              <a:buChar char="•"/>
              <a:defRPr/>
            </a:pPr>
            <a:r>
              <a:rPr lang="en-US" dirty="0" smtClean="0">
                <a:latin typeface="+mn-lt"/>
              </a:rPr>
              <a:t>As you can see by the red box on the screen, the northeast corridor has the largest amount of HVE activity. </a:t>
            </a:r>
            <a:endParaRPr lang="en-US" dirty="0">
              <a:latin typeface="+mn-lt"/>
            </a:endParaRPr>
          </a:p>
        </p:txBody>
      </p:sp>
      <p:sp>
        <p:nvSpPr>
          <p:cNvPr id="46084"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C49CF6AB-D25F-4769-934B-CA9E7663F4C2}" type="slidenum">
              <a:rPr lang="en-US" altLang="en-US" smtClean="0">
                <a:latin typeface="Arial" panose="020B0604020202020204" pitchFamily="34" charset="0"/>
              </a:rPr>
              <a:pPr/>
              <a:t>45</a:t>
            </a:fld>
            <a:endParaRPr lang="en-US" altLang="en-US" dirty="0" smtClean="0">
              <a:latin typeface="Arial" panose="020B0604020202020204"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a:xfrm>
            <a:off x="685800" y="4483100"/>
            <a:ext cx="5486400" cy="3600450"/>
          </a:xfrm>
        </p:spPr>
        <p:txBody>
          <a:bodyPr/>
          <a:lstStyle/>
          <a:p>
            <a:pPr marL="171450" indent="-171450">
              <a:buFont typeface="Arial" panose="020B0604020202020204" pitchFamily="34" charset="0"/>
              <a:buChar char="•"/>
              <a:defRPr/>
            </a:pPr>
            <a:r>
              <a:rPr lang="en-US" dirty="0" smtClean="0">
                <a:latin typeface="+mn-lt"/>
              </a:rPr>
              <a:t>So for starters I wanted to review what a HVE is just in case there are some that are not familiar with this designation: HVEs are US residents/citizens that provide material support to any foreign terrorist organization such as ISIS, al-Qa’ida, or al-Qa’ida in the Arabian Peninsula, or are inspired by foreign terrorists groups to execute an attack. </a:t>
            </a:r>
          </a:p>
          <a:p>
            <a:pPr marL="171450" indent="-171450">
              <a:buFont typeface="Arial" panose="020B0604020202020204" pitchFamily="34" charset="0"/>
              <a:buChar char="•"/>
              <a:defRPr/>
            </a:pPr>
            <a:r>
              <a:rPr lang="en-US" dirty="0" smtClean="0">
                <a:latin typeface="+mn-lt"/>
              </a:rPr>
              <a:t>HVEs are present in New Jersey and across the United States and have demonstrated the intent to plot and carry out attacks in the United States along with provide materiel support to international terrorist groups, and traveling overseas to fight alongside international terrorist groups. In 2016 there were 5 HVE incidents in the tristate area out of 38 across the United States.</a:t>
            </a:r>
          </a:p>
          <a:p>
            <a:pPr marL="171450" indent="-171450">
              <a:buFont typeface="Arial" panose="020B0604020202020204" pitchFamily="34" charset="0"/>
              <a:buChar char="•"/>
              <a:defRPr/>
            </a:pPr>
            <a:r>
              <a:rPr lang="en-US" dirty="0" smtClean="0">
                <a:latin typeface="+mn-lt"/>
              </a:rPr>
              <a:t>Two main points of interest in HVEs is that they…</a:t>
            </a:r>
          </a:p>
          <a:p>
            <a:pPr marL="171450" indent="-171450">
              <a:buFont typeface="Arial" panose="020B0604020202020204" pitchFamily="34" charset="0"/>
              <a:buChar char="•"/>
              <a:defRPr/>
            </a:pPr>
            <a:r>
              <a:rPr lang="en-US" dirty="0" smtClean="0">
                <a:latin typeface="+mn-lt"/>
              </a:rPr>
              <a:t>Act independently of a terrorist group and they are </a:t>
            </a:r>
          </a:p>
          <a:p>
            <a:pPr marL="171450" indent="-171450">
              <a:buFont typeface="Arial" panose="020B0604020202020204" pitchFamily="34" charset="0"/>
              <a:buChar char="•"/>
              <a:defRPr/>
            </a:pPr>
            <a:r>
              <a:rPr lang="en-US" dirty="0" smtClean="0">
                <a:latin typeface="+mn-lt"/>
              </a:rPr>
              <a:t>We do not consider HVEs to be domestic terrorists such as white separatists because their motives are influenced by a foreign ideology.</a:t>
            </a:r>
          </a:p>
          <a:p>
            <a:pPr marL="171450" indent="-171450">
              <a:buFont typeface="Arial" panose="020B0604020202020204" pitchFamily="34" charset="0"/>
              <a:buChar char="•"/>
              <a:defRPr/>
            </a:pPr>
            <a:r>
              <a:rPr lang="en-US" dirty="0" smtClean="0">
                <a:latin typeface="+mn-lt"/>
              </a:rPr>
              <a:t>This independence is to their benefit and a concern for the homeland because they do not have to remain in contact with a superior or terrorist cell. They have freedom to choose their targets, locations, and time and date of attack based on their choosing, utilizing a variety of weapons like firearms, vehicles, edged weapons, and IEDs, dependent upon the individuals capabilities. Unlike Al Qaeda, which has been a tightly controlled organization that carefully plans largescale attacks, ISIS encourages lone offenders, and we will look at some of their rhetoric in a few slides.</a:t>
            </a:r>
          </a:p>
          <a:p>
            <a:pPr marL="171450" indent="-171450">
              <a:buFont typeface="Arial" panose="020B0604020202020204" pitchFamily="34" charset="0"/>
              <a:buChar char="•"/>
              <a:defRPr/>
            </a:pPr>
            <a:r>
              <a:rPr lang="en-US" dirty="0" smtClean="0">
                <a:latin typeface="+mn-lt"/>
              </a:rPr>
              <a:t>In America, harboring extremists view is not in itself a crime, nor is even the expression of hateful ideology or associations with a hateful group, but the line between speech and violence is crossed too often, resulting in heartbreaking tragedy if these attacks are carried out. Looking back over the last few years it is clear that homegrown violent extremists remain a real and present danger to the United States. </a:t>
            </a:r>
          </a:p>
          <a:p>
            <a:pPr marL="171450" indent="-171450">
              <a:buFont typeface="Arial" panose="020B0604020202020204" pitchFamily="34" charset="0"/>
              <a:buChar char="•"/>
              <a:defRPr/>
            </a:pPr>
            <a:r>
              <a:rPr lang="en-US" dirty="0" smtClean="0">
                <a:latin typeface="+mn-lt"/>
              </a:rPr>
              <a:t>There are three broad categories that HVEs fall into: those motivated to conduct attacks within the United States, those who wish to travel and fight alongside international terrorist groups, and those that are involved in providing materiel support to these groups. </a:t>
            </a:r>
          </a:p>
          <a:p>
            <a:pPr marL="231229" indent="-231229">
              <a:buFontTx/>
              <a:buAutoNum type="arabicPeriod"/>
              <a:defRPr/>
            </a:pPr>
            <a:endParaRPr lang="en-US" dirty="0" smtClean="0"/>
          </a:p>
          <a:p>
            <a:pPr>
              <a:defRPr/>
            </a:pPr>
            <a:endParaRPr lang="en-US" dirty="0"/>
          </a:p>
        </p:txBody>
      </p:sp>
      <p:sp>
        <p:nvSpPr>
          <p:cNvPr id="48132"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56B9EF20-0684-4FB2-ABDF-2D719DFE43E5}" type="slidenum">
              <a:rPr lang="en-US" altLang="en-US" smtClean="0">
                <a:latin typeface="Arial" panose="020B0604020202020204" pitchFamily="34" charset="0"/>
              </a:rPr>
              <a:pPr/>
              <a:t>46</a:t>
            </a:fld>
            <a:endParaRPr lang="en-US" altLang="en-US" dirty="0" smtClean="0">
              <a:latin typeface="Arial" panose="020B0604020202020204"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p:spPr>
        <p:txBody>
          <a:bodyPr/>
          <a:lstStyle/>
          <a:p>
            <a:pPr marL="171450" indent="-171450" defTabSz="912813">
              <a:buFont typeface="Arial" panose="020B0604020202020204" pitchFamily="34" charset="0"/>
              <a:buChar char="•"/>
            </a:pPr>
            <a:r>
              <a:rPr lang="en-US" altLang="en-US" dirty="0" smtClean="0">
                <a:latin typeface="Arial" panose="020B0604020202020204" pitchFamily="34" charset="0"/>
              </a:rPr>
              <a:t>DT groups including white supremacists, militia extremists, and sovereign citizen extremists, posed a moderate threat to NJ, according to our methodology which assesses both the capability and intent of these groups in NJ.  </a:t>
            </a:r>
            <a:r>
              <a:rPr lang="en-US" altLang="en-US" b="0" i="0" dirty="0" smtClean="0">
                <a:latin typeface="Arial" panose="020B0604020202020204" pitchFamily="34" charset="0"/>
              </a:rPr>
              <a:t>But why do we care? As you’ll see, all of these groups have an active presence in our state.</a:t>
            </a:r>
          </a:p>
          <a:p>
            <a:pPr defTabSz="912813"/>
            <a:endParaRPr lang="en-US" altLang="en-US" dirty="0" smtClean="0">
              <a:latin typeface="Arial" panose="020B0604020202020204" pitchFamily="34" charset="0"/>
            </a:endParaRPr>
          </a:p>
        </p:txBody>
      </p:sp>
      <p:sp>
        <p:nvSpPr>
          <p:cNvPr id="52228"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D18377B6-C685-47DE-B4C5-AB733C13A45A}" type="slidenum">
              <a:rPr lang="en-US" altLang="en-US" smtClean="0">
                <a:latin typeface="Arial" panose="020B0604020202020204" pitchFamily="34" charset="0"/>
              </a:rPr>
              <a:pPr/>
              <a:t>47</a:t>
            </a:fld>
            <a:endParaRPr lang="en-US" altLang="en-US" dirty="0" smtClean="0">
              <a:latin typeface="Arial" panose="020B0604020202020204" pitchFamily="34"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p:spPr>
        <p:txBody>
          <a:bodyPr/>
          <a:lstStyle/>
          <a:p>
            <a:pPr marL="171450" indent="-171450">
              <a:buFont typeface="Arial" panose="020B0604020202020204" pitchFamily="34" charset="0"/>
              <a:buChar char="•"/>
            </a:pPr>
            <a:r>
              <a:rPr lang="en-US" altLang="en-US" dirty="0" smtClean="0">
                <a:latin typeface="Arial" panose="020B0604020202020204" pitchFamily="34" charset="0"/>
              </a:rPr>
              <a:t>Militia extremists pose a moderate threat to New Jersey because of fundraising and recruitment efforts in the state, involvement in protests and standoffs across the United States, and their ability to coordinate and organize on a national scale. The Oath Keepers and Three Percenters have been actively recruiting in New Jersey since 2012.</a:t>
            </a:r>
            <a:endParaRPr lang="en-US" altLang="en-US" b="1" i="1" dirty="0" smtClean="0">
              <a:latin typeface="Arial" panose="020B0604020202020204" pitchFamily="34" charset="0"/>
            </a:endParaRPr>
          </a:p>
          <a:p>
            <a:pPr marL="171450" indent="-171450">
              <a:buFont typeface="Arial" panose="020B0604020202020204" pitchFamily="34" charset="0"/>
              <a:buChar char="•"/>
            </a:pPr>
            <a:r>
              <a:rPr lang="en-US" altLang="en-US" dirty="0" smtClean="0">
                <a:latin typeface="Arial" panose="020B0604020202020204" pitchFamily="34" charset="0"/>
              </a:rPr>
              <a:t>In October, three militia members were arrested for a plot to kill Somali immigrants.  Referring to the immigrants as ‘cockroaches’ the plan involved using a mix of explosives and small arms to kill the immigrants while they were at religious services.  They expressed the intent to kill indiscriminately, explicitly stating that even infants would not be spared.  They were hoping to spark a larger conflict in America.</a:t>
            </a:r>
            <a:endParaRPr lang="en-US" altLang="en-US" b="1" i="1" dirty="0" smtClean="0">
              <a:latin typeface="Arial" panose="020B0604020202020204" pitchFamily="34" charset="0"/>
            </a:endParaRPr>
          </a:p>
          <a:p>
            <a:pPr marL="171450" indent="-171450">
              <a:buFont typeface="Arial" panose="020B0604020202020204" pitchFamily="34" charset="0"/>
              <a:buChar char="•"/>
            </a:pPr>
            <a:r>
              <a:rPr lang="en-US" altLang="en-US" dirty="0" smtClean="0">
                <a:latin typeface="Arial" panose="020B0604020202020204" pitchFamily="34" charset="0"/>
              </a:rPr>
              <a:t>In January 2016, militia members occupied the Malheur National Wildlife Refuge, near Burns, Oregon, for 41 days to protest the convictions of two Oregon ranchers for arson on federal land.  It demonstrated their ability to mobilize on a national scale.  </a:t>
            </a:r>
          </a:p>
          <a:p>
            <a:pPr marL="171450" indent="-171450">
              <a:buFont typeface="Arial" panose="020B0604020202020204" pitchFamily="34" charset="0"/>
              <a:buChar char="•"/>
            </a:pPr>
            <a:r>
              <a:rPr lang="en-US" altLang="en-US" dirty="0" smtClean="0">
                <a:latin typeface="Arial" panose="020B0604020202020204" pitchFamily="34" charset="0"/>
              </a:rPr>
              <a:t>For 2017 OHSP assesses that militia groups and the US government will have less confrontations, due to Washington relinquishing some control of federal land to the states – a longstanding militia demand. Militia movements may turn their attention to other issues, including the US border. The movement appears poised to increasingly focus on armed patrols and other perceived non-government threats to enforce immigrant flows and security. </a:t>
            </a:r>
          </a:p>
        </p:txBody>
      </p:sp>
      <p:sp>
        <p:nvSpPr>
          <p:cNvPr id="56324"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63E78A67-8EFE-4C7F-8DB6-3233688A3815}" type="slidenum">
              <a:rPr lang="en-US" altLang="en-US" smtClean="0">
                <a:latin typeface="Arial" panose="020B0604020202020204" pitchFamily="34" charset="0"/>
              </a:rPr>
              <a:pPr/>
              <a:t>48</a:t>
            </a:fld>
            <a:endParaRPr lang="en-US" altLang="en-US" dirty="0" smtClean="0">
              <a:latin typeface="Arial" panose="020B0604020202020204"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p:spPr>
        <p:txBody>
          <a:bodyPr/>
          <a:lstStyle/>
          <a:p>
            <a:pPr marL="171450" indent="-171450">
              <a:buFont typeface="Arial" panose="020B0604020202020204" pitchFamily="34" charset="0"/>
              <a:buChar char="•"/>
            </a:pPr>
            <a:r>
              <a:rPr lang="en-US" altLang="en-US" b="0" i="0" dirty="0" smtClean="0">
                <a:latin typeface="Arial" panose="020B0604020202020204" pitchFamily="34" charset="0"/>
              </a:rPr>
              <a:t>Sovereign citizen extremists in New Jersey mostly engage in nonviolent activities, such as self-identifying in court paperwork and traffic-stop encounters, and filing liens against law enforcement and public officials.</a:t>
            </a:r>
          </a:p>
          <a:p>
            <a:r>
              <a:rPr lang="en-US" altLang="en-US" b="0" i="0" baseline="0" dirty="0" smtClean="0">
                <a:latin typeface="Arial" panose="020B0604020202020204" pitchFamily="34" charset="0"/>
              </a:rPr>
              <a:t>    </a:t>
            </a:r>
            <a:r>
              <a:rPr lang="en-US" altLang="en-US" b="0" i="0" dirty="0" smtClean="0">
                <a:latin typeface="Arial" panose="020B0604020202020204" pitchFamily="34" charset="0"/>
              </a:rPr>
              <a:t>Historically, violent acts perpetrated by SCEs have focused on law enforcement during routine policing activities – </a:t>
            </a:r>
          </a:p>
          <a:p>
            <a:r>
              <a:rPr lang="en-US" altLang="en-US" b="0" i="0" dirty="0" smtClean="0">
                <a:latin typeface="Arial" panose="020B0604020202020204" pitchFamily="34" charset="0"/>
              </a:rPr>
              <a:t>    specifically</a:t>
            </a:r>
            <a:r>
              <a:rPr lang="en-US" altLang="en-US" b="0" i="0" baseline="0" dirty="0" smtClean="0">
                <a:latin typeface="Arial" panose="020B0604020202020204" pitchFamily="34" charset="0"/>
              </a:rPr>
              <a:t> </a:t>
            </a:r>
            <a:r>
              <a:rPr lang="en-US" altLang="en-US" b="0" i="0" dirty="0" smtClean="0">
                <a:latin typeface="Arial" panose="020B0604020202020204" pitchFamily="34" charset="0"/>
              </a:rPr>
              <a:t>traffic stops. This is because sovereigns do not believe in the legitimacy of police officers to arrest or </a:t>
            </a:r>
          </a:p>
          <a:p>
            <a:r>
              <a:rPr lang="en-US" altLang="en-US" b="0" i="0" dirty="0" smtClean="0">
                <a:latin typeface="Arial" panose="020B0604020202020204" pitchFamily="34" charset="0"/>
              </a:rPr>
              <a:t>    interrogate them. </a:t>
            </a:r>
            <a:endParaRPr lang="en-US" altLang="en-US" i="0" dirty="0" smtClean="0">
              <a:latin typeface="Arial" panose="020B0604020202020204" pitchFamily="34" charset="0"/>
            </a:endParaRPr>
          </a:p>
          <a:p>
            <a:pPr marL="171450" indent="-171450">
              <a:buFont typeface="Arial" panose="020B0604020202020204" pitchFamily="34" charset="0"/>
              <a:buChar char="•"/>
            </a:pPr>
            <a:r>
              <a:rPr lang="en-US" altLang="en-US" dirty="0" smtClean="0">
                <a:latin typeface="Arial" panose="020B0604020202020204" pitchFamily="34" charset="0"/>
              </a:rPr>
              <a:t>Fortunately, in NJ we have not seen any violent acts conducted by sovereigns, however they have filed fraudulent liens on LE and public officials: </a:t>
            </a:r>
          </a:p>
          <a:p>
            <a:pPr marL="171450" indent="-171450">
              <a:buFont typeface="Arial" panose="020B0604020202020204" pitchFamily="34" charset="0"/>
              <a:buChar char="•"/>
            </a:pPr>
            <a:r>
              <a:rPr lang="en-US" altLang="en-US" dirty="0" smtClean="0">
                <a:latin typeface="Arial" panose="020B0604020202020204" pitchFamily="34" charset="0"/>
              </a:rPr>
              <a:t>In 2015, sovereign citizen extremists threatened to file liens against public officials, and in one case, successfully filed a fraudulent lien of $7.8 million against the Monmouth County Sheriff, the Monmouth County Clerk, a Superior Court judge, and others.</a:t>
            </a:r>
          </a:p>
          <a:p>
            <a:pPr marL="171450" indent="-171450">
              <a:buFont typeface="Arial" panose="020B0604020202020204" pitchFamily="34" charset="0"/>
              <a:buChar char="•"/>
            </a:pPr>
            <a:r>
              <a:rPr lang="en-US" altLang="en-US" dirty="0" smtClean="0">
                <a:latin typeface="Arial" panose="020B0604020202020204" pitchFamily="34" charset="0"/>
              </a:rPr>
              <a:t>In May 2015, legislation in New Jersey enhanced the penalties on sovereign citizen extremists filing fraudulent financial documents or liens as a retaliatory tactic against public officials. However, criminal penalties in NJ for filing fraudulent liens are unlikely to deter sovereign citizens because they are adopting new methods to circumvent laws, are not penalized due to a lack of standardized reporting, and use prisons as teaching outlets. An analyst at NJ OHSP reviewed legislation from 24 states finding that laws are not expansive enough to cover victims or sovereigns have created new ways of getting the cases dismissed. </a:t>
            </a:r>
          </a:p>
          <a:p>
            <a:pPr marL="171450" indent="-171450">
              <a:buFont typeface="Arial" panose="020B0604020202020204" pitchFamily="34" charset="0"/>
              <a:buChar char="•"/>
            </a:pPr>
            <a:r>
              <a:rPr lang="en-US" altLang="en-US" b="0" dirty="0" smtClean="0">
                <a:latin typeface="Arial" panose="020B0604020202020204" pitchFamily="34" charset="0"/>
              </a:rPr>
              <a:t>We published an LES assessment that is takes a deeper look into the filing of fraudulent liens, at the end of this slide is my contact information, please feel free to reach out to me and I can send it to you.  </a:t>
            </a:r>
          </a:p>
          <a:p>
            <a:pPr marL="171450" indent="-171450">
              <a:buFont typeface="Arial" panose="020B0604020202020204" pitchFamily="34" charset="0"/>
              <a:buChar char="•"/>
            </a:pPr>
            <a:r>
              <a:rPr lang="en-US" altLang="en-US" b="0" dirty="0" smtClean="0">
                <a:latin typeface="Arial" panose="020B0604020202020204" pitchFamily="34" charset="0"/>
              </a:rPr>
              <a:t>https://www.youtube.com/watch?v=VMM0Uvpt9a4&amp;t=1s</a:t>
            </a:r>
          </a:p>
        </p:txBody>
      </p:sp>
      <p:sp>
        <p:nvSpPr>
          <p:cNvPr id="58372"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F05426D6-7513-4BC7-BF5B-5D2AD5EBEB1B}" type="slidenum">
              <a:rPr lang="en-US" altLang="en-US" smtClean="0">
                <a:latin typeface="Arial" panose="020B0604020202020204" pitchFamily="34" charset="0"/>
              </a:rPr>
              <a:pPr/>
              <a:t>49</a:t>
            </a:fld>
            <a:endParaRPr lang="en-US" altLang="en-US" dirty="0" smtClean="0">
              <a:latin typeface="Arial" panose="020B0604020202020204" pitchFamily="34"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p:spPr>
        <p:txBody>
          <a:bodyPr/>
          <a:lstStyle/>
          <a:p>
            <a:pPr marL="171450" indent="-171450">
              <a:buFont typeface="Arial" panose="020B0604020202020204" pitchFamily="34" charset="0"/>
              <a:buChar char="•"/>
            </a:pPr>
            <a:r>
              <a:rPr lang="en-US" altLang="en-US" b="0" i="0" dirty="0" smtClean="0">
                <a:latin typeface="Arial" panose="020B0604020202020204" pitchFamily="34" charset="0"/>
              </a:rPr>
              <a:t>White supremacist groups continue to demonstrate a propensity for violence, lack of organization, and diverse recruitment methods.</a:t>
            </a:r>
            <a:endParaRPr lang="en-US" altLang="en-US" i="0" dirty="0" smtClean="0">
              <a:latin typeface="Arial" panose="020B0604020202020204" pitchFamily="34" charset="0"/>
            </a:endParaRPr>
          </a:p>
          <a:p>
            <a:pPr marL="171450" indent="-171450">
              <a:buFont typeface="Arial" panose="020B0604020202020204" pitchFamily="34" charset="0"/>
              <a:buChar char="•"/>
            </a:pPr>
            <a:r>
              <a:rPr lang="en-US" altLang="en-US" dirty="0" smtClean="0">
                <a:latin typeface="Arial" panose="020B0604020202020204" pitchFamily="34" charset="0"/>
              </a:rPr>
              <a:t>White supremacists have been particularly active online over the past year.  They have particularly targeted Jewish journalists with harassment and death threats.  </a:t>
            </a:r>
          </a:p>
          <a:p>
            <a:endParaRPr lang="en-US" altLang="en-US" dirty="0" smtClean="0">
              <a:latin typeface="Arial" panose="020B0604020202020204" pitchFamily="34" charset="0"/>
            </a:endParaRPr>
          </a:p>
        </p:txBody>
      </p:sp>
      <p:sp>
        <p:nvSpPr>
          <p:cNvPr id="60420"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D2E98465-3D23-40BD-80E7-EA6FE622E55F}" type="slidenum">
              <a:rPr lang="en-US" altLang="en-US" smtClean="0">
                <a:latin typeface="Arial" panose="020B0604020202020204" pitchFamily="34" charset="0"/>
              </a:rPr>
              <a:pPr/>
              <a:t>50</a:t>
            </a:fld>
            <a:endParaRPr lang="en-US" altLang="en-US" dirty="0" smtClean="0">
              <a:latin typeface="Arial" panose="020B0604020202020204" pitchFamily="34"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defRPr/>
            </a:pPr>
            <a:r>
              <a:rPr lang="en-US" dirty="0" smtClean="0"/>
              <a:t>Sampling of fliers that have been found. Mostly we’ve seen recruitment attempts, however, there has been several instances of fliers being posted at religious and cultural institutions. For example:</a:t>
            </a:r>
          </a:p>
          <a:p>
            <a:pPr marL="171450" indent="-171450">
              <a:buFont typeface="Arial" panose="020B0604020202020204" pitchFamily="34" charset="0"/>
              <a:buChar char="•"/>
            </a:pPr>
            <a:r>
              <a:rPr lang="en-US" altLang="en-US" dirty="0" smtClean="0">
                <a:latin typeface="Arial" panose="020B0604020202020204" pitchFamily="34" charset="0"/>
              </a:rPr>
              <a:t>In 2016, WS were involved in 7 attacks –</a:t>
            </a:r>
          </a:p>
          <a:p>
            <a:pPr marL="171450" indent="-171450">
              <a:buFont typeface="Arial" panose="020B0604020202020204" pitchFamily="34" charset="0"/>
              <a:buChar char="•"/>
            </a:pPr>
            <a:r>
              <a:rPr lang="en-US" altLang="en-US" dirty="0" smtClean="0">
                <a:latin typeface="Arial" panose="020B0604020202020204" pitchFamily="34" charset="0"/>
              </a:rPr>
              <a:t>On August 10, Courtier and Hunt attacked an African-American teenager outside a convenience store. After the teen</a:t>
            </a:r>
            <a:r>
              <a:rPr lang="en-US" altLang="en-US" baseline="0" dirty="0" smtClean="0">
                <a:latin typeface="Arial" panose="020B0604020202020204" pitchFamily="34" charset="0"/>
              </a:rPr>
              <a:t> </a:t>
            </a:r>
          </a:p>
          <a:p>
            <a:pPr>
              <a:buFontTx/>
              <a:buNone/>
            </a:pPr>
            <a:r>
              <a:rPr lang="en-US" altLang="en-US" baseline="0" dirty="0" smtClean="0">
                <a:latin typeface="Arial" panose="020B0604020202020204" pitchFamily="34" charset="0"/>
              </a:rPr>
              <a:t>   </a:t>
            </a:r>
            <a:r>
              <a:rPr lang="en-US" altLang="en-US" dirty="0" smtClean="0">
                <a:latin typeface="Arial" panose="020B0604020202020204" pitchFamily="34" charset="0"/>
              </a:rPr>
              <a:t>tried</a:t>
            </a:r>
            <a:r>
              <a:rPr lang="en-US" altLang="en-US" baseline="0" dirty="0" smtClean="0">
                <a:latin typeface="Arial" panose="020B0604020202020204" pitchFamily="34" charset="0"/>
              </a:rPr>
              <a:t> </a:t>
            </a:r>
            <a:r>
              <a:rPr lang="en-US" altLang="en-US" dirty="0" smtClean="0">
                <a:latin typeface="Arial" panose="020B0604020202020204" pitchFamily="34" charset="0"/>
              </a:rPr>
              <a:t>to flee, Courtier and Hunt ran him over with their car, killing him. Courtier was a long time member of a white  </a:t>
            </a:r>
          </a:p>
          <a:p>
            <a:pPr>
              <a:buFontTx/>
              <a:buNone/>
            </a:pPr>
            <a:r>
              <a:rPr lang="en-US" altLang="en-US" dirty="0" smtClean="0">
                <a:latin typeface="Arial" panose="020B0604020202020204" pitchFamily="34" charset="0"/>
              </a:rPr>
              <a:t>   supremacist</a:t>
            </a:r>
            <a:r>
              <a:rPr lang="en-US" altLang="en-US" baseline="0" dirty="0" smtClean="0">
                <a:latin typeface="Arial" panose="020B0604020202020204" pitchFamily="34" charset="0"/>
              </a:rPr>
              <a:t> </a:t>
            </a:r>
            <a:r>
              <a:rPr lang="en-US" altLang="en-US" dirty="0" smtClean="0">
                <a:latin typeface="Arial" panose="020B0604020202020204" pitchFamily="34" charset="0"/>
              </a:rPr>
              <a:t>prison gang called European Kindred and had a long history of race-related violence.</a:t>
            </a:r>
          </a:p>
          <a:p>
            <a:pPr marL="171450" indent="-171450">
              <a:buFont typeface="Arial" panose="020B0604020202020204" pitchFamily="34" charset="0"/>
              <a:buChar char="•"/>
            </a:pPr>
            <a:r>
              <a:rPr lang="en-US" altLang="en-US" dirty="0" smtClean="0">
                <a:latin typeface="Arial" panose="020B0604020202020204" pitchFamily="34" charset="0"/>
              </a:rPr>
              <a:t>On August 16, Rowe, a self-proclaimed white supremacist, stabbed an interracial couple with a knife after he saw them</a:t>
            </a:r>
          </a:p>
          <a:p>
            <a:pPr>
              <a:buFontTx/>
              <a:buNone/>
            </a:pPr>
            <a:r>
              <a:rPr lang="en-US" altLang="en-US" dirty="0" smtClean="0">
                <a:latin typeface="Arial" panose="020B0604020202020204" pitchFamily="34" charset="0"/>
              </a:rPr>
              <a:t>     kissing outside a restaurant. While under arrest, he continued espousing racist rhetoric, focused specifically on the  </a:t>
            </a:r>
          </a:p>
          <a:p>
            <a:pPr>
              <a:buFontTx/>
              <a:buNone/>
            </a:pPr>
            <a:r>
              <a:rPr lang="en-US" altLang="en-US" dirty="0" smtClean="0">
                <a:latin typeface="Arial" panose="020B0604020202020204" pitchFamily="34" charset="0"/>
              </a:rPr>
              <a:t>    </a:t>
            </a:r>
            <a:r>
              <a:rPr lang="en-US" altLang="en-US" baseline="0" dirty="0" smtClean="0">
                <a:latin typeface="Arial" panose="020B0604020202020204" pitchFamily="34" charset="0"/>
              </a:rPr>
              <a:t> </a:t>
            </a:r>
            <a:r>
              <a:rPr lang="en-US" altLang="en-US" dirty="0" smtClean="0">
                <a:latin typeface="Arial" panose="020B0604020202020204" pitchFamily="34" charset="0"/>
              </a:rPr>
              <a:t>Black</a:t>
            </a:r>
            <a:r>
              <a:rPr lang="en-US" altLang="en-US" baseline="0" dirty="0" smtClean="0">
                <a:latin typeface="Arial" panose="020B0604020202020204" pitchFamily="34" charset="0"/>
              </a:rPr>
              <a:t> </a:t>
            </a:r>
            <a:r>
              <a:rPr lang="en-US" altLang="en-US" dirty="0" smtClean="0">
                <a:latin typeface="Arial" panose="020B0604020202020204" pitchFamily="34" charset="0"/>
              </a:rPr>
              <a:t>Lives Matter Movement.</a:t>
            </a:r>
          </a:p>
          <a:p>
            <a:pPr marL="171450" indent="-171450">
              <a:buFont typeface="Arial" panose="020B0604020202020204" pitchFamily="34" charset="0"/>
              <a:buChar char="•"/>
            </a:pPr>
            <a:r>
              <a:rPr lang="en-US" altLang="en-US" dirty="0" smtClean="0">
                <a:latin typeface="Arial" panose="020B0604020202020204" pitchFamily="34" charset="0"/>
              </a:rPr>
              <a:t>The last violence in NJ from white supremacists was in 2011, when two members of the Aryan Terror Brigade and a member of the Atlantic City Skins assaulted two Middle-Eastern men in Sayreville (Middlesex County). </a:t>
            </a:r>
          </a:p>
          <a:p>
            <a:pPr marL="171450" indent="-171450">
              <a:buFont typeface="Arial" panose="020B0604020202020204" pitchFamily="34" charset="0"/>
              <a:buChar char="•"/>
            </a:pPr>
            <a:r>
              <a:rPr lang="en-US" altLang="en-US" dirty="0" smtClean="0">
                <a:latin typeface="Arial" panose="020B0604020202020204" pitchFamily="34" charset="0"/>
              </a:rPr>
              <a:t>However, in 2015, white supremacist organizations attempted to recruit members on at least six occasions in Bergen, Burlington, Middlesex, and Monmouth counties by distributing leaflets in neighborhoods.</a:t>
            </a:r>
          </a:p>
          <a:p>
            <a:pPr marL="171450" indent="-171450">
              <a:buFont typeface="Arial" panose="020B0604020202020204" pitchFamily="34" charset="0"/>
              <a:buChar char="•"/>
            </a:pPr>
            <a:r>
              <a:rPr lang="en-US" altLang="en-US" dirty="0" smtClean="0">
                <a:latin typeface="Arial" panose="020B0604020202020204" pitchFamily="34" charset="0"/>
              </a:rPr>
              <a:t>Lone offenders represent the most likely perpetrators of white supremacist violence. In June 2015, Dylan Roof killed nine individuals at a church in Charleston, South Carolina. His manifesto stated the lack of violent organized white supremacist activity as a motivating factor for his attack. </a:t>
            </a:r>
            <a:endParaRPr lang="en-US" dirty="0" smtClean="0"/>
          </a:p>
          <a:p>
            <a:pPr marL="172993" indent="-172993">
              <a:buFont typeface="Arial" panose="020B0604020202020204" pitchFamily="34" charset="0"/>
              <a:buChar char="•"/>
              <a:defRPr/>
            </a:pPr>
            <a:r>
              <a:rPr lang="en-US" dirty="0"/>
              <a:t>On February 11, an anti-Semitic American Vanguard flyer was posted on the property of the Lautenberg Family Jewish Community Center in Hanover (Morris County)—stating, “Just say no to Jewish Lies!” The New Jersey American Vanguard chapter tweeted pictures of the flyer on synagogue property captioned, “There was some fun tonight, but there’s more to come! New Jersey, it’s time to fight back! Join us today.” </a:t>
            </a:r>
          </a:p>
          <a:p>
            <a:pPr marL="172993" indent="-172993">
              <a:buFont typeface="Arial" panose="020B0604020202020204" pitchFamily="34" charset="0"/>
              <a:buChar char="•"/>
              <a:defRPr/>
            </a:pPr>
            <a:r>
              <a:rPr lang="en-US" dirty="0"/>
              <a:t>On February 14, authorities discovered an anti-Islamic poster on the Rutgers University campus in New Brunswick (Middlesex County). The New Jersey American Vanguard posted news articles about the incident on Twitter, stating they “were proud of their work” and to expect more “coming to a campus near you.” Several days prior, the group posted pictures of white pride flyers on the doors of the Morris County Community College (Morris County).</a:t>
            </a:r>
          </a:p>
        </p:txBody>
      </p:sp>
      <p:sp>
        <p:nvSpPr>
          <p:cNvPr id="62468"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7FF9CF78-BF13-4EE0-A91C-AD274C462A08}" type="slidenum">
              <a:rPr lang="en-US" altLang="en-US" smtClean="0">
                <a:latin typeface="Arial" panose="020B0604020202020204" pitchFamily="34" charset="0"/>
              </a:rPr>
              <a:pPr/>
              <a:t>51</a:t>
            </a:fld>
            <a:endParaRPr lang="en-US" altLang="en-US" dirty="0" smtClean="0">
              <a:latin typeface="Arial" panose="020B0604020202020204" pitchFamily="34"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p:spPr>
        <p:txBody>
          <a:bodyPr/>
          <a:lstStyle/>
          <a:p>
            <a:pPr marL="171450" indent="-171450" defTabSz="912813" eaLnBrk="1" hangingPunct="1">
              <a:spcBef>
                <a:spcPct val="0"/>
              </a:spcBef>
              <a:buFont typeface="Arial" panose="020B0604020202020204" pitchFamily="34" charset="0"/>
              <a:buChar char="•"/>
            </a:pPr>
            <a:r>
              <a:rPr lang="en-US" altLang="en-US" dirty="0" smtClean="0">
                <a:latin typeface="Arial" panose="020B0604020202020204" pitchFamily="34" charset="0"/>
              </a:rPr>
              <a:t>So we have at least two active groups in the state of NJ – the New Black Panther Party (NBPP) and the Israelite Church of God in Jesus Christ. Both groups promote violent and hate-based rhetoric against law enforcement, government officials, Jews, and whites but each are based on a different ideology. the NBPP views itself as a modern expression of the Original Black Panther Party, while the Israelite Church is a religion based in Christianity, that believes African Americans are the true descendants of the Hebrews. </a:t>
            </a:r>
            <a:endParaRPr lang="en-US" altLang="en-US" dirty="0" smtClean="0">
              <a:latin typeface="Times New Roman" panose="02020603050405020304" pitchFamily="18" charset="0"/>
              <a:cs typeface="Times New Roman" panose="02020603050405020304" pitchFamily="18" charset="0"/>
            </a:endParaRPr>
          </a:p>
          <a:p>
            <a:pPr marL="171450" indent="-171450" defTabSz="912813">
              <a:buFont typeface="Arial" panose="020B0604020202020204" pitchFamily="34" charset="0"/>
              <a:buChar char="•"/>
            </a:pPr>
            <a:r>
              <a:rPr lang="en-US" altLang="en-US" dirty="0" smtClean="0">
                <a:latin typeface="Times New Roman" panose="02020603050405020304" pitchFamily="18" charset="0"/>
                <a:cs typeface="Times New Roman" panose="02020603050405020304" pitchFamily="18" charset="0"/>
              </a:rPr>
              <a:t>The intent and capabilities of black separatist groups vary by chapter and region. At least two groups are active in New Jersey—the New Black Panther Party (NBPP) and the Israelite Church of God in Jesus Christ (ICGJC). The NBPP portrays itself as a militant modern expression of the original Black Panther Party, while the ICGJC justifies its rhetoric with religious ideology and believes its members are the true descendants of the Hebrews. The NBPP and the ICGJC promote violent and hate-based rhetoric against law enforcement, government officials, Jews, and whites. </a:t>
            </a:r>
          </a:p>
          <a:p>
            <a:pPr marL="171450" indent="-171450" defTabSz="912813">
              <a:buFont typeface="Arial" panose="020B0604020202020204" pitchFamily="34" charset="0"/>
              <a:buChar char="•"/>
            </a:pPr>
            <a:r>
              <a:rPr lang="en-US" altLang="en-US" dirty="0" smtClean="0">
                <a:latin typeface="Times New Roman" panose="02020603050405020304" pitchFamily="18" charset="0"/>
                <a:cs typeface="Times New Roman" panose="02020603050405020304" pitchFamily="18" charset="0"/>
              </a:rPr>
              <a:t>Both groups are known to participate in criminal activity. This year, the FBI served a search warrant at the ICGJC headquarters in NYC looking for financial irregularities. </a:t>
            </a:r>
            <a:endParaRPr lang="en-US" altLang="en-US" b="1" dirty="0" smtClean="0">
              <a:latin typeface="Times New Roman" panose="02020603050405020304" pitchFamily="18" charset="0"/>
              <a:cs typeface="Times New Roman" panose="02020603050405020304" pitchFamily="18" charset="0"/>
            </a:endParaRPr>
          </a:p>
          <a:p>
            <a:pPr marL="171450" indent="-171450" defTabSz="912813">
              <a:buFont typeface="Arial" panose="020B0604020202020204" pitchFamily="34" charset="0"/>
              <a:buChar char="•"/>
            </a:pPr>
            <a:r>
              <a:rPr lang="en-US" altLang="en-US" dirty="0" smtClean="0">
                <a:latin typeface="Arial" panose="020B0604020202020204" pitchFamily="34" charset="0"/>
              </a:rPr>
              <a:t>Moving onto the other active black separatist group in NJ. The ICGJC is an extremist sect of the broader Black Hebrew Israelite movement, there are many different groups who identify as Black Hebrew Israelites (BHIs). BHIs believe African Americans are the true descendants of the twelve tribes of Israel. The image on the left shows the original 12 tribes and what BHIs believe those tribes equate to present day. Although many religions operating under the BHI umbrella, extremist sects espouse the superiority of the black race over all others and advocate the use of violence to eliminate segments of the US population.</a:t>
            </a:r>
          </a:p>
          <a:p>
            <a:pPr marL="171450" indent="-171450" defTabSz="912813">
              <a:buFont typeface="Arial" panose="020B0604020202020204" pitchFamily="34" charset="0"/>
              <a:buChar char="•"/>
            </a:pPr>
            <a:r>
              <a:rPr lang="en-US" altLang="en-US" dirty="0" smtClean="0">
                <a:latin typeface="Arial" panose="020B0604020202020204" pitchFamily="34" charset="0"/>
              </a:rPr>
              <a:t>The ICGJC is based upon the belief that in the future a black Jesus will return to Earth and kill or enslave white people. The former leader of the group fell from power in 2000 when his apocalyptic prophecy failed to materialize. The current leader is a New Jersey resident who oversees the operation of churches in at least 10 states. The ICGJC is not known to be violent, but in the past some members have been arrested for criminal activity, particularly financial crimes which they believe are ordained by God to help members survive in a white dominated world. </a:t>
            </a:r>
            <a:endParaRPr lang="en-US" altLang="en-US" b="1" dirty="0" smtClean="0">
              <a:latin typeface="Times New Roman" panose="02020603050405020304" pitchFamily="18" charset="0"/>
              <a:cs typeface="Times New Roman" panose="02020603050405020304" pitchFamily="18" charset="0"/>
            </a:endParaRPr>
          </a:p>
          <a:p>
            <a:pPr marL="171450" indent="-171450" defTabSz="912813">
              <a:buFont typeface="Arial" panose="020B0604020202020204" pitchFamily="34" charset="0"/>
              <a:buChar char="•"/>
            </a:pPr>
            <a:r>
              <a:rPr lang="en-US" altLang="en-US" dirty="0" smtClean="0">
                <a:latin typeface="Arial" panose="020B0604020202020204" pitchFamily="34" charset="0"/>
              </a:rPr>
              <a:t>Unlike the NBPP, the ICGJC flies under the radar and doesn’t post a lot of social media and typically isn’t in the news,  they prefer to get their message across by preaching on street corners. </a:t>
            </a:r>
          </a:p>
          <a:p>
            <a:pPr defTabSz="912813"/>
            <a:r>
              <a:rPr lang="en-US" altLang="en-US" dirty="0" smtClean="0">
                <a:latin typeface="Arial" panose="020B0604020202020204" pitchFamily="34" charset="0"/>
              </a:rPr>
              <a:t>    That being said, the group did enjoy it’s moment in the spotlight in 2013 When the ICGJC sued a Connecticut toymaker,  </a:t>
            </a:r>
          </a:p>
          <a:p>
            <a:pPr defTabSz="912813"/>
            <a:r>
              <a:rPr lang="en-US" altLang="en-US" dirty="0" smtClean="0">
                <a:latin typeface="Arial" panose="020B0604020202020204" pitchFamily="34" charset="0"/>
              </a:rPr>
              <a:t>    after a doll the church had ordered did not turn out as they expected. The IGJC requested a replica be made of the </a:t>
            </a:r>
          </a:p>
          <a:p>
            <a:pPr defTabSz="912813"/>
            <a:r>
              <a:rPr lang="en-US" altLang="en-US" dirty="0" smtClean="0">
                <a:latin typeface="Arial" panose="020B0604020202020204" pitchFamily="34" charset="0"/>
              </a:rPr>
              <a:t>    church’s founder – Germaine Grant. Court papers indicate the ICGJC felt the nose on the doll was pointed and that it</a:t>
            </a:r>
            <a:r>
              <a:rPr lang="en-US" altLang="en-US" baseline="0" dirty="0" smtClean="0">
                <a:latin typeface="Arial" panose="020B0604020202020204" pitchFamily="34" charset="0"/>
              </a:rPr>
              <a:t> </a:t>
            </a:r>
          </a:p>
          <a:p>
            <a:pPr defTabSz="912813"/>
            <a:r>
              <a:rPr lang="en-US" altLang="en-US" baseline="0" dirty="0" smtClean="0">
                <a:latin typeface="Arial" panose="020B0604020202020204" pitchFamily="34" charset="0"/>
              </a:rPr>
              <a:t>    </a:t>
            </a:r>
            <a:r>
              <a:rPr lang="en-US" altLang="en-US" dirty="0" smtClean="0">
                <a:latin typeface="Arial" panose="020B0604020202020204" pitchFamily="34" charset="0"/>
              </a:rPr>
              <a:t>was</a:t>
            </a:r>
            <a:r>
              <a:rPr lang="en-US" altLang="en-US" baseline="0" dirty="0" smtClean="0">
                <a:latin typeface="Arial" panose="020B0604020202020204" pitchFamily="34" charset="0"/>
              </a:rPr>
              <a:t> </a:t>
            </a:r>
            <a:r>
              <a:rPr lang="en-US" altLang="en-US" dirty="0" smtClean="0">
                <a:latin typeface="Arial" panose="020B0604020202020204" pitchFamily="34" charset="0"/>
              </a:rPr>
              <a:t>not "black enough." The ICGJC is seeking its down payment of $45,000 back, along with $120,000 in damages.  It’s </a:t>
            </a:r>
          </a:p>
          <a:p>
            <a:pPr defTabSz="912813"/>
            <a:r>
              <a:rPr lang="en-US" altLang="en-US" dirty="0" smtClean="0">
                <a:latin typeface="Arial" panose="020B0604020202020204" pitchFamily="34" charset="0"/>
              </a:rPr>
              <a:t>    unknown what the status of that law suit is. </a:t>
            </a:r>
            <a:endParaRPr lang="en-US" altLang="en-US" b="1" dirty="0" smtClean="0">
              <a:latin typeface="Times New Roman" panose="02020603050405020304" pitchFamily="18" charset="0"/>
              <a:cs typeface="Times New Roman" panose="02020603050405020304" pitchFamily="18" charset="0"/>
            </a:endParaRPr>
          </a:p>
          <a:p>
            <a:pPr marL="171450" indent="-171450" defTabSz="912813" eaLnBrk="1" hangingPunct="1">
              <a:spcBef>
                <a:spcPct val="0"/>
              </a:spcBef>
              <a:buFont typeface="Arial" panose="020B0604020202020204" pitchFamily="34" charset="0"/>
              <a:buChar char="•"/>
            </a:pPr>
            <a:r>
              <a:rPr lang="en-US" altLang="en-US" dirty="0" smtClean="0">
                <a:latin typeface="Arial" panose="020B0604020202020204" pitchFamily="34" charset="0"/>
              </a:rPr>
              <a:t>The NBPP appears frequently at demonstrations throughout the country effecting the black community, specifically in regards to perceived police brutality. Chapters and members are known to travel to insert themselves into demonstrations and create racial tension.  Specifically the group has been involved in protesting the deaths of Sandra Bland in Texas, Freddie Gray in Maryland, Michael Brown in Missouri, Eric Garner in New York, and Trayvon Martin in Florida. During these events the NBPP typically espoused racial rhetoric and hatred towards law enforcement. </a:t>
            </a:r>
            <a:endParaRPr lang="en-US" altLang="en-US" b="1" dirty="0" smtClean="0">
              <a:latin typeface="Times New Roman" panose="02020603050405020304" pitchFamily="18" charset="0"/>
              <a:cs typeface="Times New Roman" panose="02020603050405020304" pitchFamily="18" charset="0"/>
            </a:endParaRPr>
          </a:p>
          <a:p>
            <a:pPr marL="171450" indent="-171450" defTabSz="912813">
              <a:buFont typeface="Arial" panose="020B0604020202020204" pitchFamily="34" charset="0"/>
              <a:buChar char="•"/>
            </a:pPr>
            <a:r>
              <a:rPr lang="en-US" altLang="en-US" dirty="0" smtClean="0">
                <a:latin typeface="Times New Roman" panose="02020603050405020304" pitchFamily="18" charset="0"/>
                <a:cs typeface="Times New Roman" panose="02020603050405020304" pitchFamily="18" charset="0"/>
              </a:rPr>
              <a:t>Nationwide in 2016 there were 5 attacks perpetrated by individuals influenced by black separatist ideology. Including, the July attack at a Black Lives Matter Protest in Dallas, Texas where Micah Johnson killed 5 police officers and injured 9 others and 2 civilians. These attacks can all attributed to being influenced by perceived incidents of police brutality. </a:t>
            </a:r>
          </a:p>
          <a:p>
            <a:pPr marL="171450" indent="-171450" defTabSz="912813">
              <a:buFont typeface="Arial" panose="020B0604020202020204" pitchFamily="34" charset="0"/>
              <a:buChar char="•"/>
            </a:pPr>
            <a:r>
              <a:rPr lang="en-US" altLang="en-US" dirty="0" smtClean="0">
                <a:latin typeface="Times New Roman" panose="02020603050405020304" pitchFamily="18" charset="0"/>
                <a:cs typeface="Times New Roman" panose="02020603050405020304" pitchFamily="18" charset="0"/>
              </a:rPr>
              <a:t>It’s important to note that in several of these cases black separatism overlapped with the ideology of Moorish nationals ( a SCE subset).  </a:t>
            </a:r>
            <a:r>
              <a:rPr lang="en-US" altLang="en-US" b="0" dirty="0" smtClean="0">
                <a:latin typeface="Times New Roman" panose="02020603050405020304" pitchFamily="18" charset="0"/>
                <a:cs typeface="Times New Roman" panose="02020603050405020304" pitchFamily="18" charset="0"/>
              </a:rPr>
              <a:t>A product on the similarities between these ideologies can be found on OHSP’s website. </a:t>
            </a:r>
          </a:p>
          <a:p>
            <a:pPr defTabSz="912813"/>
            <a:endParaRPr lang="en-US" altLang="en-US" dirty="0" smtClean="0">
              <a:latin typeface="Times New Roman" panose="02020603050405020304" pitchFamily="18" charset="0"/>
              <a:cs typeface="Times New Roman" panose="02020603050405020304" pitchFamily="18" charset="0"/>
            </a:endParaRPr>
          </a:p>
          <a:p>
            <a:pPr defTabSz="912813"/>
            <a:endParaRPr lang="en-US" altLang="en-US" dirty="0" smtClean="0">
              <a:latin typeface="Times New Roman" panose="02020603050405020304" pitchFamily="18" charset="0"/>
              <a:cs typeface="Times New Roman" panose="02020603050405020304" pitchFamily="18" charset="0"/>
            </a:endParaRPr>
          </a:p>
          <a:p>
            <a:pPr defTabSz="912813"/>
            <a:endParaRPr lang="en-US" altLang="en-US" dirty="0" smtClean="0">
              <a:latin typeface="Arial" panose="020B0604020202020204" pitchFamily="34" charset="0"/>
            </a:endParaRPr>
          </a:p>
        </p:txBody>
      </p:sp>
      <p:sp>
        <p:nvSpPr>
          <p:cNvPr id="64516"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11B4FA55-A6B4-4F38-B329-B7557F40C534}" type="slidenum">
              <a:rPr lang="en-US" altLang="en-US" smtClean="0">
                <a:latin typeface="Arial" panose="020B0604020202020204" pitchFamily="34" charset="0"/>
              </a:rPr>
              <a:pPr/>
              <a:t>52</a:t>
            </a:fld>
            <a:endParaRPr lang="en-US" altLang="en-US" dirty="0" smtClean="0">
              <a:latin typeface="Arial" panose="020B0604020202020204" pitchFamily="34"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p:spPr>
        <p:txBody>
          <a:bodyPr/>
          <a:lstStyle/>
          <a:p>
            <a:pPr marL="171450" indent="-171450" defTabSz="906463">
              <a:buFont typeface="Arial" panose="020B0604020202020204" pitchFamily="34" charset="0"/>
              <a:buChar char="•"/>
            </a:pPr>
            <a:r>
              <a:rPr lang="en-US" altLang="en-US" dirty="0" smtClean="0">
                <a:solidFill>
                  <a:srgbClr val="000000"/>
                </a:solidFill>
                <a:latin typeface="Times New Roman" panose="02020603050405020304" pitchFamily="18" charset="0"/>
                <a:cs typeface="Times New Roman" panose="02020603050405020304" pitchFamily="18" charset="0"/>
              </a:rPr>
              <a:t>According to the FBI, anarchism is a belief that society should exist absent of oppressive governments, laws, police, or any other authority. Anarchist extremists advocate violence in furtherance of this ideology and frequently identify with sub-movements such as anti-racism, anti-capitalism, anti-globalism, and environmental extremism.</a:t>
            </a:r>
            <a:endParaRPr lang="en-US" altLang="en-US" dirty="0" smtClean="0">
              <a:latin typeface="Arial" panose="020B0604020202020204" pitchFamily="34" charset="0"/>
            </a:endParaRPr>
          </a:p>
          <a:p>
            <a:pPr marL="171450" indent="-171450" defTabSz="906463">
              <a:buFont typeface="Arial" panose="020B0604020202020204" pitchFamily="34" charset="0"/>
              <a:buChar char="•"/>
            </a:pPr>
            <a:r>
              <a:rPr lang="en-US" altLang="en-US" dirty="0" smtClean="0">
                <a:solidFill>
                  <a:srgbClr val="000000"/>
                </a:solidFill>
                <a:latin typeface="Times New Roman" panose="02020603050405020304" pitchFamily="18" charset="0"/>
                <a:cs typeface="Times New Roman" panose="02020603050405020304" pitchFamily="18" charset="0"/>
              </a:rPr>
              <a:t>US anarchist extremists lack central leadership and are largely disorganized—limiting their actions to low-level, unsophisticated attacks.  </a:t>
            </a:r>
            <a:endParaRPr lang="en-US" altLang="en-US" dirty="0" smtClean="0">
              <a:latin typeface="Arial" panose="020B0604020202020204" pitchFamily="34" charset="0"/>
            </a:endParaRPr>
          </a:p>
          <a:p>
            <a:pPr marL="171450" indent="-171450" defTabSz="906463">
              <a:buFont typeface="Arial" panose="020B0604020202020204" pitchFamily="34" charset="0"/>
              <a:buChar char="•"/>
            </a:pPr>
            <a:r>
              <a:rPr lang="en-US" altLang="en-US" dirty="0" smtClean="0">
                <a:solidFill>
                  <a:srgbClr val="000000"/>
                </a:solidFill>
                <a:latin typeface="Times New Roman" panose="02020603050405020304" pitchFamily="18" charset="0"/>
                <a:cs typeface="Times New Roman" panose="02020603050405020304" pitchFamily="18" charset="0"/>
              </a:rPr>
              <a:t>Anarchist extremists do not rely on formal recruitment strategies, as most affiliated with this ideology are inclined to participate in events within the sub-movement they are most interested in, and then act independently or within small groups.</a:t>
            </a:r>
            <a:endParaRPr lang="en-US" altLang="en-US" dirty="0" smtClean="0">
              <a:latin typeface="Arial" panose="020B0604020202020204" pitchFamily="34" charset="0"/>
            </a:endParaRPr>
          </a:p>
          <a:p>
            <a:pPr marL="171450" indent="-171450" defTabSz="906463">
              <a:buFont typeface="Arial" panose="020B0604020202020204" pitchFamily="34" charset="0"/>
              <a:buChar char="•"/>
            </a:pPr>
            <a:r>
              <a:rPr lang="en-US" altLang="en-US" b="1" i="1" dirty="0" smtClean="0">
                <a:latin typeface="Arial" panose="020B0604020202020204" pitchFamily="34" charset="0"/>
              </a:rPr>
              <a:t> </a:t>
            </a:r>
            <a:r>
              <a:rPr lang="en-US" altLang="en-US" dirty="0" smtClean="0">
                <a:latin typeface="Arial" panose="020B0604020202020204" pitchFamily="34" charset="0"/>
              </a:rPr>
              <a:t>In 2012, police arrested a doctor in Ridgewood, New Jersey for stockpiling explosive materials and found anarchist extremist literature in his home; since that time, no anarchist extremist activity has been reported in the stat</a:t>
            </a:r>
            <a:endParaRPr lang="en-US" altLang="en-US" b="1" dirty="0" smtClean="0">
              <a:latin typeface="Arial" panose="020B0604020202020204" pitchFamily="34" charset="0"/>
            </a:endParaRPr>
          </a:p>
          <a:p>
            <a:pPr marL="171450" indent="-171450" defTabSz="906463">
              <a:buFont typeface="Arial" panose="020B0604020202020204" pitchFamily="34" charset="0"/>
              <a:buChar char="•"/>
            </a:pPr>
            <a:r>
              <a:rPr lang="en-US" altLang="en-US" b="0" dirty="0" smtClean="0">
                <a:latin typeface="Arial" panose="020B0604020202020204" pitchFamily="34" charset="0"/>
              </a:rPr>
              <a:t>Anarchist Extremists: Mobilizing Amidst Civil Unrest</a:t>
            </a:r>
          </a:p>
          <a:p>
            <a:pPr marL="171450" indent="-171450" defTabSz="906463">
              <a:buFont typeface="Arial" panose="020B0604020202020204" pitchFamily="34" charset="0"/>
              <a:buChar char="•"/>
            </a:pPr>
            <a:r>
              <a:rPr lang="en-US" altLang="en-US" b="0" i="1" dirty="0" smtClean="0">
                <a:latin typeface="Arial" panose="020B0604020202020204" pitchFamily="34" charset="0"/>
              </a:rPr>
              <a:t>Anarchist extremists will likely exploit recent anti-law enforcement sentiment by carrying out criminal and violent acts during political rallies, otherwise legitimate protests, and race-based organization events. </a:t>
            </a:r>
            <a:r>
              <a:rPr lang="en-US" altLang="en-US" b="0" dirty="0" smtClean="0">
                <a:latin typeface="Arial" panose="020B0604020202020204" pitchFamily="34" charset="0"/>
              </a:rPr>
              <a:t> </a:t>
            </a:r>
            <a:r>
              <a:rPr lang="en-US" altLang="en-US" dirty="0" smtClean="0">
                <a:latin typeface="Arial" panose="020B0604020202020204" pitchFamily="34" charset="0"/>
              </a:rPr>
              <a:t> </a:t>
            </a:r>
          </a:p>
          <a:p>
            <a:pPr marL="171450" indent="-171450" defTabSz="906463">
              <a:buFont typeface="Arial" panose="020B0604020202020204" pitchFamily="34" charset="0"/>
              <a:buChar char="•"/>
            </a:pPr>
            <a:r>
              <a:rPr lang="en-US" altLang="en-US" dirty="0" smtClean="0">
                <a:latin typeface="Arial" panose="020B0604020202020204" pitchFamily="34" charset="0"/>
              </a:rPr>
              <a:t>In April, anarchist extremists from Pittsburgh attacked Republican Party supporters by physically assaulting attendees and using pepper spray against police and civilians. Extremists attempted to force their way toward supporters, injuring four police officers and leading to the arrest of three individuals, according to a pro-anarchist website.</a:t>
            </a:r>
          </a:p>
          <a:p>
            <a:pPr marL="171450" indent="-171450" defTabSz="906463">
              <a:buFont typeface="Arial" panose="020B0604020202020204" pitchFamily="34" charset="0"/>
              <a:buChar char="•"/>
            </a:pPr>
            <a:r>
              <a:rPr lang="en-US" altLang="en-US" dirty="0" smtClean="0">
                <a:latin typeface="Arial" panose="020B0604020202020204" pitchFamily="34" charset="0"/>
              </a:rPr>
              <a:t>Over the past two years, anarchist extremists joined “Black Lives Matter”—a predominantly peaceful social rights movement—demonstrations in the United States. In July, law enforcement officials arrested about 100 people, including suspected anarchist extremists, in Minnesota after an anti-law enforcement protest in which 21 police officers were injured.</a:t>
            </a:r>
          </a:p>
          <a:p>
            <a:pPr marL="171450" indent="-171450" defTabSz="906463">
              <a:buFont typeface="Arial" panose="020B0604020202020204" pitchFamily="34" charset="0"/>
              <a:buChar char="•"/>
            </a:pPr>
            <a:r>
              <a:rPr lang="en-US" altLang="en-US" dirty="0" smtClean="0">
                <a:latin typeface="Arial" panose="020B0604020202020204" pitchFamily="34" charset="0"/>
              </a:rPr>
              <a:t>In June, 300 counter-protesters, including some anarchist extremists, attacked 25 white supremacists rallying at the California State Capitol in Sacramento, injuring 10. In February, anarchist extremists attacked members of the Ku Klux Klan who were holding a rally in Anaheim, California, resulting in three stabbings and seven arrests.</a:t>
            </a:r>
          </a:p>
        </p:txBody>
      </p:sp>
      <p:sp>
        <p:nvSpPr>
          <p:cNvPr id="66564"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AE7B7156-4F98-4794-B0DE-30AE7CB29637}" type="slidenum">
              <a:rPr lang="en-US" altLang="en-US" smtClean="0">
                <a:latin typeface="Arial" panose="020B0604020202020204" pitchFamily="34" charset="0"/>
              </a:rPr>
              <a:pPr/>
              <a:t>53</a:t>
            </a:fld>
            <a:endParaRPr lang="en-US" altLang="en-US" dirty="0" smtClean="0">
              <a:latin typeface="Arial" panose="020B0604020202020204" pitchFamily="34"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defRPr/>
            </a:pPr>
            <a:r>
              <a:rPr lang="en-US" dirty="0" smtClean="0"/>
              <a:t>Minimal threat because of the comparatively small number of US citizens who traveled to join ISIS and the likelihood individuals join other terrorist groups abroad. </a:t>
            </a:r>
            <a:r>
              <a:rPr lang="en-US" baseline="0" dirty="0" smtClean="0"/>
              <a:t> </a:t>
            </a:r>
            <a:r>
              <a:rPr lang="en-US" dirty="0" smtClean="0"/>
              <a:t>This is a low number compared to the estimated 4,200 foreign fighters from Europe. The number of known Americans who attempted to travel or successfully traveled to join ISIS has decreased since last year, from 32 in 2015 to seven in 2016.</a:t>
            </a:r>
          </a:p>
          <a:p>
            <a:pPr marL="171450" indent="-171450">
              <a:buFont typeface="Arial" panose="020B0604020202020204" pitchFamily="34" charset="0"/>
              <a:buChar char="•"/>
              <a:defRPr/>
            </a:pPr>
            <a:r>
              <a:rPr lang="en-US" dirty="0" smtClean="0"/>
              <a:t>Intelligence sharing with coalition partners helps identify individuals attempting to travel or return to the United States from Iraq and Syria. In 2015, authorities abroad detained New Jersey residents Tairod Pugh and Nader Saadeh for attempting to join ISIS.</a:t>
            </a:r>
          </a:p>
          <a:p>
            <a:pPr marL="171450" indent="-171450">
              <a:buFontTx/>
              <a:buChar char="-"/>
              <a:defRPr/>
            </a:pPr>
            <a:endParaRPr lang="en-US" dirty="0" smtClean="0"/>
          </a:p>
          <a:p>
            <a:pPr marL="171450" indent="-171450">
              <a:buFontTx/>
              <a:buChar char="-"/>
              <a:defRPr/>
            </a:pPr>
            <a:endParaRPr lang="en-US" dirty="0"/>
          </a:p>
        </p:txBody>
      </p:sp>
      <p:sp>
        <p:nvSpPr>
          <p:cNvPr id="50180"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4D42F3CB-EA74-4F72-92A8-8191459936FD}" type="slidenum">
              <a:rPr lang="en-US" altLang="en-US" smtClean="0">
                <a:latin typeface="Arial" panose="020B0604020202020204" pitchFamily="34" charset="0"/>
              </a:rPr>
              <a:pPr/>
              <a:t>54</a:t>
            </a:fld>
            <a:endParaRPr lang="en-US" altLang="en-US" dirty="0" smtClean="0">
              <a:latin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ltLang="en-US" sz="1200" b="0" dirty="0" smtClean="0"/>
              <a:t>These alerts will also include a clear statement of the nature of the threat, which will be defined one of two                                         ways: </a:t>
            </a:r>
          </a:p>
          <a:p>
            <a:pPr marL="171450" indent="-171450">
              <a:buFont typeface="Arial" panose="020B0604020202020204" pitchFamily="34" charset="0"/>
              <a:buChar char="•"/>
            </a:pPr>
            <a:r>
              <a:rPr lang="en-US" altLang="en-US" sz="1200" b="0" u="sng" dirty="0" smtClean="0"/>
              <a:t>Imminent Threats</a:t>
            </a:r>
            <a:r>
              <a:rPr lang="en-US" altLang="en-US" sz="1200" b="0" dirty="0" smtClean="0"/>
              <a:t> warn of a credible, specific, and impending terrorist threat against the U.S.</a:t>
            </a:r>
          </a:p>
          <a:p>
            <a:pPr marL="171450" indent="-171450">
              <a:buFont typeface="Arial" panose="020B0604020202020204" pitchFamily="34" charset="0"/>
              <a:buChar char="•"/>
            </a:pPr>
            <a:r>
              <a:rPr lang="en-US" altLang="en-US" sz="1200" b="0" u="sng" dirty="0" smtClean="0"/>
              <a:t>Elevated Threats</a:t>
            </a:r>
            <a:r>
              <a:rPr lang="en-US" altLang="en-US" sz="1200" b="0" dirty="0" smtClean="0"/>
              <a:t> warn of a credible terrorist threat against the</a:t>
            </a:r>
            <a:r>
              <a:rPr lang="en-US" altLang="en-US" sz="1200" b="0" baseline="0" dirty="0" smtClean="0"/>
              <a:t> </a:t>
            </a:r>
            <a:r>
              <a:rPr lang="en-US" altLang="en-US" sz="1200" b="0" dirty="0" smtClean="0"/>
              <a:t>United States.</a:t>
            </a:r>
          </a:p>
          <a:p>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8</a:t>
            </a:fld>
            <a:endParaRPr lang="en-US" altLang="en-US" dirty="0"/>
          </a:p>
        </p:txBody>
      </p:sp>
    </p:spTree>
    <p:extLst>
      <p:ext uri="{BB962C8B-B14F-4D97-AF65-F5344CB8AC3E}">
        <p14:creationId xmlns:p14="http://schemas.microsoft.com/office/powerpoint/2010/main" val="68252488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p:spPr>
        <p:txBody>
          <a:bodyPr/>
          <a:lstStyle/>
          <a:p>
            <a:pPr marL="171450" indent="-171450">
              <a:buFont typeface="Arial" panose="020B0604020202020204" pitchFamily="34" charset="0"/>
              <a:buChar char="•"/>
            </a:pPr>
            <a:r>
              <a:rPr lang="en-US" altLang="en-US" dirty="0" smtClean="0">
                <a:latin typeface="Arial" panose="020B0604020202020204" pitchFamily="34" charset="0"/>
              </a:rPr>
              <a:t>For our low threat groups I am going to discuss anti-abortion extremists, animal right extremists, and environmental extremists. </a:t>
            </a:r>
          </a:p>
          <a:p>
            <a:endParaRPr lang="en-US" altLang="en-US" dirty="0" smtClean="0">
              <a:latin typeface="Arial" panose="020B0604020202020204" pitchFamily="34" charset="0"/>
            </a:endParaRPr>
          </a:p>
        </p:txBody>
      </p:sp>
      <p:sp>
        <p:nvSpPr>
          <p:cNvPr id="68612"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CDFBF7B8-FDB2-4DFF-BC43-49B996B3FAAD}" type="slidenum">
              <a:rPr lang="en-US" altLang="en-US" smtClean="0">
                <a:latin typeface="Arial" panose="020B0604020202020204" pitchFamily="34" charset="0"/>
              </a:rPr>
              <a:pPr/>
              <a:t>55</a:t>
            </a:fld>
            <a:endParaRPr lang="en-US" altLang="en-US" dirty="0" smtClean="0">
              <a:latin typeface="Arial" panose="020B0604020202020204" pitchFamily="34"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p:spPr>
        <p:txBody>
          <a:bodyPr/>
          <a:lstStyle/>
          <a:p>
            <a:pPr marL="171450" indent="-171450">
              <a:buFontTx/>
              <a:buChar char="•"/>
            </a:pPr>
            <a:r>
              <a:rPr lang="en-US" altLang="en-US" dirty="0" smtClean="0">
                <a:latin typeface="Arial" panose="020B0604020202020204" pitchFamily="34" charset="0"/>
              </a:rPr>
              <a:t>Anti-abortion extremists predominantly adhere to a blend of single-issue and anti-government ideologies and are mobilized by elevated media attention and perceived controversies. </a:t>
            </a:r>
            <a:r>
              <a:rPr lang="en-US" altLang="en-US" baseline="0" dirty="0" smtClean="0">
                <a:latin typeface="Arial" panose="020B0604020202020204" pitchFamily="34" charset="0"/>
              </a:rPr>
              <a:t> </a:t>
            </a:r>
            <a:r>
              <a:rPr lang="en-US" altLang="en-US" dirty="0" smtClean="0">
                <a:latin typeface="Arial" panose="020B0604020202020204" pitchFamily="34" charset="0"/>
              </a:rPr>
              <a:t>Anti-abortion extremists are individuals or groups who believe abortion is unethical and that violence is justified against people and establishments providing abortion services. Anti-abortion extremists advocate murder, death threats, and other criminal activity, including arson, vandalism, and harassment against women’s reproductive healthcare facilities to advance their ideology. </a:t>
            </a:r>
          </a:p>
          <a:p>
            <a:pPr marL="171450" indent="-171450">
              <a:buFont typeface="Arial" panose="020B0604020202020204" pitchFamily="34" charset="0"/>
              <a:buChar char="•"/>
            </a:pPr>
            <a:r>
              <a:rPr lang="en-US" altLang="en-US" dirty="0" smtClean="0">
                <a:latin typeface="Arial" panose="020B0604020202020204" pitchFamily="34" charset="0"/>
              </a:rPr>
              <a:t>Beginning in July 2015, the Center for Medical Progress—a pro-life organization—released videos that alleged that Planned Parenthood engaged in the illegal sale of human organs and fetal tissue. As a result, law enforcement agencies warned of a possible increase in criminal or suspicious activity against reproductive healthcare providers, as well as their staffs and facilities. </a:t>
            </a:r>
          </a:p>
          <a:p>
            <a:pPr marL="171450" indent="-171450">
              <a:buFont typeface="Arial" panose="020B0604020202020204" pitchFamily="34" charset="0"/>
              <a:buChar char="•"/>
            </a:pPr>
            <a:r>
              <a:rPr lang="en-US" altLang="en-US" dirty="0" smtClean="0">
                <a:latin typeface="Arial" panose="020B0604020202020204" pitchFamily="34" charset="0"/>
              </a:rPr>
              <a:t>In November 2015, Robert Dear targeted a Planned Parenthood clinic in Colorado Springs, Colorado, Dear fired shots at responding law enforcement officers. Three were killed and six were injured.  After a siege, which lasted more than five hours, the shooter surrendered to local authorities and is now in custody. He has since stated that he is a “warrior for the babies.”</a:t>
            </a:r>
          </a:p>
          <a:p>
            <a:pPr marL="171450" indent="-171450">
              <a:buFont typeface="Arial" panose="020B0604020202020204" pitchFamily="34" charset="0"/>
              <a:buChar char="•"/>
            </a:pPr>
            <a:r>
              <a:rPr lang="en-US" altLang="en-US" dirty="0" smtClean="0">
                <a:latin typeface="Times New Roman" panose="02020603050405020304" pitchFamily="18" charset="0"/>
                <a:cs typeface="Times New Roman" panose="02020603050405020304" pitchFamily="18" charset="0"/>
              </a:rPr>
              <a:t>There were 94 threats of violence against women’s reproductive healthcare facilities and staff in 2015—a dramatic increase over the annual average of six such incidents over the past decade. Reports of vandalism also spiked in 2015—there were 67 incidents against these facilities nationwide, more than in the previous three years combined.</a:t>
            </a:r>
            <a:endParaRPr lang="en-US" altLang="en-US" dirty="0" smtClean="0">
              <a:latin typeface="Arial" panose="020B0604020202020204" pitchFamily="34" charset="0"/>
            </a:endParaRPr>
          </a:p>
          <a:p>
            <a:pPr marL="171450" indent="-171450">
              <a:buFont typeface="Arial" panose="020B0604020202020204" pitchFamily="34" charset="0"/>
              <a:buChar char="•"/>
            </a:pPr>
            <a:r>
              <a:rPr lang="en-US" altLang="en-US" dirty="0" smtClean="0">
                <a:latin typeface="Arial" panose="020B0604020202020204" pitchFamily="34" charset="0"/>
              </a:rPr>
              <a:t>IN NJ we have 26 Planned parenthood facilities and more than 170 ambulatory surgical care centers providing abortions. </a:t>
            </a:r>
          </a:p>
          <a:p>
            <a:pPr marL="171450" indent="-171450">
              <a:buFont typeface="Arial" panose="020B0604020202020204" pitchFamily="34" charset="0"/>
              <a:buChar char="•"/>
            </a:pPr>
            <a:r>
              <a:rPr lang="en-US" altLang="en-US" dirty="0" smtClean="0">
                <a:latin typeface="Arial" panose="020B0604020202020204" pitchFamily="34" charset="0"/>
              </a:rPr>
              <a:t>Since 1993, seven anti-abortion extremists have been responsible for the deaths of 11 person nationwide—including abortion doctors, clinic staff, clinic security guards, and civilians. </a:t>
            </a:r>
          </a:p>
        </p:txBody>
      </p:sp>
      <p:sp>
        <p:nvSpPr>
          <p:cNvPr id="70660"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BFBD3AB9-F4F4-4CE3-A43A-2DF3C21C17E4}" type="slidenum">
              <a:rPr lang="en-US" altLang="en-US" smtClean="0">
                <a:latin typeface="Arial" panose="020B0604020202020204" pitchFamily="34" charset="0"/>
              </a:rPr>
              <a:pPr/>
              <a:t>56</a:t>
            </a:fld>
            <a:endParaRPr lang="en-US" altLang="en-US" dirty="0" smtClean="0">
              <a:latin typeface="Arial" panose="020B0604020202020204" pitchFamily="34"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defRPr/>
            </a:pPr>
            <a:r>
              <a:rPr lang="en-US" dirty="0" smtClean="0"/>
              <a:t>Animal Rights Extremists and individuals or groups that seek to inflict economic damage on individuals or groups that believe all animals have equal rights of life and liberty. These individuals are willing to conduct criminal activity to advance this ideology. </a:t>
            </a:r>
          </a:p>
          <a:p>
            <a:pPr marL="171450" indent="-171450">
              <a:buFont typeface="Arial" panose="020B0604020202020204" pitchFamily="34" charset="0"/>
              <a:buChar char="•"/>
              <a:defRPr/>
            </a:pPr>
            <a:r>
              <a:rPr lang="en-US" dirty="0" smtClean="0"/>
              <a:t>Environmental Extremists are individuals who view manmade threats to the environment as so severe that violence and property damage are justified to prevent further destruction. These groups primarily operate on the west coast but were present in the 2016 Dakota Access Pipeline protests. </a:t>
            </a:r>
          </a:p>
        </p:txBody>
      </p:sp>
      <p:sp>
        <p:nvSpPr>
          <p:cNvPr id="72708"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486395A6-9171-4E85-91E4-23BBEE353D34}" type="slidenum">
              <a:rPr lang="en-US" altLang="en-US" smtClean="0">
                <a:latin typeface="Arial" panose="020B0604020202020204" pitchFamily="34" charset="0"/>
              </a:rPr>
              <a:pPr/>
              <a:t>57</a:t>
            </a:fld>
            <a:endParaRPr lang="en-US" altLang="en-US" dirty="0" smtClean="0">
              <a:latin typeface="Arial" panose="020B0604020202020204" pitchFamily="34"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altLang="en-US" dirty="0" smtClean="0">
                <a:latin typeface="Arial" panose="020B0604020202020204" pitchFamily="34" charset="0"/>
              </a:rPr>
              <a:t>An individual who leaves his or her country of origin or habitual residence to join a foreign terrorist organization in armed conflict abroad.</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altLang="en-US" dirty="0" smtClean="0">
                <a:latin typeface="Arial" panose="020B0604020202020204" pitchFamily="34" charset="0"/>
              </a:rPr>
              <a:t>New Jersey faces a minimal threat from returning jihadists because of the comparatively small number of US citizens who traveled to join ISIS and the likelihood individuals join other terrorist groups abroad. A comparative review of the 1980s conflict in Afghanistan, where an estimated 150 Americans joined the precursor to what would become al-Qa’ida, demonstrates that many American fighters did not return to the United States because of security or chose to fight elsewhere. Since 2011, approximately 270 Americans—120 of whom have been arrested—either traveled or attempted to travel to Iraq and Syria. This is a low number compared to the estimated 4,200 foreign fighters from Europe. </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altLang="en-US" baseline="0" dirty="0" smtClean="0">
                <a:latin typeface="Arial" panose="020B0604020202020204" pitchFamily="34" charset="0"/>
              </a:rPr>
              <a:t>    </a:t>
            </a:r>
            <a:r>
              <a:rPr lang="en-US" altLang="en-US" dirty="0" smtClean="0">
                <a:latin typeface="Arial" panose="020B0604020202020204" pitchFamily="34" charset="0"/>
              </a:rPr>
              <a:t>The number of known Americans who attempted to travel or successfully traveled to join ISIS has decreased since last </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altLang="en-US" dirty="0" smtClean="0">
                <a:latin typeface="Arial" panose="020B0604020202020204" pitchFamily="34" charset="0"/>
              </a:rPr>
              <a:t>    year, from 32 in 2015 to seven in 2016, according to an NJOHSP nationwide review. Intelligence sharing with coalition </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altLang="en-US" dirty="0" smtClean="0">
                <a:latin typeface="Arial" panose="020B0604020202020204" pitchFamily="34" charset="0"/>
              </a:rPr>
              <a:t>    partners helps identify individuals attempting to travel or return to the United States from Iraq and Syria. In 2015, </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altLang="en-US" dirty="0" smtClean="0">
                <a:latin typeface="Arial" panose="020B0604020202020204" pitchFamily="34" charset="0"/>
              </a:rPr>
              <a:t>    authorities abroad detained New Jersey residents Tairod Pugh and Nader Saadeh for attempting to join ISIS.</a:t>
            </a:r>
          </a:p>
          <a:p>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58</a:t>
            </a:fld>
            <a:endParaRPr lang="en-US" altLang="en-US" dirty="0"/>
          </a:p>
        </p:txBody>
      </p:sp>
    </p:spTree>
    <p:extLst>
      <p:ext uri="{BB962C8B-B14F-4D97-AF65-F5344CB8AC3E}">
        <p14:creationId xmlns:p14="http://schemas.microsoft.com/office/powerpoint/2010/main" val="68636320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The </a:t>
            </a:r>
            <a:r>
              <a:rPr lang="en-US" b="0" dirty="0" smtClean="0"/>
              <a:t>Islamic State of Iraq and the Levant (ISIL, </a:t>
            </a:r>
            <a:r>
              <a:rPr lang="en-US" dirty="0" smtClean="0"/>
              <a:t>IPA: /</a:t>
            </a:r>
            <a:r>
              <a:rPr lang="en-US" dirty="0" smtClean="0">
                <a:effectLst/>
              </a:rPr>
              <a:t>ˈaɪsɪl</a:t>
            </a:r>
            <a:r>
              <a:rPr lang="en-US" dirty="0" smtClean="0"/>
              <a:t>/), also known as the </a:t>
            </a:r>
            <a:r>
              <a:rPr lang="en-US" b="0" dirty="0" smtClean="0"/>
              <a:t>Islamic State of Iraq and Syria (ISIS </a:t>
            </a:r>
            <a:r>
              <a:rPr lang="en-US" dirty="0" smtClean="0"/>
              <a:t>/</a:t>
            </a:r>
            <a:r>
              <a:rPr lang="en-US" dirty="0" smtClean="0">
                <a:effectLst/>
              </a:rPr>
              <a:t>ˈaɪsɪs</a:t>
            </a:r>
            <a:r>
              <a:rPr lang="en-US" dirty="0" smtClean="0"/>
              <a:t>/), </a:t>
            </a:r>
            <a:r>
              <a:rPr lang="en-US" b="0" dirty="0" smtClean="0"/>
              <a:t>Islamic State (IS), </a:t>
            </a:r>
            <a:r>
              <a:rPr lang="en-US" dirty="0" smtClean="0"/>
              <a:t>and by its Arabic language acronym </a:t>
            </a:r>
            <a:r>
              <a:rPr lang="en-US" b="0" dirty="0" smtClean="0"/>
              <a:t>Daesh</a:t>
            </a:r>
            <a:r>
              <a:rPr lang="en-US" dirty="0" smtClean="0"/>
              <a:t> (Arabic: </a:t>
            </a:r>
            <a:r>
              <a:rPr lang="ar-AE" dirty="0" smtClean="0"/>
              <a:t>داعش‎‎ </a:t>
            </a:r>
            <a:r>
              <a:rPr lang="en-US" i="1" dirty="0" smtClean="0"/>
              <a:t>dāʿish</a:t>
            </a:r>
            <a:r>
              <a:rPr lang="en-US" dirty="0" smtClean="0"/>
              <a:t>, IPA: [ˈdaːʕɪʃ])</a:t>
            </a:r>
            <a:r>
              <a:rPr lang="en-US" baseline="30000" dirty="0" smtClean="0"/>
              <a:t> </a:t>
            </a:r>
            <a:r>
              <a:rPr lang="en-US" dirty="0" smtClean="0"/>
              <a:t>is a Salafi jihadist</a:t>
            </a:r>
            <a:r>
              <a:rPr lang="en-US" baseline="0" dirty="0" smtClean="0"/>
              <a:t> </a:t>
            </a:r>
            <a:r>
              <a:rPr lang="en-US" dirty="0" smtClean="0"/>
              <a:t>militant group and unrecognized proto-state that follows a fundamentalist, Wahhabi doctrine of Sunni Islam.</a:t>
            </a:r>
            <a:r>
              <a:rPr lang="en-US" baseline="0" dirty="0" smtClean="0"/>
              <a:t>  </a:t>
            </a:r>
            <a:r>
              <a:rPr lang="en-US" dirty="0" smtClean="0"/>
              <a:t>ISIL gained global prominence in early 2014 when it drove Iraqi government forces out of key cities in its Western Iraq offensive, followed by its capture of Mosul and the Sinjar massacre.</a:t>
            </a:r>
          </a:p>
          <a:p>
            <a:r>
              <a:rPr lang="en-US" dirty="0" smtClean="0"/>
              <a:t>    This group has been designated a terrorist organization by the United Nations and many individual countries. ISIL is </a:t>
            </a:r>
          </a:p>
          <a:p>
            <a:r>
              <a:rPr lang="en-US" dirty="0" smtClean="0"/>
              <a:t>    widely known for its videos of beheadings of both soldiers and civilians, including journalists and aid workers, and its </a:t>
            </a:r>
          </a:p>
          <a:p>
            <a:r>
              <a:rPr lang="en-US" baseline="0" dirty="0" smtClean="0"/>
              <a:t>    </a:t>
            </a:r>
            <a:r>
              <a:rPr lang="en-US" dirty="0" smtClean="0"/>
              <a:t>destruction of cultural heritage sites. The United Nations holds ISIL responsible for human rights abuses and war crimes,</a:t>
            </a:r>
          </a:p>
          <a:p>
            <a:r>
              <a:rPr lang="en-US" dirty="0" smtClean="0"/>
              <a:t> </a:t>
            </a:r>
            <a:r>
              <a:rPr lang="en-US" baseline="0" dirty="0" smtClean="0"/>
              <a:t>   </a:t>
            </a:r>
            <a:r>
              <a:rPr lang="en-US" dirty="0" smtClean="0"/>
              <a:t>and Amnesty International has charged the group with ethnic cleansing on a "historic scale" in northern Iraq.</a:t>
            </a:r>
          </a:p>
          <a:p>
            <a:r>
              <a:rPr lang="en-US" dirty="0" smtClean="0"/>
              <a:t>    ISIL originated as </a:t>
            </a:r>
            <a:r>
              <a:rPr lang="en-US" i="1" dirty="0" smtClean="0"/>
              <a:t>Jama'at al-Tawhid wal-Jihad</a:t>
            </a:r>
            <a:r>
              <a:rPr lang="en-US" dirty="0" smtClean="0"/>
              <a:t> in 1999, which pledged allegiance to al-Qaeda and participated in the </a:t>
            </a:r>
          </a:p>
          <a:p>
            <a:r>
              <a:rPr lang="en-US" dirty="0" smtClean="0"/>
              <a:t>    Iraqi</a:t>
            </a:r>
            <a:r>
              <a:rPr lang="en-US" baseline="0" dirty="0" smtClean="0"/>
              <a:t> </a:t>
            </a:r>
            <a:r>
              <a:rPr lang="en-US" dirty="0" smtClean="0"/>
              <a:t>insurgency following the 2003 invasion of Iraq by Western forces. The group proclaimed itself a worldwide</a:t>
            </a:r>
            <a:r>
              <a:rPr lang="en-US" baseline="0" dirty="0" smtClean="0"/>
              <a:t> </a:t>
            </a:r>
          </a:p>
          <a:p>
            <a:r>
              <a:rPr lang="en-US" baseline="0" dirty="0" smtClean="0"/>
              <a:t>    </a:t>
            </a:r>
            <a:r>
              <a:rPr lang="en-US" dirty="0" smtClean="0"/>
              <a:t>caliphate</a:t>
            </a:r>
            <a:r>
              <a:rPr lang="en-US" baseline="30000" dirty="0" smtClean="0"/>
              <a:t> </a:t>
            </a:r>
            <a:r>
              <a:rPr lang="en-US" dirty="0" smtClean="0"/>
              <a:t>and began referring to itself as Islamic State (</a:t>
            </a:r>
            <a:r>
              <a:rPr lang="ar-AE" dirty="0" smtClean="0"/>
              <a:t>الدولة الإسلامية </a:t>
            </a:r>
            <a:r>
              <a:rPr lang="en-US" i="1" u="none" strike="noStrike" dirty="0" smtClean="0">
                <a:effectLst/>
              </a:rPr>
              <a:t>ad-Dawlah al-Islāmiyah</a:t>
            </a:r>
            <a:r>
              <a:rPr lang="en-US" dirty="0" smtClean="0"/>
              <a:t>) or IS in June 2014. As a </a:t>
            </a:r>
          </a:p>
          <a:p>
            <a:r>
              <a:rPr lang="en-US" dirty="0" smtClean="0"/>
              <a:t>    caliphate, it</a:t>
            </a:r>
            <a:r>
              <a:rPr lang="en-US" baseline="0" dirty="0" smtClean="0"/>
              <a:t> </a:t>
            </a:r>
            <a:r>
              <a:rPr lang="en-US" dirty="0" smtClean="0"/>
              <a:t>claims religious, political, and military authority over all Muslims worldwide.</a:t>
            </a:r>
            <a:r>
              <a:rPr lang="en-US" baseline="0" dirty="0" smtClean="0"/>
              <a:t>  </a:t>
            </a:r>
            <a:r>
              <a:rPr lang="en-US" dirty="0" smtClean="0"/>
              <a:t>Its adoption of the name </a:t>
            </a:r>
          </a:p>
          <a:p>
            <a:r>
              <a:rPr lang="en-US" dirty="0" smtClean="0"/>
              <a:t>    Islamic State and</a:t>
            </a:r>
            <a:r>
              <a:rPr lang="en-US" baseline="0" dirty="0" smtClean="0"/>
              <a:t> </a:t>
            </a:r>
            <a:r>
              <a:rPr lang="en-US" dirty="0" smtClean="0"/>
              <a:t>its</a:t>
            </a:r>
            <a:r>
              <a:rPr lang="en-US" baseline="0" dirty="0" smtClean="0"/>
              <a:t> </a:t>
            </a:r>
            <a:r>
              <a:rPr lang="en-US" dirty="0" smtClean="0"/>
              <a:t>idea of a caliphate have been widely criticized, with the United Nations, various governments, and </a:t>
            </a:r>
          </a:p>
          <a:p>
            <a:r>
              <a:rPr lang="en-US" dirty="0" smtClean="0"/>
              <a:t>    mainstream Muslim</a:t>
            </a:r>
            <a:r>
              <a:rPr lang="en-US" baseline="0" dirty="0" smtClean="0"/>
              <a:t> </a:t>
            </a:r>
            <a:r>
              <a:rPr lang="en-US" dirty="0" smtClean="0"/>
              <a:t>groups rejecting its statehood.</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0" dirty="0" smtClean="0"/>
              <a:t>Al-Qaeda</a:t>
            </a:r>
            <a:r>
              <a:rPr lang="en-US" dirty="0" smtClean="0"/>
              <a:t> (/</a:t>
            </a:r>
            <a:r>
              <a:rPr lang="en-US" dirty="0" smtClean="0">
                <a:effectLst/>
              </a:rPr>
              <a:t>ælˈkaɪdə</a:t>
            </a:r>
            <a:r>
              <a:rPr lang="en-US" dirty="0" smtClean="0"/>
              <a:t>/ or /</a:t>
            </a:r>
            <a:r>
              <a:rPr lang="en-US" dirty="0" smtClean="0">
                <a:effectLst/>
              </a:rPr>
              <a:t>ˌælkɑːˈiːdə</a:t>
            </a:r>
            <a:r>
              <a:rPr lang="en-US" dirty="0" smtClean="0"/>
              <a:t>/; Arabic: </a:t>
            </a:r>
            <a:r>
              <a:rPr lang="ar-AE" dirty="0" smtClean="0"/>
              <a:t>القاعدة‎‎ </a:t>
            </a:r>
            <a:r>
              <a:rPr lang="en-US" i="1" u="none" strike="noStrike" dirty="0" smtClean="0">
                <a:effectLst/>
              </a:rPr>
              <a:t>al-qāʿidah</a:t>
            </a:r>
            <a:r>
              <a:rPr lang="en-US" dirty="0" smtClean="0"/>
              <a:t>, Arabic: [ælqɑːʕɪdɐ], translation: "The Base", "The Foundation" or "The Fundament" and alternatively spelled </a:t>
            </a:r>
            <a:r>
              <a:rPr lang="en-US" b="0" dirty="0" smtClean="0"/>
              <a:t>al-Qaida, al-Qæda </a:t>
            </a:r>
            <a:r>
              <a:rPr lang="en-US" dirty="0" smtClean="0"/>
              <a:t>and sometimes </a:t>
            </a:r>
            <a:r>
              <a:rPr lang="en-US" b="0" dirty="0" smtClean="0"/>
              <a:t>al-Qa'ida</a:t>
            </a:r>
            <a:r>
              <a:rPr lang="en-US" dirty="0" smtClean="0"/>
              <a:t>) is a militant</a:t>
            </a:r>
            <a:r>
              <a:rPr lang="en-US" baseline="0" dirty="0" smtClean="0"/>
              <a:t> </a:t>
            </a:r>
            <a:r>
              <a:rPr lang="en-US" dirty="0" smtClean="0"/>
              <a:t>Sunni Islamist multi-national organization founded in 1988 by Osama bin Laden, Abdullah Azzam,</a:t>
            </a:r>
            <a:r>
              <a:rPr lang="en-US" baseline="0" dirty="0" smtClean="0"/>
              <a:t> </a:t>
            </a:r>
            <a:r>
              <a:rPr lang="en-US" dirty="0" smtClean="0"/>
              <a:t>and several other Arab volunteers who fought against the Soviet invasion of Afghanistan in the 1980s.</a:t>
            </a:r>
          </a:p>
          <a:p>
            <a:pPr marL="171450" indent="-171450">
              <a:buFont typeface="Arial" panose="020B0604020202020204" pitchFamily="34" charset="0"/>
              <a:buChar char="•"/>
            </a:pPr>
            <a:endParaRPr lang="en-US" dirty="0" smtClean="0"/>
          </a:p>
          <a:p>
            <a:endParaRPr lang="en-US" dirty="0" smtClean="0"/>
          </a:p>
          <a:p>
            <a:pPr marL="171450" indent="-171450">
              <a:buFont typeface="Arial" panose="020B0604020202020204" pitchFamily="34" charset="0"/>
              <a:buChar char="•"/>
            </a:pPr>
            <a:endParaRPr lang="en-US" dirty="0" smtClean="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59</a:t>
            </a:fld>
            <a:endParaRPr lang="en-US" altLang="en-US" dirty="0"/>
          </a:p>
        </p:txBody>
      </p:sp>
    </p:spTree>
    <p:extLst>
      <p:ext uri="{BB962C8B-B14F-4D97-AF65-F5344CB8AC3E}">
        <p14:creationId xmlns:p14="http://schemas.microsoft.com/office/powerpoint/2010/main" val="31420167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p:spPr>
        <p:txBody>
          <a:bodyPr/>
          <a:lstStyle/>
          <a:p>
            <a:pPr marL="171450" indent="-171450" defTabSz="947738">
              <a:buFont typeface="Arial" panose="020B0604020202020204" pitchFamily="34" charset="0"/>
              <a:buChar char="•"/>
            </a:pPr>
            <a:r>
              <a:rPr lang="en-US" altLang="en-US" dirty="0" smtClean="0">
                <a:latin typeface="Times New Roman" panose="02020603050405020304" pitchFamily="18" charset="0"/>
                <a:cs typeface="Times New Roman" panose="02020603050405020304" pitchFamily="18" charset="0"/>
              </a:rPr>
              <a:t>Giving you all a threat overview on the Islamic State </a:t>
            </a:r>
            <a:r>
              <a:rPr lang="en-US" altLang="en-US" b="0" dirty="0" smtClean="0">
                <a:latin typeface="Times New Roman" panose="02020603050405020304" pitchFamily="18" charset="0"/>
                <a:cs typeface="Times New Roman" panose="02020603050405020304" pitchFamily="18" charset="0"/>
              </a:rPr>
              <a:t>of Iraq and Syria or ISIS which is a </a:t>
            </a:r>
            <a:r>
              <a:rPr lang="en-US" altLang="en-US" b="0" dirty="0" smtClean="0">
                <a:latin typeface="Arial" panose="020B0604020202020204" pitchFamily="34" charset="0"/>
              </a:rPr>
              <a:t>transnational Sunni terrorist group that controls significant swaths of land in Iraq and Syria.</a:t>
            </a:r>
            <a:endParaRPr lang="en-US" altLang="en-US" dirty="0" smtClean="0">
              <a:latin typeface="Times New Roman" panose="02020603050405020304" pitchFamily="18" charset="0"/>
              <a:cs typeface="Times New Roman" panose="02020603050405020304" pitchFamily="18" charset="0"/>
            </a:endParaRPr>
          </a:p>
          <a:p>
            <a:pPr marL="171450" indent="-171450" defTabSz="947738">
              <a:buFont typeface="Arial" panose="020B0604020202020204" pitchFamily="34" charset="0"/>
              <a:buChar char="•"/>
            </a:pPr>
            <a:r>
              <a:rPr lang="en-US" altLang="en-US" dirty="0" smtClean="0">
                <a:latin typeface="Times New Roman" panose="02020603050405020304" pitchFamily="18" charset="0"/>
                <a:cs typeface="Times New Roman" panose="02020603050405020304" pitchFamily="18" charset="0"/>
              </a:rPr>
              <a:t>I’ll provide you with some historical and contextual background information: who they are, how they operate, their goals, strengths and capabilities and recent setbacks </a:t>
            </a:r>
          </a:p>
          <a:p>
            <a:pPr marL="171450" indent="-171450" defTabSz="947738">
              <a:buFont typeface="Arial" panose="020B0604020202020204" pitchFamily="34" charset="0"/>
              <a:buChar char="•"/>
            </a:pPr>
            <a:r>
              <a:rPr lang="en-US" altLang="en-US" dirty="0" smtClean="0">
                <a:latin typeface="Times New Roman" panose="02020603050405020304" pitchFamily="18" charset="0"/>
                <a:cs typeface="Times New Roman" panose="02020603050405020304" pitchFamily="18" charset="0"/>
              </a:rPr>
              <a:t>A little more in-depth, I’m going to focus on the group’s recruitment and radicalization efforts and their savvy use of technology and social media. </a:t>
            </a:r>
            <a:endParaRPr lang="en-US" altLang="en-US" b="1" i="1" dirty="0" smtClean="0">
              <a:latin typeface="Times New Roman" panose="02020603050405020304" pitchFamily="18" charset="0"/>
              <a:cs typeface="Times New Roman" panose="02020603050405020304" pitchFamily="18" charset="0"/>
            </a:endParaRPr>
          </a:p>
          <a:p>
            <a:pPr marL="171450" indent="-171450" defTabSz="947738">
              <a:spcBef>
                <a:spcPct val="20000"/>
              </a:spcBef>
              <a:buFont typeface="Arial" panose="020B0604020202020204" pitchFamily="34" charset="0"/>
              <a:buChar char="•"/>
            </a:pPr>
            <a:r>
              <a:rPr lang="en-US" altLang="en-US" dirty="0" smtClean="0">
                <a:latin typeface="Arial" panose="020B0604020202020204" pitchFamily="34" charset="0"/>
              </a:rPr>
              <a:t>I’m going to briefly go over the group’s various names and acronyms just so you’re all familiar with them whenever you come across these names b/c there’s a lot of them and it can get a little confusing sometimes. </a:t>
            </a:r>
          </a:p>
          <a:p>
            <a:pPr marL="171450" indent="-171450" defTabSz="947738">
              <a:spcBef>
                <a:spcPct val="20000"/>
              </a:spcBef>
              <a:buFont typeface="Arial" panose="020B0604020202020204" pitchFamily="34" charset="0"/>
              <a:buChar char="•"/>
            </a:pPr>
            <a:r>
              <a:rPr lang="en-US" altLang="en-US" dirty="0" smtClean="0">
                <a:latin typeface="Arial" panose="020B0604020202020204" pitchFamily="34" charset="0"/>
              </a:rPr>
              <a:t>In 1999, th</a:t>
            </a:r>
            <a:r>
              <a:rPr lang="en-US" altLang="en-US" b="0" dirty="0" smtClean="0">
                <a:latin typeface="Arial" panose="020B0604020202020204" pitchFamily="34" charset="0"/>
              </a:rPr>
              <a:t>e group was first founded by </a:t>
            </a:r>
            <a:r>
              <a:rPr lang="en-US" altLang="en-US" b="0" i="1" dirty="0" smtClean="0">
                <a:latin typeface="Arial" panose="020B0604020202020204" pitchFamily="34" charset="0"/>
              </a:rPr>
              <a:t>Abu Musab al-Zarqawi</a:t>
            </a:r>
            <a:r>
              <a:rPr lang="en-US" altLang="en-US" b="0" dirty="0" smtClean="0">
                <a:latin typeface="Arial" panose="020B0604020202020204" pitchFamily="34" charset="0"/>
              </a:rPr>
              <a:t> under the name  </a:t>
            </a:r>
            <a:r>
              <a:rPr lang="en-US" altLang="en-US" b="0" i="1" dirty="0" smtClean="0">
                <a:latin typeface="Arial" panose="020B0604020202020204" pitchFamily="34" charset="0"/>
              </a:rPr>
              <a:t>Jama'at al-Tawhid wa-al-Jihad (JTWJ)</a:t>
            </a:r>
            <a:r>
              <a:rPr lang="en-US" altLang="en-US" dirty="0" smtClean="0">
                <a:latin typeface="Arial" panose="020B0604020202020204" pitchFamily="34" charset="0"/>
              </a:rPr>
              <a:t> which translates into Organization of Monotheism and Jihad. They used that name from 1999-2004.</a:t>
            </a:r>
          </a:p>
          <a:p>
            <a:pPr marL="171450" indent="-171450" defTabSz="947738">
              <a:spcBef>
                <a:spcPct val="20000"/>
              </a:spcBef>
              <a:buFont typeface="Arial" panose="020B0604020202020204" pitchFamily="34" charset="0"/>
              <a:buChar char="•"/>
            </a:pPr>
            <a:r>
              <a:rPr lang="en-US" altLang="en-US" b="0" dirty="0" smtClean="0">
                <a:latin typeface="Arial" panose="020B0604020202020204" pitchFamily="34" charset="0"/>
              </a:rPr>
              <a:t>After Zarqawi pledged allegiance to al-Qaida and Osama bin Laden, the group’s name changed to </a:t>
            </a:r>
            <a:r>
              <a:rPr lang="en-US" altLang="en-US" b="0" i="1" dirty="0" smtClean="0">
                <a:latin typeface="Arial" panose="020B0604020202020204" pitchFamily="34" charset="0"/>
              </a:rPr>
              <a:t>al-Qaeda in Iraq (AQI) </a:t>
            </a:r>
            <a:r>
              <a:rPr lang="en-US" altLang="en-US" b="0" dirty="0" smtClean="0">
                <a:latin typeface="Arial" panose="020B0604020202020204" pitchFamily="34" charset="0"/>
              </a:rPr>
              <a:t>in 2004 . This group was part of the insurgency against coalition forces in Iraq.</a:t>
            </a:r>
            <a:endParaRPr lang="en-US" altLang="en-US" dirty="0" smtClean="0">
              <a:latin typeface="Arial" panose="020B0604020202020204" pitchFamily="34" charset="0"/>
            </a:endParaRPr>
          </a:p>
          <a:p>
            <a:pPr marL="171450" indent="-171450" defTabSz="947738">
              <a:spcBef>
                <a:spcPct val="20000"/>
              </a:spcBef>
              <a:buFont typeface="Arial" panose="020B0604020202020204" pitchFamily="34" charset="0"/>
              <a:buChar char="•"/>
            </a:pPr>
            <a:r>
              <a:rPr lang="en-US" altLang="en-US" dirty="0" smtClean="0">
                <a:latin typeface="Arial" panose="020B0604020202020204" pitchFamily="34" charset="0"/>
              </a:rPr>
              <a:t>In 2006, they changed their name again to </a:t>
            </a:r>
            <a:r>
              <a:rPr lang="en-US" altLang="en-US" b="0" i="1" dirty="0" smtClean="0">
                <a:latin typeface="Arial" panose="020B0604020202020204" pitchFamily="34" charset="0"/>
              </a:rPr>
              <a:t>Islamic State in Iraq (ISI)</a:t>
            </a:r>
            <a:r>
              <a:rPr lang="en-US" altLang="en-US" b="0" dirty="0" smtClean="0">
                <a:latin typeface="Arial" panose="020B0604020202020204" pitchFamily="34" charset="0"/>
              </a:rPr>
              <a:t>. </a:t>
            </a:r>
            <a:endParaRPr lang="en-US" altLang="en-US" dirty="0" smtClean="0">
              <a:latin typeface="Arial" panose="020B0604020202020204" pitchFamily="34" charset="0"/>
            </a:endParaRPr>
          </a:p>
          <a:p>
            <a:pPr marL="171450" indent="-171450" defTabSz="947738">
              <a:spcBef>
                <a:spcPct val="20000"/>
              </a:spcBef>
              <a:buFont typeface="Arial" panose="020B0604020202020204" pitchFamily="34" charset="0"/>
              <a:buChar char="•"/>
            </a:pPr>
            <a:r>
              <a:rPr lang="en-US" altLang="en-US" dirty="0" smtClean="0">
                <a:latin typeface="Arial" panose="020B0604020202020204" pitchFamily="34" charset="0"/>
              </a:rPr>
              <a:t>In 2013, with the </a:t>
            </a:r>
            <a:r>
              <a:rPr lang="en-US" altLang="en-US" b="0" dirty="0" smtClean="0">
                <a:latin typeface="Arial" panose="020B0604020202020204" pitchFamily="34" charset="0"/>
              </a:rPr>
              <a:t>group's expansion into Syria following the outbreak of the civil war, adopted a new name </a:t>
            </a:r>
            <a:r>
              <a:rPr lang="en-US" altLang="en-US" b="0" i="1" dirty="0" smtClean="0">
                <a:latin typeface="Arial" panose="020B0604020202020204" pitchFamily="34" charset="0"/>
              </a:rPr>
              <a:t>Islamic State of Iraq and the Levant (ISIL)</a:t>
            </a:r>
            <a:r>
              <a:rPr lang="en-US" altLang="en-US" b="0" dirty="0" smtClean="0">
                <a:latin typeface="Arial" panose="020B0604020202020204" pitchFamily="34" charset="0"/>
              </a:rPr>
              <a:t> or the </a:t>
            </a:r>
            <a:r>
              <a:rPr lang="en-US" altLang="en-US" b="0" i="1" dirty="0" smtClean="0">
                <a:latin typeface="Arial" panose="020B0604020202020204" pitchFamily="34" charset="0"/>
              </a:rPr>
              <a:t>Islamic State of Iraq and Syria (ISIS)</a:t>
            </a:r>
            <a:r>
              <a:rPr lang="en-US" altLang="en-US" dirty="0" smtClean="0">
                <a:latin typeface="Arial" panose="020B0604020202020204" pitchFamily="34" charset="0"/>
              </a:rPr>
              <a:t>.</a:t>
            </a:r>
          </a:p>
          <a:p>
            <a:pPr marL="171450" indent="-171450" defTabSz="947738">
              <a:spcBef>
                <a:spcPct val="20000"/>
              </a:spcBef>
              <a:buFont typeface="Arial" panose="020B0604020202020204" pitchFamily="34" charset="0"/>
              <a:buChar char="•"/>
            </a:pPr>
            <a:r>
              <a:rPr lang="en-US" altLang="en-US" dirty="0" smtClean="0">
                <a:latin typeface="Arial" panose="020B0604020202020204" pitchFamily="34" charset="0"/>
              </a:rPr>
              <a:t>On June 2014, the group’s leader Abu Bakr al Baghdadi announced the restoration of the Caliphate and renamed the group the </a:t>
            </a:r>
            <a:r>
              <a:rPr lang="en-US" altLang="en-US" b="0" i="1" dirty="0" smtClean="0">
                <a:latin typeface="Arial" panose="020B0604020202020204" pitchFamily="34" charset="0"/>
              </a:rPr>
              <a:t>Islamic State (IS)</a:t>
            </a:r>
            <a:r>
              <a:rPr lang="en-US" altLang="en-US" b="0" dirty="0" smtClean="0">
                <a:latin typeface="Arial" panose="020B0604020202020204" pitchFamily="34" charset="0"/>
              </a:rPr>
              <a:t>.</a:t>
            </a:r>
            <a:endParaRPr lang="en-US" altLang="en-US" dirty="0" smtClean="0">
              <a:latin typeface="Arial" panose="020B0604020202020204" pitchFamily="34" charset="0"/>
            </a:endParaRPr>
          </a:p>
          <a:p>
            <a:pPr marL="171450" indent="-171450" defTabSz="947738">
              <a:spcBef>
                <a:spcPct val="20000"/>
              </a:spcBef>
              <a:buFont typeface="Arial" panose="020B0604020202020204" pitchFamily="34" charset="0"/>
              <a:buChar char="•"/>
            </a:pPr>
            <a:r>
              <a:rPr lang="en-US" altLang="en-US" b="0" i="1" dirty="0" smtClean="0">
                <a:latin typeface="Arial" panose="020B0604020202020204" pitchFamily="34" charset="0"/>
              </a:rPr>
              <a:t>Daish </a:t>
            </a:r>
            <a:r>
              <a:rPr lang="ar-AE" altLang="en-US" b="0" dirty="0" smtClean="0">
                <a:latin typeface="Arial" panose="020B0604020202020204" pitchFamily="34" charset="0"/>
              </a:rPr>
              <a:t>داعش</a:t>
            </a:r>
            <a:r>
              <a:rPr lang="en-US" altLang="en-US" b="0" dirty="0" smtClean="0">
                <a:latin typeface="Arial" panose="020B0604020202020204" pitchFamily="34" charset="0"/>
              </a:rPr>
              <a:t> </a:t>
            </a:r>
            <a:r>
              <a:rPr lang="en-US" altLang="en-US" dirty="0" smtClean="0">
                <a:latin typeface="Arial" panose="020B0604020202020204" pitchFamily="34" charset="0"/>
              </a:rPr>
              <a:t>is the Arabic acronym for the group. ISIS actually isn't fond of this name They consider the term to be derogatory and is known to punish individuals who refer to them using this name </a:t>
            </a:r>
            <a:endParaRPr lang="en-US" altLang="en-US" b="0" i="1" dirty="0" smtClean="0">
              <a:latin typeface="Times New Roman" panose="02020603050405020304" pitchFamily="18" charset="0"/>
              <a:cs typeface="Times New Roman" panose="02020603050405020304" pitchFamily="18" charset="0"/>
            </a:endParaRPr>
          </a:p>
          <a:p>
            <a:pPr marL="171450" indent="-171450" defTabSz="947738">
              <a:buFont typeface="Arial" panose="020B0604020202020204" pitchFamily="34" charset="0"/>
              <a:buChar char="•"/>
            </a:pPr>
            <a:r>
              <a:rPr lang="en-US" altLang="en-US" b="0" i="0" dirty="0" smtClean="0">
                <a:latin typeface="Times New Roman" panose="02020603050405020304" pitchFamily="18" charset="0"/>
                <a:cs typeface="Times New Roman" panose="02020603050405020304" pitchFamily="18" charset="0"/>
              </a:rPr>
              <a:t>The terror threat from ISIS to New Jersey is moderate because of the group’s ability to attract and dispatch foreign fighters to and from Iraq and Syria, as well as to inspire individuals to plot and conduct attacks. </a:t>
            </a:r>
            <a:r>
              <a:rPr lang="en-US" altLang="en-US" i="0" dirty="0" smtClean="0">
                <a:latin typeface="Times New Roman" panose="02020603050405020304" pitchFamily="18" charset="0"/>
                <a:cs typeface="Times New Roman" panose="02020603050405020304" pitchFamily="18" charset="0"/>
              </a:rPr>
              <a:t>Since 2015, ISIS supporters have issued several threats targeting law enforcement in New Jersey. </a:t>
            </a:r>
          </a:p>
          <a:p>
            <a:pPr defTabSz="947738"/>
            <a:endParaRPr lang="en-US" altLang="en-US" dirty="0" smtClean="0">
              <a:latin typeface="Times New Roman" panose="02020603050405020304" pitchFamily="18" charset="0"/>
              <a:cs typeface="Times New Roman" panose="02020603050405020304" pitchFamily="18" charset="0"/>
            </a:endParaRPr>
          </a:p>
        </p:txBody>
      </p:sp>
      <p:sp>
        <p:nvSpPr>
          <p:cNvPr id="81924"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662EA5F3-3AE6-4FA7-96CF-6196A49C0CF1}" type="slidenum">
              <a:rPr lang="en-US" altLang="en-US" smtClean="0">
                <a:latin typeface="Arial" panose="020B0604020202020204" pitchFamily="34" charset="0"/>
              </a:rPr>
              <a:pPr/>
              <a:t>60</a:t>
            </a:fld>
            <a:endParaRPr lang="en-US" altLang="en-US" dirty="0" smtClean="0">
              <a:latin typeface="Arial" panose="020B0604020202020204" pitchFamily="34"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p:spPr>
        <p:txBody>
          <a:bodyPr/>
          <a:lstStyle/>
          <a:p>
            <a:pPr marL="171450" indent="-171450" defTabSz="947738">
              <a:buFont typeface="Arial" panose="020B0604020202020204" pitchFamily="34" charset="0"/>
              <a:buChar char="•"/>
            </a:pPr>
            <a:r>
              <a:rPr lang="en-US" altLang="en-US" dirty="0" smtClean="0">
                <a:latin typeface="Times New Roman" panose="02020603050405020304" pitchFamily="18" charset="0"/>
                <a:cs typeface="Times New Roman" panose="02020603050405020304" pitchFamily="18" charset="0"/>
              </a:rPr>
              <a:t>Since 2015, approximately 90 individuals have been arrested in the United States for providing material support to ISIS or plotting to conduct an attack; five</a:t>
            </a:r>
            <a:r>
              <a:rPr lang="en-US" altLang="en-US" b="1" dirty="0" smtClean="0">
                <a:solidFill>
                  <a:srgbClr val="FF0000"/>
                </a:solidFill>
                <a:latin typeface="Times New Roman" panose="02020603050405020304" pitchFamily="18" charset="0"/>
                <a:cs typeface="Times New Roman" panose="02020603050405020304" pitchFamily="18" charset="0"/>
              </a:rPr>
              <a:t> </a:t>
            </a:r>
            <a:r>
              <a:rPr lang="en-US" altLang="en-US" dirty="0" smtClean="0">
                <a:latin typeface="Times New Roman" panose="02020603050405020304" pitchFamily="18" charset="0"/>
                <a:cs typeface="Times New Roman" panose="02020603050405020304" pitchFamily="18" charset="0"/>
              </a:rPr>
              <a:t>resided in New Jersey. Nationally, ISIS sympathizers conducted three successful attacks in 2016, including one at the Pulse nightclub in Orlando, Florida, where Omar Mateen killed 49 and injured 53.</a:t>
            </a:r>
          </a:p>
          <a:p>
            <a:pPr defTabSz="947738">
              <a:buFontTx/>
              <a:buNone/>
            </a:pPr>
            <a:endParaRPr lang="en-US" altLang="en-US" dirty="0" smtClean="0">
              <a:latin typeface="Times New Roman" panose="02020603050405020304" pitchFamily="18" charset="0"/>
              <a:cs typeface="Times New Roman" panose="02020603050405020304" pitchFamily="18" charset="0"/>
            </a:endParaRPr>
          </a:p>
        </p:txBody>
      </p:sp>
      <p:sp>
        <p:nvSpPr>
          <p:cNvPr id="81924"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662EA5F3-3AE6-4FA7-96CF-6196A49C0CF1}" type="slidenum">
              <a:rPr lang="en-US" altLang="en-US" smtClean="0">
                <a:latin typeface="Arial" panose="020B0604020202020204" pitchFamily="34" charset="0"/>
              </a:rPr>
              <a:pPr/>
              <a:t>61</a:t>
            </a:fld>
            <a:endParaRPr lang="en-US" altLang="en-US" dirty="0" smtClean="0">
              <a:latin typeface="Arial" panose="020B0604020202020204" pitchFamily="34" charset="0"/>
            </a:endParaRPr>
          </a:p>
        </p:txBody>
      </p:sp>
    </p:spTree>
    <p:extLst>
      <p:ext uri="{BB962C8B-B14F-4D97-AF65-F5344CB8AC3E}">
        <p14:creationId xmlns:p14="http://schemas.microsoft.com/office/powerpoint/2010/main" val="23884658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p:spPr>
        <p:txBody>
          <a:bodyPr/>
          <a:lstStyle/>
          <a:p>
            <a:pPr marL="171450" marR="0" lvl="0" indent="-171450" algn="l" defTabSz="947738"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altLang="en-US" dirty="0" smtClean="0">
                <a:latin typeface="Times New Roman" panose="02020603050405020304" pitchFamily="18" charset="0"/>
                <a:cs typeface="Times New Roman" panose="02020603050405020304" pitchFamily="18" charset="0"/>
              </a:rPr>
              <a:t>Nationally, ISIS sympathizers conducted three successful attacks in 2016, including one at the Pulse nightclub in Orlando, Florida, where Omar Mateen killed 49 and injured 53.</a:t>
            </a:r>
          </a:p>
          <a:p>
            <a:pPr marL="171450" indent="-171450" defTabSz="947738">
              <a:buFont typeface="Arial" panose="020B0604020202020204" pitchFamily="34" charset="0"/>
              <a:buChar char="•"/>
            </a:pPr>
            <a:endParaRPr lang="en-US" altLang="en-US" dirty="0" smtClean="0">
              <a:latin typeface="Arial" panose="020B0604020202020204" pitchFamily="34" charset="0"/>
            </a:endParaRPr>
          </a:p>
        </p:txBody>
      </p:sp>
      <p:sp>
        <p:nvSpPr>
          <p:cNvPr id="81924"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662EA5F3-3AE6-4FA7-96CF-6196A49C0CF1}" type="slidenum">
              <a:rPr lang="en-US" altLang="en-US" smtClean="0">
                <a:latin typeface="Arial" panose="020B0604020202020204" pitchFamily="34" charset="0"/>
              </a:rPr>
              <a:pPr/>
              <a:t>62</a:t>
            </a:fld>
            <a:endParaRPr lang="en-US" altLang="en-US" dirty="0" smtClean="0">
              <a:latin typeface="Arial" panose="020B0604020202020204" pitchFamily="34" charset="0"/>
            </a:endParaRPr>
          </a:p>
        </p:txBody>
      </p:sp>
    </p:spTree>
    <p:extLst>
      <p:ext uri="{BB962C8B-B14F-4D97-AF65-F5344CB8AC3E}">
        <p14:creationId xmlns:p14="http://schemas.microsoft.com/office/powerpoint/2010/main" val="324835473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p:spPr>
        <p:txBody>
          <a:bodyPr/>
          <a:lstStyle/>
          <a:p>
            <a:pPr defTabSz="947738"/>
            <a:endParaRPr lang="en-US" altLang="en-US" dirty="0" smtClean="0">
              <a:latin typeface="Times New Roman" panose="02020603050405020304" pitchFamily="18" charset="0"/>
              <a:cs typeface="Times New Roman" panose="02020603050405020304" pitchFamily="18" charset="0"/>
            </a:endParaRPr>
          </a:p>
          <a:p>
            <a:pPr defTabSz="947738">
              <a:buFontTx/>
              <a:buChar char="•"/>
            </a:pPr>
            <a:r>
              <a:rPr lang="en-US" altLang="en-US" dirty="0" smtClean="0">
                <a:latin typeface="Times New Roman" panose="02020603050405020304" pitchFamily="18" charset="0"/>
                <a:cs typeface="Times New Roman" panose="02020603050405020304" pitchFamily="18" charset="0"/>
              </a:rPr>
              <a:t>  Since the start of the Syrian conflict in 2011, about 160 Americans have traveled to Syria to join groups  </a:t>
            </a:r>
          </a:p>
          <a:p>
            <a:pPr defTabSz="947738">
              <a:buFontTx/>
              <a:buNone/>
            </a:pPr>
            <a:r>
              <a:rPr lang="en-US" altLang="en-US" dirty="0" smtClean="0">
                <a:latin typeface="Times New Roman" panose="02020603050405020304" pitchFamily="18" charset="0"/>
                <a:cs typeface="Times New Roman" panose="02020603050405020304" pitchFamily="18" charset="0"/>
              </a:rPr>
              <a:t>   such as ISIS; 40 have returned to the United States. In May, the FBI Director stated that in the first half of</a:t>
            </a:r>
          </a:p>
          <a:p>
            <a:pPr defTabSz="947738">
              <a:buFontTx/>
              <a:buNone/>
            </a:pPr>
            <a:r>
              <a:rPr lang="en-US" altLang="en-US" baseline="0" dirty="0" smtClean="0">
                <a:latin typeface="Times New Roman" panose="02020603050405020304" pitchFamily="18" charset="0"/>
                <a:cs typeface="Times New Roman" panose="02020603050405020304" pitchFamily="18" charset="0"/>
              </a:rPr>
              <a:t> </a:t>
            </a:r>
            <a:r>
              <a:rPr lang="en-US" altLang="en-US" dirty="0" smtClean="0">
                <a:latin typeface="Times New Roman" panose="02020603050405020304" pitchFamily="18" charset="0"/>
                <a:cs typeface="Times New Roman" panose="02020603050405020304" pitchFamily="18" charset="0"/>
              </a:rPr>
              <a:t>  2015, six to 10 people a month traveled from the United States to join ISIS, but by August 2015 this </a:t>
            </a:r>
          </a:p>
          <a:p>
            <a:pPr defTabSz="947738">
              <a:buFontTx/>
              <a:buNone/>
            </a:pPr>
            <a:r>
              <a:rPr lang="en-US" altLang="en-US" dirty="0" smtClean="0">
                <a:latin typeface="Times New Roman" panose="02020603050405020304" pitchFamily="18" charset="0"/>
                <a:cs typeface="Times New Roman" panose="02020603050405020304" pitchFamily="18" charset="0"/>
              </a:rPr>
              <a:t>   estimate had dropped to one person a month and has remained at that level since then. </a:t>
            </a:r>
          </a:p>
          <a:p>
            <a:pPr defTabSz="947738">
              <a:buFontTx/>
              <a:buChar char="•"/>
            </a:pPr>
            <a:r>
              <a:rPr lang="en-US" altLang="en-US" dirty="0" smtClean="0">
                <a:latin typeface="Times New Roman" panose="02020603050405020304" pitchFamily="18" charset="0"/>
                <a:cs typeface="Times New Roman" panose="02020603050405020304" pitchFamily="18" charset="0"/>
              </a:rPr>
              <a:t> Since the onset of US-led coalition airstrikes in September 2014, ISIS has urged supporters to carry out </a:t>
            </a:r>
          </a:p>
          <a:p>
            <a:pPr defTabSz="947738">
              <a:buFontTx/>
              <a:buNone/>
            </a:pPr>
            <a:r>
              <a:rPr lang="en-US" altLang="en-US" dirty="0" smtClean="0">
                <a:latin typeface="Times New Roman" panose="02020603050405020304" pitchFamily="18" charset="0"/>
                <a:cs typeface="Times New Roman" panose="02020603050405020304" pitchFamily="18" charset="0"/>
              </a:rPr>
              <a:t>  attacks in the West, including New York, Washington, DC, Los Angeles, and Dearborn, Michigan. In  </a:t>
            </a:r>
          </a:p>
          <a:p>
            <a:pPr defTabSz="947738">
              <a:buFontTx/>
              <a:buNone/>
            </a:pPr>
            <a:r>
              <a:rPr lang="en-US" altLang="en-US" dirty="0" smtClean="0">
                <a:latin typeface="Times New Roman" panose="02020603050405020304" pitchFamily="18" charset="0"/>
                <a:cs typeface="Times New Roman" panose="02020603050405020304" pitchFamily="18" charset="0"/>
              </a:rPr>
              <a:t>  November, ISIS mentioned the Macy’s Thanksgiving Day Parade in New York as an ideal target for a</a:t>
            </a:r>
          </a:p>
          <a:p>
            <a:pPr defTabSz="947738">
              <a:buFontTx/>
              <a:buNone/>
            </a:pPr>
            <a:r>
              <a:rPr lang="en-US" altLang="en-US" dirty="0" smtClean="0">
                <a:latin typeface="Times New Roman" panose="02020603050405020304" pitchFamily="18" charset="0"/>
                <a:cs typeface="Times New Roman" panose="02020603050405020304" pitchFamily="18" charset="0"/>
              </a:rPr>
              <a:t>  vehicle attack. The group also continues to encourage sympathizers to target law enforcement and </a:t>
            </a:r>
          </a:p>
          <a:p>
            <a:pPr defTabSz="947738">
              <a:buFontTx/>
              <a:buNone/>
            </a:pPr>
            <a:r>
              <a:rPr lang="en-US" altLang="en-US" dirty="0" smtClean="0">
                <a:latin typeface="Times New Roman" panose="02020603050405020304" pitchFamily="18" charset="0"/>
                <a:cs typeface="Times New Roman" panose="02020603050405020304" pitchFamily="18" charset="0"/>
              </a:rPr>
              <a:t>  military personnel.</a:t>
            </a:r>
          </a:p>
          <a:p>
            <a:pPr defTabSz="947738"/>
            <a:endParaRPr lang="en-US" altLang="en-US" dirty="0" smtClean="0">
              <a:latin typeface="Arial" panose="020B0604020202020204" pitchFamily="34" charset="0"/>
            </a:endParaRPr>
          </a:p>
        </p:txBody>
      </p:sp>
      <p:sp>
        <p:nvSpPr>
          <p:cNvPr id="81924"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662EA5F3-3AE6-4FA7-96CF-6196A49C0CF1}" type="slidenum">
              <a:rPr lang="en-US" altLang="en-US" smtClean="0">
                <a:latin typeface="Arial" panose="020B0604020202020204" pitchFamily="34" charset="0"/>
              </a:rPr>
              <a:pPr/>
              <a:t>63</a:t>
            </a:fld>
            <a:endParaRPr lang="en-US" altLang="en-US" dirty="0" smtClean="0">
              <a:latin typeface="Arial" panose="020B0604020202020204" pitchFamily="34" charset="0"/>
            </a:endParaRPr>
          </a:p>
        </p:txBody>
      </p:sp>
    </p:spTree>
    <p:extLst>
      <p:ext uri="{BB962C8B-B14F-4D97-AF65-F5344CB8AC3E}">
        <p14:creationId xmlns:p14="http://schemas.microsoft.com/office/powerpoint/2010/main" val="122726861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C34FF8C-5323-42D1-9BB4-2E6DC6AA738F}" type="slidenum">
              <a:rPr lang="en-US" altLang="en-US" smtClean="0"/>
              <a:pPr>
                <a:spcBef>
                  <a:spcPct val="0"/>
                </a:spcBef>
              </a:pPr>
              <a:t>64</a:t>
            </a:fld>
            <a:endParaRPr lang="en-US" altLang="en-US" dirty="0" smtClean="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p:spPr>
        <p:txBody>
          <a:bodyPr/>
          <a:lstStyle/>
          <a:p>
            <a:pPr eaLnBrk="1" hangingPunct="1"/>
            <a:r>
              <a:rPr lang="en-US" altLang="en-US" dirty="0" smtClean="0">
                <a:latin typeface="Arial" panose="020B0604020202020204" pitchFamily="34" charset="0"/>
              </a:rPr>
              <a:t>Corporate school of thought for al Qaeda</a:t>
            </a:r>
          </a:p>
          <a:p>
            <a:pPr marL="171450" indent="-171450" eaLnBrk="1" hangingPunct="1">
              <a:lnSpc>
                <a:spcPct val="80000"/>
              </a:lnSpc>
              <a:buFont typeface="Arial" panose="020B0604020202020204" pitchFamily="34" charset="0"/>
              <a:buChar char="•"/>
            </a:pPr>
            <a:r>
              <a:rPr lang="en-US" altLang="en-US" dirty="0" smtClean="0"/>
              <a:t>The extent of corporate al Qaeda’s activity in 2006 has been in the form of threat communiques and Website threat postings.</a:t>
            </a:r>
          </a:p>
          <a:p>
            <a:pPr marL="171450" indent="-171450" eaLnBrk="1" hangingPunct="1">
              <a:lnSpc>
                <a:spcPct val="80000"/>
              </a:lnSpc>
              <a:buFont typeface="Arial" panose="020B0604020202020204" pitchFamily="34" charset="0"/>
              <a:buChar char="•"/>
            </a:pPr>
            <a:r>
              <a:rPr lang="en-US" altLang="en-US" dirty="0" smtClean="0"/>
              <a:t>Two schools of thought: </a:t>
            </a:r>
          </a:p>
          <a:p>
            <a:pPr lvl="2" eaLnBrk="1" hangingPunct="1">
              <a:lnSpc>
                <a:spcPct val="80000"/>
              </a:lnSpc>
              <a:buFont typeface="Wingdings" panose="05000000000000000000" pitchFamily="2" charset="2"/>
              <a:buChar char="ü"/>
            </a:pPr>
            <a:r>
              <a:rPr lang="en-US" altLang="en-US" sz="3200" dirty="0" smtClean="0"/>
              <a:t>Corporate al Qaeda is coaching jihadists from the sidelines</a:t>
            </a:r>
          </a:p>
          <a:p>
            <a:pPr lvl="2" eaLnBrk="1" hangingPunct="1">
              <a:lnSpc>
                <a:spcPct val="80000"/>
              </a:lnSpc>
              <a:buFont typeface="Wingdings" panose="05000000000000000000" pitchFamily="2" charset="2"/>
              <a:buChar char="ü"/>
            </a:pPr>
            <a:r>
              <a:rPr lang="en-US" altLang="en-US" sz="3200" dirty="0" smtClean="0"/>
              <a:t>Corporate al Qaeda has regrouped, regained its operational capabilities	and could be redeveloping its  </a:t>
            </a:r>
          </a:p>
          <a:p>
            <a:pPr lvl="2" eaLnBrk="1" hangingPunct="1">
              <a:lnSpc>
                <a:spcPct val="80000"/>
              </a:lnSpc>
              <a:buFont typeface="Wingdings" panose="05000000000000000000" pitchFamily="2" charset="2"/>
              <a:buNone/>
            </a:pPr>
            <a:r>
              <a:rPr lang="en-US" altLang="en-US" sz="3200" dirty="0" smtClean="0"/>
              <a:t>   capabilities</a:t>
            </a:r>
            <a:endParaRPr lang="en-US" altLang="en-US" dirty="0" smtClean="0">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QUESTIONS?</a:t>
            </a:r>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9</a:t>
            </a:fld>
            <a:endParaRPr lang="en-US" altLang="en-US" dirty="0"/>
          </a:p>
        </p:txBody>
      </p:sp>
    </p:spTree>
    <p:extLst>
      <p:ext uri="{BB962C8B-B14F-4D97-AF65-F5344CB8AC3E}">
        <p14:creationId xmlns:p14="http://schemas.microsoft.com/office/powerpoint/2010/main" val="414477227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 Corporate al Qaeda</a:t>
            </a:r>
            <a:r>
              <a:rPr lang="en-US" baseline="0" dirty="0" smtClean="0"/>
              <a:t> is coaching jihadists from the sidelines by using social media.  They can instruct them on when and where to attack.</a:t>
            </a:r>
          </a:p>
          <a:p>
            <a:pPr marL="171450" indent="-171450">
              <a:buFont typeface="Arial" panose="020B0604020202020204" pitchFamily="34" charset="0"/>
              <a:buChar char="•"/>
            </a:pPr>
            <a:r>
              <a:rPr lang="en-US" baseline="0" dirty="0" smtClean="0"/>
              <a:t> Corporate al Qaeda has regrouped and regained it operational capabilities and could be redeveloping its capabilities. </a:t>
            </a:r>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65</a:t>
            </a:fld>
            <a:endParaRPr lang="en-US" altLang="en-US" dirty="0"/>
          </a:p>
        </p:txBody>
      </p:sp>
    </p:spTree>
    <p:extLst>
      <p:ext uri="{BB962C8B-B14F-4D97-AF65-F5344CB8AC3E}">
        <p14:creationId xmlns:p14="http://schemas.microsoft.com/office/powerpoint/2010/main" val="348177748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34AFE6A-3BDE-4824-AEE3-3FDF28EB0E88}" type="slidenum">
              <a:rPr lang="en-US" altLang="en-US" smtClean="0"/>
              <a:pPr>
                <a:spcBef>
                  <a:spcPct val="0"/>
                </a:spcBef>
              </a:pPr>
              <a:t>66</a:t>
            </a:fld>
            <a:endParaRPr lang="en-US" altLang="en-US" dirty="0" smtClean="0"/>
          </a:p>
        </p:txBody>
      </p:sp>
      <p:sp>
        <p:nvSpPr>
          <p:cNvPr id="113667" name="Rectangle 2"/>
          <p:cNvSpPr>
            <a:spLocks noGrp="1" noRot="1" noChangeAspect="1" noChangeArrowheads="1" noTextEdit="1"/>
          </p:cNvSpPr>
          <p:nvPr>
            <p:ph type="sldImg"/>
          </p:nvPr>
        </p:nvSpPr>
        <p:spPr>
          <a:ln/>
        </p:spPr>
      </p:sp>
      <p:sp>
        <p:nvSpPr>
          <p:cNvPr id="113668" name="Rectangle 3"/>
          <p:cNvSpPr>
            <a:spLocks noGrp="1" noChangeArrowheads="1"/>
          </p:cNvSpPr>
          <p:nvPr>
            <p:ph type="body" idx="1"/>
          </p:nvPr>
        </p:nvSpPr>
        <p:spPr>
          <a:noFill/>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0" dirty="0" smtClean="0">
                <a:ln w="9525">
                  <a:solidFill>
                    <a:srgbClr val="000000"/>
                  </a:solidFill>
                  <a:round/>
                  <a:headEnd/>
                  <a:tailEnd/>
                </a:ln>
                <a:effectLst>
                  <a:outerShdw dist="35921" dir="2700000" algn="ctr" rotWithShape="0">
                    <a:srgbClr val="808080">
                      <a:alpha val="79999"/>
                    </a:srgbClr>
                  </a:outerShdw>
                </a:effectLst>
              </a:rPr>
              <a:t>NJ Terror-Related Activity</a:t>
            </a:r>
          </a:p>
          <a:p>
            <a:pPr eaLnBrk="1" hangingPunct="1"/>
            <a:endParaRPr lang="en-US" altLang="en-US" dirty="0" smtClean="0">
              <a:latin typeface="Arial" panose="020B0604020202020204" pitchFamily="34" charset="0"/>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dirty="0" smtClean="0">
                <a:latin typeface="Arial Black" panose="020B0A04020102020204" pitchFamily="34" charset="0"/>
              </a:rPr>
              <a:t>How the Manhunt for the Chelsea</a:t>
            </a:r>
            <a:r>
              <a:rPr lang="en-US" sz="1200" b="0" baseline="0" dirty="0" smtClean="0">
                <a:latin typeface="Arial Black" panose="020B0A04020102020204" pitchFamily="34" charset="0"/>
              </a:rPr>
              <a:t> </a:t>
            </a:r>
            <a:r>
              <a:rPr lang="en-US" sz="1200" b="0" dirty="0" smtClean="0">
                <a:latin typeface="Arial Black" panose="020B0A04020102020204" pitchFamily="34" charset="0"/>
              </a:rPr>
              <a:t>Bombing Suspect Unfolded</a:t>
            </a:r>
          </a:p>
          <a:p>
            <a:pPr marL="171450" indent="-171450">
              <a:buFont typeface="Arial" panose="020B0604020202020204" pitchFamily="34" charset="0"/>
              <a:buChar char="•"/>
              <a:defRPr/>
            </a:pPr>
            <a:r>
              <a:rPr lang="en-US" dirty="0" smtClean="0"/>
              <a:t>Ahmad Khan Rahami, 28, the suspect in a bombing in the Chelsea neighborhood of Manhattan that injured 29 people Saturday night, was arrested in Linden, N.J., on Monday. SEPT. 19, 2016.</a:t>
            </a:r>
            <a:r>
              <a:rPr lang="en-US" baseline="0" dirty="0" smtClean="0"/>
              <a:t>  </a:t>
            </a:r>
            <a:r>
              <a:rPr lang="en-US" dirty="0" smtClean="0"/>
              <a:t>Officials connected Mr. Rahami to an explosion in Seaside Park, N.J., on Saturday morning as well as bombs found in Elizabeth, N.J.</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67</a:t>
            </a:fld>
            <a:endParaRPr lang="en-US" altLang="en-US" dirty="0"/>
          </a:p>
        </p:txBody>
      </p:sp>
    </p:spTree>
    <p:extLst>
      <p:ext uri="{BB962C8B-B14F-4D97-AF65-F5344CB8AC3E}">
        <p14:creationId xmlns:p14="http://schemas.microsoft.com/office/powerpoint/2010/main" val="150146367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eaLnBrk="1" hangingPunct="1">
              <a:spcBef>
                <a:spcPct val="0"/>
              </a:spcBef>
              <a:buFont typeface="Arial" panose="020B0604020202020204" pitchFamily="34" charset="0"/>
              <a:buChar char="•"/>
            </a:pPr>
            <a:r>
              <a:rPr lang="en-US" altLang="en-US" sz="1200" dirty="0" smtClean="0"/>
              <a:t>9:30 a.m. Saturday,</a:t>
            </a:r>
            <a:r>
              <a:rPr lang="en-US" altLang="en-US" sz="1200" baseline="0" dirty="0" smtClean="0"/>
              <a:t> </a:t>
            </a:r>
            <a:r>
              <a:rPr lang="en-US" altLang="en-US" sz="1200" dirty="0" smtClean="0"/>
              <a:t>a pipe bomb exploded in Seaside Park, N.J., near the route</a:t>
            </a:r>
            <a:r>
              <a:rPr lang="en-US" altLang="en-US" sz="1200" baseline="0" dirty="0" smtClean="0"/>
              <a:t> </a:t>
            </a:r>
            <a:r>
              <a:rPr lang="en-US" altLang="en-US" sz="1200" dirty="0" smtClean="0"/>
              <a:t>of a 5-kilometer run. No one was injured.</a:t>
            </a:r>
          </a:p>
          <a:p>
            <a:pPr eaLnBrk="1" hangingPunct="1">
              <a:spcBef>
                <a:spcPct val="0"/>
              </a:spcBef>
            </a:pPr>
            <a:r>
              <a:rPr lang="en-US" altLang="en-US" sz="1200" dirty="0" smtClean="0"/>
              <a:t>    8:30 p.m. Saturday, pressure-cooker bomb went off near a Dumpster on 23</a:t>
            </a:r>
            <a:r>
              <a:rPr lang="en-US" altLang="en-US" sz="1200" baseline="30000" dirty="0" smtClean="0"/>
              <a:t>rd</a:t>
            </a:r>
            <a:endParaRPr lang="en-US" altLang="en-US" sz="1200" dirty="0" smtClean="0"/>
          </a:p>
          <a:p>
            <a:pPr eaLnBrk="1" hangingPunct="1">
              <a:spcBef>
                <a:spcPct val="0"/>
              </a:spcBef>
              <a:buFontTx/>
              <a:buNone/>
            </a:pPr>
            <a:r>
              <a:rPr lang="en-US" altLang="en-US" sz="1200" dirty="0" smtClean="0"/>
              <a:t>    Street in Manhattan.</a:t>
            </a:r>
            <a:r>
              <a:rPr lang="en-US" altLang="en-US" sz="1200" baseline="0" dirty="0" smtClean="0"/>
              <a:t>  </a:t>
            </a:r>
            <a:r>
              <a:rPr lang="en-US" altLang="en-US" sz="1200" dirty="0" smtClean="0"/>
              <a:t>Investigators used surveillance videos to identify Mr. Rahami as the suspect. He was seen on West  </a:t>
            </a:r>
          </a:p>
          <a:p>
            <a:pPr eaLnBrk="1" hangingPunct="1">
              <a:spcBef>
                <a:spcPct val="0"/>
              </a:spcBef>
              <a:buFontTx/>
              <a:buNone/>
            </a:pPr>
            <a:r>
              <a:rPr lang="en-US" altLang="en-US" sz="1200" dirty="0" smtClean="0"/>
              <a:t>    23rd Street at approximately 8:30 p.m.</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68</a:t>
            </a:fld>
            <a:endParaRPr lang="en-US" altLang="en-US" dirty="0"/>
          </a:p>
        </p:txBody>
      </p:sp>
    </p:spTree>
    <p:extLst>
      <p:ext uri="{BB962C8B-B14F-4D97-AF65-F5344CB8AC3E}">
        <p14:creationId xmlns:p14="http://schemas.microsoft.com/office/powerpoint/2010/main" val="376852237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altLang="en-US" sz="1200" dirty="0" smtClean="0"/>
              <a:t>9:30 a.m. The beach and boardwalk in Seaside Park were evacuated Saturday morning after a pipe bomb exploded in a trash can, moments before a charity race for U.S. service members was set to begin. (September 19, 2016 8:37 AM)</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69</a:t>
            </a:fld>
            <a:endParaRPr lang="en-US" altLang="en-US" dirty="0"/>
          </a:p>
        </p:txBody>
      </p:sp>
    </p:spTree>
    <p:extLst>
      <p:ext uri="{BB962C8B-B14F-4D97-AF65-F5344CB8AC3E}">
        <p14:creationId xmlns:p14="http://schemas.microsoft.com/office/powerpoint/2010/main" val="139915270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ltLang="en-US" sz="1200" kern="1200" dirty="0" smtClean="0">
                <a:solidFill>
                  <a:schemeClr val="tx1"/>
                </a:solidFill>
                <a:latin typeface="Arial" charset="0"/>
                <a:ea typeface="+mn-ea"/>
                <a:cs typeface="+mn-cs"/>
              </a:rPr>
              <a:t>8:30 p.m.</a:t>
            </a:r>
            <a:r>
              <a:rPr lang="en-US" altLang="en-US" sz="1200" kern="1200" baseline="0" dirty="0" smtClean="0">
                <a:solidFill>
                  <a:schemeClr val="tx1"/>
                </a:solidFill>
                <a:latin typeface="Arial" charset="0"/>
                <a:ea typeface="+mn-ea"/>
                <a:cs typeface="+mn-cs"/>
              </a:rPr>
              <a:t> </a:t>
            </a:r>
            <a:r>
              <a:rPr lang="en-US" altLang="en-US" sz="1200" kern="1200" dirty="0" smtClean="0">
                <a:solidFill>
                  <a:schemeClr val="tx1"/>
                </a:solidFill>
                <a:latin typeface="Arial" charset="0"/>
                <a:ea typeface="+mn-ea"/>
                <a:cs typeface="+mn-cs"/>
              </a:rPr>
              <a:t>Saturday </a:t>
            </a:r>
          </a:p>
          <a:p>
            <a:pPr marL="171450" indent="-171450">
              <a:buFont typeface="Arial" panose="020B0604020202020204" pitchFamily="34" charset="0"/>
              <a:buChar char="•"/>
            </a:pPr>
            <a:r>
              <a:rPr lang="en-US" altLang="en-US" sz="1200" kern="1200" dirty="0" smtClean="0">
                <a:solidFill>
                  <a:schemeClr val="tx1"/>
                </a:solidFill>
                <a:latin typeface="Arial" charset="0"/>
                <a:ea typeface="+mn-ea"/>
                <a:cs typeface="+mn-cs"/>
              </a:rPr>
              <a:t>A pressure-cooker bomb went off near a Dumpster on 23</a:t>
            </a:r>
            <a:r>
              <a:rPr lang="en-US" altLang="en-US" sz="1200" kern="1200" baseline="30000" dirty="0" smtClean="0">
                <a:solidFill>
                  <a:schemeClr val="tx1"/>
                </a:solidFill>
                <a:latin typeface="Arial" charset="0"/>
                <a:ea typeface="+mn-ea"/>
                <a:cs typeface="+mn-cs"/>
              </a:rPr>
              <a:t>rd</a:t>
            </a:r>
            <a:r>
              <a:rPr lang="en-US" altLang="en-US" sz="1200" kern="1200" baseline="0" dirty="0" smtClean="0">
                <a:solidFill>
                  <a:schemeClr val="tx1"/>
                </a:solidFill>
                <a:latin typeface="Arial" charset="0"/>
                <a:ea typeface="+mn-ea"/>
                <a:cs typeface="+mn-cs"/>
              </a:rPr>
              <a:t> </a:t>
            </a:r>
            <a:r>
              <a:rPr lang="en-US" altLang="en-US" sz="1200" kern="1200" dirty="0" smtClean="0">
                <a:solidFill>
                  <a:schemeClr val="tx1"/>
                </a:solidFill>
                <a:latin typeface="Arial" charset="0"/>
                <a:ea typeface="+mn-ea"/>
                <a:cs typeface="+mn-cs"/>
              </a:rPr>
              <a:t>Street in Manhattan. </a:t>
            </a:r>
            <a:r>
              <a:rPr lang="en-US" dirty="0" smtClean="0"/>
              <a:t>A explosion rocked a Chelsea street injuring at least 29 people, blasting out windows and sending scores of panicked pedestrians running for their lives, cops and witnesses said.</a:t>
            </a:r>
            <a:r>
              <a:rPr lang="en-US" baseline="0" dirty="0" smtClean="0"/>
              <a:t>  </a:t>
            </a:r>
            <a:r>
              <a:rPr lang="en-US" dirty="0" smtClean="0"/>
              <a:t>The ground-shaking detonation on W. 23rd St. between Sixth and Seventh Aves. was “an intentional act,” and the investigation is in its early stages.</a:t>
            </a:r>
          </a:p>
          <a:p>
            <a:pPr marL="171450" indent="-171450">
              <a:buFont typeface="Arial" panose="020B0604020202020204" pitchFamily="34" charset="0"/>
              <a:buChar char="•"/>
            </a:pPr>
            <a:r>
              <a:rPr lang="en-US" dirty="0" smtClean="0"/>
              <a:t>Investigators used surveillance videos to identify Mr. Rahami as the suspect. He was seen on West 23rd Street at approximately 8:30 p.m.</a:t>
            </a:r>
          </a:p>
          <a:p>
            <a:pPr marL="171450" indent="-171450">
              <a:buFont typeface="Arial" panose="020B0604020202020204" pitchFamily="34" charset="0"/>
              <a:buChar char="•"/>
            </a:pPr>
            <a:r>
              <a:rPr lang="en-US" dirty="0" smtClean="0"/>
              <a:t>About 11:30 p.m.,</a:t>
            </a:r>
            <a:r>
              <a:rPr lang="en-US" baseline="0" dirty="0" smtClean="0"/>
              <a:t> </a:t>
            </a:r>
            <a:r>
              <a:rPr lang="en-US" dirty="0" smtClean="0"/>
              <a:t>Two state police officers found a second bomb in a pressure cooker on 27th Street. The police used</a:t>
            </a:r>
            <a:r>
              <a:rPr lang="en-US" baseline="0" dirty="0" smtClean="0"/>
              <a:t> a robot</a:t>
            </a:r>
            <a:r>
              <a:rPr lang="en-US" dirty="0" smtClean="0">
                <a:hlinkClick r:id="rId3"/>
              </a:rPr>
              <a:t> </a:t>
            </a:r>
            <a:r>
              <a:rPr lang="en-US" dirty="0" smtClean="0"/>
              <a:t>to inspect the device and transported it away in a “total containment vessel,” a spherical chamber hitched to a police truck.</a:t>
            </a:r>
          </a:p>
          <a:p>
            <a:pPr marL="171450" indent="-171450">
              <a:buFont typeface="Arial" panose="020B0604020202020204" pitchFamily="34" charset="0"/>
              <a:buChar char="•"/>
            </a:pPr>
            <a:endParaRPr lang="en-US" dirty="0" smtClean="0"/>
          </a:p>
          <a:p>
            <a:pPr marL="171450" indent="-171450">
              <a:buFont typeface="Arial" panose="020B0604020202020204" pitchFamily="34" charset="0"/>
              <a:buChar char="•"/>
            </a:pPr>
            <a:endParaRPr lang="en-US" dirty="0" smtClean="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70</a:t>
            </a:fld>
            <a:endParaRPr lang="en-US" altLang="en-US" dirty="0"/>
          </a:p>
        </p:txBody>
      </p:sp>
    </p:spTree>
    <p:extLst>
      <p:ext uri="{BB962C8B-B14F-4D97-AF65-F5344CB8AC3E}">
        <p14:creationId xmlns:p14="http://schemas.microsoft.com/office/powerpoint/2010/main" val="8297941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latin typeface="Arial Black" panose="020B0A04020102020204" pitchFamily="34" charset="0"/>
              </a:rPr>
              <a:t>8:45 p.m. Sunday</a:t>
            </a:r>
            <a:r>
              <a:rPr lang="en-US" altLang="en-US" baseline="0" dirty="0" smtClean="0">
                <a:latin typeface="Arial Black" panose="020B0A04020102020204" pitchFamily="34" charset="0"/>
              </a:rPr>
              <a:t> - </a:t>
            </a:r>
            <a:r>
              <a:rPr lang="en-US" altLang="en-US" dirty="0" smtClean="0"/>
              <a:t>Five pipe bombs were found in a backpack near a train station in Elizabeth, and police officers detonated one as they sought to disarm them.</a:t>
            </a:r>
          </a:p>
          <a:p>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71</a:t>
            </a:fld>
            <a:endParaRPr lang="en-US" altLang="en-US" dirty="0"/>
          </a:p>
        </p:txBody>
      </p:sp>
    </p:spTree>
    <p:extLst>
      <p:ext uri="{BB962C8B-B14F-4D97-AF65-F5344CB8AC3E}">
        <p14:creationId xmlns:p14="http://schemas.microsoft.com/office/powerpoint/2010/main" val="293725105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8:45 p.m.</a:t>
            </a:r>
            <a:r>
              <a:rPr lang="en-US" baseline="0" dirty="0" smtClean="0"/>
              <a:t> Sunday - </a:t>
            </a:r>
            <a:r>
              <a:rPr lang="en-US" dirty="0" smtClean="0"/>
              <a:t>Christian Bollwage, the mayor of Elizabeth, N.J., said that two men found a bag containing five explosive devices in a trash can outside the Elizabeth train station. The bag had wires and a pipe protruding from it. The men notified Elizabeth police, prompting an investigation.</a:t>
            </a:r>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72</a:t>
            </a:fld>
            <a:endParaRPr lang="en-US" altLang="en-US" dirty="0"/>
          </a:p>
        </p:txBody>
      </p:sp>
    </p:spTree>
    <p:extLst>
      <p:ext uri="{BB962C8B-B14F-4D97-AF65-F5344CB8AC3E}">
        <p14:creationId xmlns:p14="http://schemas.microsoft.com/office/powerpoint/2010/main" val="254482547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A map of where the bombs where placed.</a:t>
            </a:r>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73</a:t>
            </a:fld>
            <a:endParaRPr lang="en-US" altLang="en-US" dirty="0"/>
          </a:p>
        </p:txBody>
      </p:sp>
    </p:spTree>
    <p:extLst>
      <p:ext uri="{BB962C8B-B14F-4D97-AF65-F5344CB8AC3E}">
        <p14:creationId xmlns:p14="http://schemas.microsoft.com/office/powerpoint/2010/main" val="247836092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ltLang="en-US" dirty="0" smtClean="0">
                <a:latin typeface="Arial Black" panose="020B0A04020102020204" pitchFamily="34" charset="0"/>
              </a:rPr>
              <a:t>About 11:30 p.m. is when</a:t>
            </a:r>
            <a:r>
              <a:rPr lang="en-US" altLang="en-US" baseline="0" dirty="0" smtClean="0">
                <a:latin typeface="Arial Black" panose="020B0A04020102020204" pitchFamily="34" charset="0"/>
              </a:rPr>
              <a:t> the robot went in to take care of the bomb.</a:t>
            </a:r>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74</a:t>
            </a:fld>
            <a:endParaRPr lang="en-US" altLang="en-US" dirty="0"/>
          </a:p>
        </p:txBody>
      </p:sp>
    </p:spTree>
    <p:extLst>
      <p:ext uri="{BB962C8B-B14F-4D97-AF65-F5344CB8AC3E}">
        <p14:creationId xmlns:p14="http://schemas.microsoft.com/office/powerpoint/2010/main" val="19365569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eaLnBrk="1" hangingPunct="1">
              <a:defRPr/>
            </a:pPr>
            <a:r>
              <a:rPr lang="en-US" altLang="en-US" dirty="0" smtClean="0">
                <a:latin typeface="Times New Roman" panose="02020603050405020304" pitchFamily="18" charset="0"/>
                <a:cs typeface="Times New Roman" panose="02020603050405020304" pitchFamily="18" charset="0"/>
              </a:rPr>
              <a:t>So why </a:t>
            </a:r>
            <a:r>
              <a:rPr lang="en-US" altLang="en-US" dirty="0">
                <a:latin typeface="Times New Roman" panose="02020603050405020304" pitchFamily="18" charset="0"/>
                <a:cs typeface="Times New Roman" panose="02020603050405020304" pitchFamily="18" charset="0"/>
              </a:rPr>
              <a:t>New Jersey</a:t>
            </a:r>
            <a:r>
              <a:rPr lang="en-US" altLang="en-US" dirty="0" smtClean="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a:p>
            <a:pPr marL="171450" indent="-171450">
              <a:buFont typeface="Arial" panose="020B0604020202020204" pitchFamily="34" charset="0"/>
              <a:buChar char="•"/>
              <a:defRPr/>
            </a:pPr>
            <a:r>
              <a:rPr lang="en-US" dirty="0" smtClean="0">
                <a:latin typeface="Times New Roman" panose="02020603050405020304" pitchFamily="18" charset="0"/>
                <a:cs typeface="Times New Roman" panose="02020603050405020304" pitchFamily="18" charset="0"/>
              </a:rPr>
              <a:t>The following highlights vulnerabilities that make New Jersey an attractive target for terrorists.</a:t>
            </a:r>
          </a:p>
          <a:p>
            <a:pPr marL="171450" indent="-171450">
              <a:buFont typeface="Arial" panose="020B0604020202020204" pitchFamily="34" charset="0"/>
              <a:buChar char="•"/>
              <a:defRPr/>
            </a:pPr>
            <a:r>
              <a:rPr lang="en-US" dirty="0" smtClean="0">
                <a:latin typeface="Times New Roman" panose="02020603050405020304" pitchFamily="18" charset="0"/>
                <a:cs typeface="Times New Roman" panose="02020603050405020304" pitchFamily="18" charset="0"/>
              </a:rPr>
              <a:t>New Jersey is the logistical hub for attacks in our region.  New Jersey is centrally located in an area commonly called, the Northeast corridor that includes the geographic area from Washington, D.C. to Boston, Massachusetts and contains over 50 million people (17% of the U.S. population in only 2% of land mass).</a:t>
            </a:r>
          </a:p>
          <a:p>
            <a:pPr marL="171450" indent="-171450">
              <a:buFont typeface="Arial" panose="020B0604020202020204" pitchFamily="34" charset="0"/>
              <a:buChar char="•"/>
              <a:defRPr/>
            </a:pPr>
            <a:r>
              <a:rPr lang="en-US" dirty="0" smtClean="0">
                <a:latin typeface="Times New Roman" panose="02020603050405020304" pitchFamily="18" charset="0"/>
                <a:cs typeface="Times New Roman" panose="02020603050405020304" pitchFamily="18" charset="0"/>
              </a:rPr>
              <a:t>Highest density in U.S. - 8.9 million people</a:t>
            </a:r>
          </a:p>
          <a:p>
            <a:pPr marL="171450" indent="-171450">
              <a:buFont typeface="Arial" panose="020B0604020202020204" pitchFamily="34" charset="0"/>
              <a:buChar char="•"/>
              <a:defRPr/>
            </a:pPr>
            <a:r>
              <a:rPr lang="en-US" dirty="0" smtClean="0">
                <a:latin typeface="Times New Roman" panose="02020603050405020304" pitchFamily="18" charset="0"/>
                <a:cs typeface="Times New Roman" panose="02020603050405020304" pitchFamily="18" charset="0"/>
              </a:rPr>
              <a:t>4</a:t>
            </a:r>
            <a:r>
              <a:rPr lang="en-US" baseline="30000" dirty="0" smtClean="0">
                <a:latin typeface="Times New Roman" panose="02020603050405020304" pitchFamily="18" charset="0"/>
                <a:cs typeface="Times New Roman" panose="02020603050405020304" pitchFamily="18" charset="0"/>
              </a:rPr>
              <a:t>th</a:t>
            </a:r>
            <a:r>
              <a:rPr lang="en-US" dirty="0" smtClean="0">
                <a:latin typeface="Times New Roman" panose="02020603050405020304" pitchFamily="18" charset="0"/>
                <a:cs typeface="Times New Roman" panose="02020603050405020304" pitchFamily="18" charset="0"/>
              </a:rPr>
              <a:t> smallest land mass in U.S. but 9</a:t>
            </a:r>
            <a:r>
              <a:rPr lang="en-US" baseline="30000" dirty="0" smtClean="0">
                <a:latin typeface="Times New Roman" panose="02020603050405020304" pitchFamily="18" charset="0"/>
                <a:cs typeface="Times New Roman" panose="02020603050405020304" pitchFamily="18" charset="0"/>
              </a:rPr>
              <a:t>th</a:t>
            </a:r>
            <a:r>
              <a:rPr lang="en-US" dirty="0" smtClean="0">
                <a:latin typeface="Times New Roman" panose="02020603050405020304" pitchFamily="18" charset="0"/>
                <a:cs typeface="Times New Roman" panose="02020603050405020304" pitchFamily="18" charset="0"/>
              </a:rPr>
              <a:t> largest in population </a:t>
            </a:r>
          </a:p>
          <a:p>
            <a:pPr marL="171450" indent="-171450">
              <a:buFont typeface="Arial" panose="020B0604020202020204" pitchFamily="34" charset="0"/>
              <a:buChar char="•"/>
              <a:defRPr/>
            </a:pPr>
            <a:r>
              <a:rPr lang="en-US" dirty="0" smtClean="0">
                <a:latin typeface="Times New Roman" panose="02020603050405020304" pitchFamily="18" charset="0"/>
                <a:cs typeface="Times New Roman" panose="02020603050405020304" pitchFamily="18" charset="0"/>
              </a:rPr>
              <a:t>Largest chemical producing state in the U.S.</a:t>
            </a:r>
          </a:p>
          <a:p>
            <a:pPr marL="171450" indent="-171450">
              <a:buFont typeface="Arial" panose="020B0604020202020204" pitchFamily="34" charset="0"/>
              <a:buChar char="•"/>
              <a:defRPr/>
            </a:pPr>
            <a:r>
              <a:rPr lang="en-US" dirty="0" smtClean="0">
                <a:latin typeface="Times New Roman" panose="02020603050405020304" pitchFamily="18" charset="0"/>
                <a:cs typeface="Times New Roman" panose="02020603050405020304" pitchFamily="18" charset="0"/>
              </a:rPr>
              <a:t>127 Miles of Atlantic ocean coastline</a:t>
            </a:r>
          </a:p>
          <a:p>
            <a:pPr>
              <a:defRPr/>
            </a:pPr>
            <a:r>
              <a:rPr lang="en-US" dirty="0" smtClean="0">
                <a:latin typeface="Times New Roman" panose="02020603050405020304" pitchFamily="18" charset="0"/>
                <a:cs typeface="Times New Roman" panose="02020603050405020304" pitchFamily="18" charset="0"/>
              </a:rPr>
              <a:t>Other examples include:</a:t>
            </a:r>
          </a:p>
          <a:p>
            <a:pPr marL="171450" indent="-171450">
              <a:buFont typeface="Arial" panose="020B0604020202020204" pitchFamily="34" charset="0"/>
              <a:buChar char="•"/>
              <a:defRPr/>
            </a:pPr>
            <a:r>
              <a:rPr lang="en-US" dirty="0" smtClean="0">
                <a:latin typeface="Times New Roman" panose="02020603050405020304" pitchFamily="18" charset="0"/>
                <a:cs typeface="Times New Roman" panose="02020603050405020304" pitchFamily="18" charset="0"/>
              </a:rPr>
              <a:t>Transportation to include bridges, tunnels, the NJ Turnpike and passenger rail</a:t>
            </a:r>
          </a:p>
          <a:p>
            <a:pPr marL="171450" indent="-171450">
              <a:buFont typeface="Arial" panose="020B0604020202020204" pitchFamily="34" charset="0"/>
              <a:buChar char="•"/>
              <a:defRPr/>
            </a:pPr>
            <a:r>
              <a:rPr lang="en-US" dirty="0" smtClean="0">
                <a:latin typeface="Times New Roman" panose="02020603050405020304" pitchFamily="18" charset="0"/>
                <a:cs typeface="Times New Roman" panose="02020603050405020304" pitchFamily="18" charset="0"/>
              </a:rPr>
              <a:t>Shipping:  Port of New York and New Jersey is ranked:</a:t>
            </a:r>
          </a:p>
          <a:p>
            <a:pPr>
              <a:defRPr/>
            </a:pPr>
            <a:r>
              <a:rPr lang="en-US" dirty="0" smtClean="0">
                <a:latin typeface="Times New Roman" panose="02020603050405020304" pitchFamily="18" charset="0"/>
                <a:cs typeface="Times New Roman" panose="02020603050405020304" pitchFamily="18" charset="0"/>
              </a:rPr>
              <a:t>	1</a:t>
            </a:r>
            <a:r>
              <a:rPr lang="en-US" baseline="30000" dirty="0" smtClean="0">
                <a:latin typeface="Times New Roman" panose="02020603050405020304" pitchFamily="18" charset="0"/>
                <a:cs typeface="Times New Roman" panose="02020603050405020304" pitchFamily="18" charset="0"/>
              </a:rPr>
              <a:t>st</a:t>
            </a:r>
            <a:r>
              <a:rPr lang="en-US" dirty="0" smtClean="0">
                <a:latin typeface="Times New Roman" panose="02020603050405020304" pitchFamily="18" charset="0"/>
                <a:cs typeface="Times New Roman" panose="02020603050405020304" pitchFamily="18" charset="0"/>
              </a:rPr>
              <a:t> in nation for petroleum product movement </a:t>
            </a:r>
          </a:p>
          <a:p>
            <a:pPr>
              <a:defRPr/>
            </a:pPr>
            <a:r>
              <a:rPr lang="en-US" dirty="0" smtClean="0">
                <a:latin typeface="Times New Roman" panose="02020603050405020304" pitchFamily="18" charset="0"/>
                <a:cs typeface="Times New Roman" panose="02020603050405020304" pitchFamily="18" charset="0"/>
              </a:rPr>
              <a:t>	1</a:t>
            </a:r>
            <a:r>
              <a:rPr lang="en-US" baseline="30000" dirty="0" smtClean="0">
                <a:latin typeface="Times New Roman" panose="02020603050405020304" pitchFamily="18" charset="0"/>
                <a:cs typeface="Times New Roman" panose="02020603050405020304" pitchFamily="18" charset="0"/>
              </a:rPr>
              <a:t>st</a:t>
            </a:r>
            <a:r>
              <a:rPr lang="en-US" dirty="0" smtClean="0">
                <a:latin typeface="Times New Roman" panose="02020603050405020304" pitchFamily="18" charset="0"/>
                <a:cs typeface="Times New Roman" panose="02020603050405020304" pitchFamily="18" charset="0"/>
              </a:rPr>
              <a:t> in nation for domestic and foreign imports combined </a:t>
            </a:r>
          </a:p>
          <a:p>
            <a:pPr>
              <a:defRPr/>
            </a:pPr>
            <a:r>
              <a:rPr lang="en-US" dirty="0" smtClean="0">
                <a:latin typeface="Times New Roman" panose="02020603050405020304" pitchFamily="18" charset="0"/>
                <a:cs typeface="Times New Roman" panose="02020603050405020304" pitchFamily="18" charset="0"/>
              </a:rPr>
              <a:t>	3</a:t>
            </a:r>
            <a:r>
              <a:rPr lang="en-US" baseline="30000" dirty="0" smtClean="0">
                <a:latin typeface="Times New Roman" panose="02020603050405020304" pitchFamily="18" charset="0"/>
                <a:cs typeface="Times New Roman" panose="02020603050405020304" pitchFamily="18" charset="0"/>
              </a:rPr>
              <a:t>rd</a:t>
            </a:r>
            <a:r>
              <a:rPr lang="en-US" dirty="0" smtClean="0">
                <a:latin typeface="Times New Roman" panose="02020603050405020304" pitchFamily="18" charset="0"/>
                <a:cs typeface="Times New Roman" panose="02020603050405020304" pitchFamily="18" charset="0"/>
              </a:rPr>
              <a:t> largest U.S. port for containerized cargo</a:t>
            </a:r>
          </a:p>
          <a:p>
            <a:pPr>
              <a:defRPr/>
            </a:pPr>
            <a:r>
              <a:rPr lang="en-US" dirty="0" smtClean="0">
                <a:latin typeface="Times New Roman" panose="02020603050405020304" pitchFamily="18" charset="0"/>
                <a:cs typeface="Times New Roman" panose="02020603050405020304" pitchFamily="18" charset="0"/>
              </a:rPr>
              <a:t>	3</a:t>
            </a:r>
            <a:r>
              <a:rPr lang="en-US" baseline="30000" dirty="0" smtClean="0">
                <a:latin typeface="Times New Roman" panose="02020603050405020304" pitchFamily="18" charset="0"/>
                <a:cs typeface="Times New Roman" panose="02020603050405020304" pitchFamily="18" charset="0"/>
              </a:rPr>
              <a:t>rd</a:t>
            </a:r>
            <a:r>
              <a:rPr lang="en-US" dirty="0" smtClean="0">
                <a:latin typeface="Times New Roman" panose="02020603050405020304" pitchFamily="18" charset="0"/>
                <a:cs typeface="Times New Roman" panose="02020603050405020304" pitchFamily="18" charset="0"/>
              </a:rPr>
              <a:t> largest passenger ferry service in the world</a:t>
            </a:r>
          </a:p>
          <a:p>
            <a:pPr>
              <a:defRPr/>
            </a:pPr>
            <a:r>
              <a:rPr lang="en-US" dirty="0" smtClean="0">
                <a:latin typeface="Times New Roman" panose="02020603050405020304" pitchFamily="18" charset="0"/>
                <a:cs typeface="Times New Roman" panose="02020603050405020304" pitchFamily="18" charset="0"/>
              </a:rPr>
              <a:t>	3</a:t>
            </a:r>
            <a:r>
              <a:rPr lang="en-US" baseline="30000" dirty="0" smtClean="0">
                <a:latin typeface="Times New Roman" panose="02020603050405020304" pitchFamily="18" charset="0"/>
                <a:cs typeface="Times New Roman" panose="02020603050405020304" pitchFamily="18" charset="0"/>
              </a:rPr>
              <a:t>rd</a:t>
            </a:r>
            <a:r>
              <a:rPr lang="en-US" dirty="0" smtClean="0">
                <a:latin typeface="Times New Roman" panose="02020603050405020304" pitchFamily="18" charset="0"/>
                <a:cs typeface="Times New Roman" panose="02020603050405020304" pitchFamily="18" charset="0"/>
              </a:rPr>
              <a:t> largest cruise ship port in the U.S.		</a:t>
            </a:r>
          </a:p>
          <a:p>
            <a:pPr marL="171450" indent="-171450">
              <a:buFont typeface="Arial" panose="020B0604020202020204" pitchFamily="34" charset="0"/>
              <a:buChar char="•"/>
              <a:defRPr/>
            </a:pPr>
            <a:r>
              <a:rPr lang="en-US" dirty="0" smtClean="0">
                <a:latin typeface="Times New Roman" panose="02020603050405020304" pitchFamily="18" charset="0"/>
                <a:cs typeface="Times New Roman" panose="02020603050405020304" pitchFamily="18" charset="0"/>
              </a:rPr>
              <a:t>Annually handles 85 million tons of general and bulk cargo valued at $176 Billion distributed to 90 million consumers in a 10-state area (35 percent of U.S. population) </a:t>
            </a:r>
          </a:p>
          <a:p>
            <a:pPr marL="171450" indent="-171450">
              <a:buFont typeface="Arial" panose="020B0604020202020204" pitchFamily="34" charset="0"/>
              <a:buChar char="•"/>
              <a:defRPr/>
            </a:pPr>
            <a:r>
              <a:rPr lang="en-US" dirty="0" smtClean="0">
                <a:latin typeface="Times New Roman" panose="02020603050405020304" pitchFamily="18" charset="0"/>
                <a:cs typeface="Times New Roman" panose="02020603050405020304" pitchFamily="18" charset="0"/>
              </a:rPr>
              <a:t>Defense industrial base to include military facilities such as Joint Base McGuire-Dix-Lakehurst, Naval Weapons Station Earle, Picatinny Arsenal, and the United States Coast Guard (USCG) training facility in Cape May</a:t>
            </a:r>
          </a:p>
          <a:p>
            <a:pPr marL="171450" indent="-171450">
              <a:buFont typeface="Arial" panose="020B0604020202020204" pitchFamily="34" charset="0"/>
              <a:buChar char="•"/>
              <a:defRPr/>
            </a:pPr>
            <a:r>
              <a:rPr lang="en-US" dirty="0" smtClean="0">
                <a:latin typeface="Times New Roman" panose="02020603050405020304" pitchFamily="18" charset="0"/>
                <a:cs typeface="Times New Roman" panose="02020603050405020304" pitchFamily="18" charset="0"/>
              </a:rPr>
              <a:t>Retail, Malls: Over 50 malls within the state with 15 having at least one million square feet of space</a:t>
            </a:r>
          </a:p>
          <a:p>
            <a:pPr marL="171450" indent="-171450">
              <a:buFont typeface="Arial" panose="020B0604020202020204" pitchFamily="34" charset="0"/>
              <a:buChar char="•"/>
              <a:defRPr/>
            </a:pPr>
            <a:r>
              <a:rPr lang="en-US" dirty="0" smtClean="0">
                <a:latin typeface="Times New Roman" panose="02020603050405020304" pitchFamily="18" charset="0"/>
                <a:cs typeface="Times New Roman" panose="02020603050405020304" pitchFamily="18" charset="0"/>
              </a:rPr>
              <a:t>Petroleum, Chemical</a:t>
            </a:r>
          </a:p>
          <a:p>
            <a:pPr marL="171450" indent="-171450">
              <a:buFont typeface="Arial" panose="020B0604020202020204" pitchFamily="34" charset="0"/>
              <a:buChar char="•"/>
              <a:defRPr/>
            </a:pPr>
            <a:r>
              <a:rPr lang="en-US" dirty="0" smtClean="0">
                <a:latin typeface="Times New Roman" panose="02020603050405020304" pitchFamily="18" charset="0"/>
                <a:cs typeface="Times New Roman" panose="02020603050405020304" pitchFamily="18" charset="0"/>
              </a:rPr>
              <a:t>Communications </a:t>
            </a:r>
          </a:p>
          <a:p>
            <a:pPr marL="171450" indent="-171450">
              <a:buFont typeface="Arial" panose="020B0604020202020204" pitchFamily="34" charset="0"/>
              <a:buChar char="•"/>
              <a:defRPr/>
            </a:pPr>
            <a:r>
              <a:rPr lang="en-US" dirty="0" smtClean="0">
                <a:latin typeface="Times New Roman" panose="02020603050405020304" pitchFamily="18" charset="0"/>
                <a:cs typeface="Times New Roman" panose="02020603050405020304" pitchFamily="18" charset="0"/>
              </a:rPr>
              <a:t>Financial Centers</a:t>
            </a:r>
          </a:p>
          <a:p>
            <a:pPr marL="171450" indent="-171450">
              <a:buFont typeface="Arial" panose="020B0604020202020204" pitchFamily="34" charset="0"/>
              <a:buChar char="•"/>
              <a:defRPr/>
            </a:pPr>
            <a:r>
              <a:rPr lang="en-US" dirty="0" smtClean="0">
                <a:latin typeface="Times New Roman" panose="02020603050405020304" pitchFamily="18" charset="0"/>
                <a:cs typeface="Times New Roman" panose="02020603050405020304" pitchFamily="18" charset="0"/>
              </a:rPr>
              <a:t>Sports, Tourism, Entertainment:  MetLife stadium (NFL), Red Bull Arena (MLS), Prudential Center (NHL), Meadowland Racetrack, Monmouth Park Racetrack, minor league baseball to include Lakewood BlueClaws and Trenton Thunder, and Rutgers stadium</a:t>
            </a:r>
          </a:p>
          <a:p>
            <a:pPr eaLnBrk="1" hangingPunct="1">
              <a:defRPr/>
            </a:pPr>
            <a:endParaRPr lang="en-US" altLang="en-US" dirty="0">
              <a:latin typeface="Times New Roman" panose="02020603050405020304" pitchFamily="18" charset="0"/>
              <a:cs typeface="Times New Roman" panose="02020603050405020304" pitchFamily="18" charset="0"/>
            </a:endParaRPr>
          </a:p>
          <a:p>
            <a:pPr>
              <a:defRPr/>
            </a:pPr>
            <a:endParaRPr lang="en-US" dirty="0"/>
          </a:p>
        </p:txBody>
      </p:sp>
      <p:sp>
        <p:nvSpPr>
          <p:cNvPr id="14340"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721FA066-9AB0-4A04-AC07-AEE579FD42A4}" type="slidenum">
              <a:rPr lang="en-US" altLang="en-US" smtClean="0">
                <a:latin typeface="Arial" panose="020B0604020202020204" pitchFamily="34" charset="0"/>
              </a:rPr>
              <a:pPr/>
              <a:t>11</a:t>
            </a:fld>
            <a:endParaRPr lang="en-US" altLang="en-US" dirty="0" smtClean="0">
              <a:latin typeface="Arial" panose="020B0604020202020204" pitchFamily="34" charset="0"/>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0" dirty="0" smtClean="0"/>
              <a:t>Late Sunday night: </a:t>
            </a:r>
            <a:r>
              <a:rPr lang="en-US" dirty="0" smtClean="0"/>
              <a:t>FBI agents conducted a </a:t>
            </a:r>
            <a:r>
              <a:rPr lang="en-US" dirty="0" smtClean="0">
                <a:hlinkClick r:id="rId3"/>
              </a:rPr>
              <a:t>traffic stop</a:t>
            </a:r>
            <a:r>
              <a:rPr lang="en-US" dirty="0" smtClean="0"/>
              <a:t> just off the Verrazano bridge, which connects Staten Island to Brooklyn. The agency said the stop was related to its investigation of the Chelsea explosion. As many as five people were detained for questioning after the traffic stop.</a:t>
            </a:r>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75</a:t>
            </a:fld>
            <a:endParaRPr lang="en-US" altLang="en-US" dirty="0"/>
          </a:p>
        </p:txBody>
      </p:sp>
    </p:spTree>
    <p:extLst>
      <p:ext uri="{BB962C8B-B14F-4D97-AF65-F5344CB8AC3E}">
        <p14:creationId xmlns:p14="http://schemas.microsoft.com/office/powerpoint/2010/main" val="290796931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11:20 a.m. Monday - The suspect Rahami was captured following a shootout with Linden, N.J., police just a few miles from the suspect's home in Elizabeth, a federal law enforcement official said. Rahami was wounded in the confrontation.</a:t>
            </a:r>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76</a:t>
            </a:fld>
            <a:endParaRPr lang="en-US" altLang="en-US" dirty="0"/>
          </a:p>
        </p:txBody>
      </p:sp>
    </p:spTree>
    <p:extLst>
      <p:ext uri="{BB962C8B-B14F-4D97-AF65-F5344CB8AC3E}">
        <p14:creationId xmlns:p14="http://schemas.microsoft.com/office/powerpoint/2010/main" val="283027110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ltLang="en-US" dirty="0" smtClean="0"/>
              <a:t>New Jersey and New York bombs made of pipe and pressure cookers the officials noted that the devices in both shared common characteristics, such as flip phones for timing detonators and the same type of explosive, tannerite.</a:t>
            </a:r>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77</a:t>
            </a:fld>
            <a:endParaRPr lang="en-US" altLang="en-US" dirty="0"/>
          </a:p>
        </p:txBody>
      </p:sp>
    </p:spTree>
    <p:extLst>
      <p:ext uri="{BB962C8B-B14F-4D97-AF65-F5344CB8AC3E}">
        <p14:creationId xmlns:p14="http://schemas.microsoft.com/office/powerpoint/2010/main" val="97454028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altLang="en-US" b="0" dirty="0" smtClean="0"/>
              <a:t>Tannerite is the brand name of a binary explosive marketed primarily for making exploding targets for firearms practice. It is a patented combination of ammonium nitrate (an oxidizer) and aluminum powder (a fuel) that is supplied as two separate powders that are mixed and shaken to produce an explosive.</a:t>
            </a:r>
          </a:p>
          <a:p>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78</a:t>
            </a:fld>
            <a:endParaRPr lang="en-US" altLang="en-US" dirty="0"/>
          </a:p>
        </p:txBody>
      </p:sp>
    </p:spTree>
    <p:extLst>
      <p:ext uri="{BB962C8B-B14F-4D97-AF65-F5344CB8AC3E}">
        <p14:creationId xmlns:p14="http://schemas.microsoft.com/office/powerpoint/2010/main" val="342735978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ltLang="en-US" dirty="0" smtClean="0">
                <a:latin typeface="Arial Black" panose="020B0A04020102020204" pitchFamily="34" charset="0"/>
              </a:rPr>
              <a:t>TANNERITE</a:t>
            </a:r>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79</a:t>
            </a:fld>
            <a:endParaRPr lang="en-US" altLang="en-US" dirty="0"/>
          </a:p>
        </p:txBody>
      </p:sp>
    </p:spTree>
    <p:extLst>
      <p:ext uri="{BB962C8B-B14F-4D97-AF65-F5344CB8AC3E}">
        <p14:creationId xmlns:p14="http://schemas.microsoft.com/office/powerpoint/2010/main" val="16388158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ltLang="en-US" dirty="0" smtClean="0"/>
              <a:t>Plots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altLang="en-US" dirty="0" smtClean="0"/>
              <a:t>2017 - Sydney Airplane Terror Plot</a:t>
            </a:r>
          </a:p>
          <a:p>
            <a:pPr marL="171450" indent="-171450">
              <a:buFont typeface="Arial" panose="020B0604020202020204" pitchFamily="34" charset="0"/>
              <a:buChar char="•"/>
            </a:pPr>
            <a:r>
              <a:rPr lang="en-US" altLang="en-US" dirty="0" smtClean="0"/>
              <a:t>2016 - Orlando Nightclub Attack</a:t>
            </a:r>
          </a:p>
          <a:p>
            <a:pPr marL="171450" indent="-171450">
              <a:buFont typeface="Arial" panose="020B0604020202020204" pitchFamily="34" charset="0"/>
              <a:buChar char="•"/>
            </a:pPr>
            <a:r>
              <a:rPr lang="en-US" altLang="en-US" dirty="0" smtClean="0"/>
              <a:t>2006 - Canada Terror</a:t>
            </a:r>
          </a:p>
          <a:p>
            <a:pPr marL="171450" indent="-171450">
              <a:buFont typeface="Arial" panose="020B0604020202020204" pitchFamily="34" charset="0"/>
              <a:buChar char="•"/>
            </a:pPr>
            <a:r>
              <a:rPr lang="en-US" altLang="en-US" dirty="0" smtClean="0"/>
              <a:t>2006 - Miami Cell</a:t>
            </a:r>
          </a:p>
          <a:p>
            <a:pPr marL="171450" indent="-171450">
              <a:buFont typeface="Arial" panose="020B0604020202020204" pitchFamily="34" charset="0"/>
              <a:buChar char="•"/>
            </a:pPr>
            <a:r>
              <a:rPr lang="en-US" kern="10" dirty="0" smtClean="0">
                <a:effectLst>
                  <a:outerShdw blurRad="38100" dist="19049" dir="2700000" algn="tl" rotWithShape="0">
                    <a:schemeClr val="tx1">
                      <a:alpha val="39998"/>
                    </a:schemeClr>
                  </a:outerShdw>
                </a:effectLst>
              </a:rPr>
              <a:t>2005 - Los Angeles Plot</a:t>
            </a:r>
          </a:p>
          <a:p>
            <a:pPr marL="171450" indent="-171450">
              <a:buFont typeface="Arial" panose="020B0604020202020204" pitchFamily="34" charset="0"/>
              <a:buChar char="•"/>
            </a:pPr>
            <a:r>
              <a:rPr lang="en-US" altLang="en-US" dirty="0" smtClean="0"/>
              <a:t>2002 - Oregon Cell</a:t>
            </a:r>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80</a:t>
            </a:fld>
            <a:endParaRPr lang="en-US" altLang="en-US" dirty="0"/>
          </a:p>
        </p:txBody>
      </p:sp>
    </p:spTree>
    <p:extLst>
      <p:ext uri="{BB962C8B-B14F-4D97-AF65-F5344CB8AC3E}">
        <p14:creationId xmlns:p14="http://schemas.microsoft.com/office/powerpoint/2010/main" val="369977244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defRPr/>
            </a:pPr>
            <a:r>
              <a:rPr lang="en-US" dirty="0" smtClean="0"/>
              <a:t>Sydney plane terror plot - Bid to smuggle bomb through airport thwarted at check-in.  Two Australian men were  charged Thursday night in connection with a foiled plot to bring down an airplane, officials said. A Sydney-born terrorism plot to place a bomb on a passenger plane was dangerously close to being carried out before it was unwittingly thwarted at an airline check-in counter.</a:t>
            </a:r>
            <a:r>
              <a:rPr lang="en-US" baseline="0" dirty="0" smtClean="0"/>
              <a:t>  </a:t>
            </a:r>
            <a:r>
              <a:rPr lang="en-US" dirty="0" smtClean="0"/>
              <a:t>The two men, ages 49 and 32, were each charged with two counts of acts done in preparation for, or planning, a terrorist act. Both are from suburbs of southwestern </a:t>
            </a:r>
          </a:p>
          <a:p>
            <a:pPr>
              <a:defRPr/>
            </a:pPr>
            <a:r>
              <a:rPr lang="en-US" dirty="0" smtClean="0"/>
              <a:t>     Sydney, authorities said.</a:t>
            </a:r>
          </a:p>
          <a:p>
            <a:pPr marL="171450" indent="-171450">
              <a:buFont typeface="Arial" panose="020B0604020202020204" pitchFamily="34" charset="0"/>
              <a:buChar char="•"/>
              <a:defRPr/>
            </a:pPr>
            <a:r>
              <a:rPr lang="en-US" b="1" dirty="0" smtClean="0"/>
              <a:t> </a:t>
            </a:r>
            <a:r>
              <a:rPr lang="en-US" b="0" dirty="0" smtClean="0"/>
              <a:t>Police disrupt plot in Australia to 'bring down an airplane</a:t>
            </a:r>
            <a:r>
              <a:rPr lang="en-US" b="1" dirty="0" smtClean="0"/>
              <a:t>‘</a:t>
            </a:r>
          </a:p>
          <a:p>
            <a:pPr>
              <a:defRPr/>
            </a:pPr>
            <a:r>
              <a:rPr lang="en-US" dirty="0" smtClean="0"/>
              <a:t>     Two Australian men were charged Thursday night in connection with a foiled plot to bring down an airplane, officials</a:t>
            </a:r>
          </a:p>
          <a:p>
            <a:pPr>
              <a:defRPr/>
            </a:pPr>
            <a:r>
              <a:rPr lang="en-US" dirty="0" smtClean="0"/>
              <a:t>     said.</a:t>
            </a:r>
            <a:r>
              <a:rPr lang="en-US" baseline="0" dirty="0" smtClean="0"/>
              <a:t>  </a:t>
            </a:r>
            <a:r>
              <a:rPr lang="en-US" dirty="0" smtClean="0"/>
              <a:t>Police disrupted a terrorist plot to bring down an airplane and arrested four men on Saturday in raids on homes </a:t>
            </a:r>
          </a:p>
          <a:p>
            <a:pPr>
              <a:defRPr/>
            </a:pPr>
            <a:r>
              <a:rPr lang="en-US" dirty="0" smtClean="0"/>
              <a:t>     in</a:t>
            </a:r>
            <a:r>
              <a:rPr lang="en-US" baseline="0" dirty="0" smtClean="0"/>
              <a:t> </a:t>
            </a:r>
            <a:r>
              <a:rPr lang="en-US" dirty="0" smtClean="0"/>
              <a:t>several Sydney suburbs.</a:t>
            </a:r>
            <a:r>
              <a:rPr lang="en-US" baseline="0" dirty="0" smtClean="0"/>
              <a:t>  </a:t>
            </a:r>
            <a:r>
              <a:rPr lang="en-US" dirty="0" smtClean="0"/>
              <a:t>Police disrupted a terrorist plot to bring down an airplane and arrested four men on</a:t>
            </a:r>
            <a:r>
              <a:rPr lang="en-US" baseline="0" dirty="0" smtClean="0"/>
              <a:t> </a:t>
            </a:r>
          </a:p>
          <a:p>
            <a:pPr>
              <a:defRPr/>
            </a:pPr>
            <a:r>
              <a:rPr lang="en-US" baseline="0" dirty="0" smtClean="0"/>
              <a:t>     </a:t>
            </a:r>
            <a:r>
              <a:rPr lang="en-US" dirty="0" smtClean="0"/>
              <a:t>Saturday in</a:t>
            </a:r>
            <a:r>
              <a:rPr lang="en-US" baseline="0" dirty="0" smtClean="0"/>
              <a:t> </a:t>
            </a:r>
            <a:r>
              <a:rPr lang="en-US" dirty="0" smtClean="0"/>
              <a:t>raids on homes in several</a:t>
            </a:r>
            <a:r>
              <a:rPr lang="en-US" baseline="0" dirty="0" smtClean="0"/>
              <a:t> </a:t>
            </a:r>
            <a:r>
              <a:rPr lang="en-US" dirty="0" smtClean="0"/>
              <a:t>Sydney suburbs.</a:t>
            </a:r>
          </a:p>
          <a:p>
            <a:pPr marL="171450" indent="-171450">
              <a:buFont typeface="Arial" panose="020B0604020202020204" pitchFamily="34" charset="0"/>
              <a:buChar char="•"/>
              <a:defRPr/>
            </a:pPr>
            <a:r>
              <a:rPr lang="en-US" dirty="0" smtClean="0"/>
              <a:t>Police disrupted a terrorist plot to bring down an airplane and arrested four men on Saturday in raids on homes in several Sydney suburbs, the prime minister said on Sunday.</a:t>
            </a:r>
            <a:endParaRPr lang="en-US" dirty="0"/>
          </a:p>
        </p:txBody>
      </p:sp>
      <p:sp>
        <p:nvSpPr>
          <p:cNvPr id="111620"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0AE80774-215C-4990-AA39-32A20F0CB631}" type="slidenum">
              <a:rPr lang="en-US" altLang="en-US" smtClean="0">
                <a:latin typeface="Arial" panose="020B0604020202020204" pitchFamily="34" charset="0"/>
              </a:rPr>
              <a:pPr/>
              <a:t>81</a:t>
            </a:fld>
            <a:endParaRPr lang="en-US" altLang="en-US" dirty="0" smtClean="0">
              <a:latin typeface="Arial" panose="020B0604020202020204" pitchFamily="34" charset="0"/>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a:ln/>
        </p:spPr>
      </p:sp>
      <p:sp>
        <p:nvSpPr>
          <p:cNvPr id="93187" name="Notes Placeholder 2"/>
          <p:cNvSpPr>
            <a:spLocks noGrp="1"/>
          </p:cNvSpPr>
          <p:nvPr>
            <p:ph type="body" idx="1"/>
            <p:custDataLst>
              <p:tags r:id="rId1"/>
            </p:custDataLst>
          </p:nvPr>
        </p:nvSpPr>
        <p:spPr>
          <a:noFill/>
        </p:spPr>
        <p:txBody>
          <a:bodyPr/>
          <a:lstStyle/>
          <a:p>
            <a:pPr marL="171450" indent="-171450">
              <a:lnSpc>
                <a:spcPct val="105000"/>
              </a:lnSpc>
              <a:buFont typeface="Arial" panose="020B0604020202020204" pitchFamily="34" charset="0"/>
              <a:buChar char="•"/>
            </a:pPr>
            <a:r>
              <a:rPr lang="en-US" altLang="en-US" dirty="0" smtClean="0">
                <a:solidFill>
                  <a:srgbClr val="222222"/>
                </a:solidFill>
                <a:latin typeface="Arial" panose="020B0604020202020204" pitchFamily="34" charset="0"/>
                <a:ea typeface="Times New Roman" panose="02020603050405020304" pitchFamily="18" charset="0"/>
                <a:cs typeface="Arial" panose="020B0604020202020204" pitchFamily="34" charset="0"/>
              </a:rPr>
              <a:t>On June 12, 2016, in Orlando, Omar Mateen, a 29-year-old American citizen, opened fired in the “Pulse” nightclub with an AR-15 and semi-automatic handgun. </a:t>
            </a:r>
          </a:p>
          <a:p>
            <a:pPr marL="171450" indent="-171450">
              <a:lnSpc>
                <a:spcPct val="105000"/>
              </a:lnSpc>
              <a:buFont typeface="Arial" panose="020B0604020202020204" pitchFamily="34" charset="0"/>
              <a:buChar char="•"/>
            </a:pPr>
            <a:r>
              <a:rPr lang="en-US" altLang="en-US" dirty="0" smtClean="0">
                <a:solidFill>
                  <a:srgbClr val="222222"/>
                </a:solidFill>
                <a:latin typeface="Arial" panose="020B0604020202020204" pitchFamily="34" charset="0"/>
                <a:ea typeface="Times New Roman" panose="02020603050405020304" pitchFamily="18" charset="0"/>
                <a:cs typeface="Arial" panose="020B0604020202020204" pitchFamily="34" charset="0"/>
              </a:rPr>
              <a:t>Mateen entered the club around 2:00 a.m. when there were over 300 people in the club. </a:t>
            </a:r>
            <a:endParaRPr lang="en-US" altLang="en-US" dirty="0" smtClean="0">
              <a:latin typeface="Arial" panose="020B0604020202020204" pitchFamily="34" charset="0"/>
              <a:ea typeface="Times New Roman" panose="02020603050405020304" pitchFamily="18" charset="0"/>
              <a:cs typeface="Arial" panose="020B0604020202020204" pitchFamily="34" charset="0"/>
            </a:endParaRPr>
          </a:p>
          <a:p>
            <a:pPr marL="171450" indent="-171450">
              <a:lnSpc>
                <a:spcPct val="105000"/>
              </a:lnSpc>
              <a:buFont typeface="Arial" panose="020B0604020202020204" pitchFamily="34" charset="0"/>
              <a:buChar char="•"/>
            </a:pPr>
            <a:r>
              <a:rPr lang="en-US" altLang="en-US" dirty="0" smtClean="0">
                <a:solidFill>
                  <a:srgbClr val="222222"/>
                </a:solidFill>
                <a:latin typeface="Arial" panose="020B0604020202020204" pitchFamily="34" charset="0"/>
                <a:ea typeface="Times New Roman" panose="02020603050405020304" pitchFamily="18" charset="0"/>
                <a:cs typeface="Arial" panose="020B0604020202020204" pitchFamily="34" charset="0"/>
              </a:rPr>
              <a:t>After the initial shooting, dozens of patrons were held hostage in the club for several hours. The SWAT team responded and breached a cinderblock wall to the bathroom and rushed inside where they killed Mateen in an exchange of gunfire. Mateen killed 49 people and wounded 53 others in the deadliest mass shooting terrorist attack in modern US history. </a:t>
            </a:r>
            <a:endParaRPr lang="en-US" altLang="en-US" dirty="0" smtClean="0">
              <a:latin typeface="Arial" panose="020B0604020202020204" pitchFamily="34" charset="0"/>
              <a:ea typeface="Times New Roman" panose="02020603050405020304" pitchFamily="18" charset="0"/>
              <a:cs typeface="Arial" panose="020B0604020202020204" pitchFamily="34" charset="0"/>
            </a:endParaRPr>
          </a:p>
          <a:p>
            <a:endParaRPr lang="en-US" altLang="en-US" dirty="0" smtClean="0">
              <a:latin typeface="Arial" panose="020B0604020202020204" pitchFamily="34" charset="0"/>
              <a:ea typeface="Times New Roman" panose="02020603050405020304" pitchFamily="18" charset="0"/>
              <a:cs typeface="Arial" panose="020B0604020202020204" pitchFamily="34" charset="0"/>
            </a:endParaRPr>
          </a:p>
        </p:txBody>
      </p:sp>
      <p:sp>
        <p:nvSpPr>
          <p:cNvPr id="93188"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4EBAFCA0-7E4B-4B78-927E-4349464890A1}" type="slidenum">
              <a:rPr lang="en-US" altLang="en-US" smtClean="0">
                <a:latin typeface="Arial" panose="020B0604020202020204" pitchFamily="34" charset="0"/>
              </a:rPr>
              <a:pPr/>
              <a:t>82</a:t>
            </a:fld>
            <a:endParaRPr lang="en-US" altLang="en-US" dirty="0" smtClean="0">
              <a:latin typeface="Arial" panose="020B0604020202020204" pitchFamily="34" charset="0"/>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Six foreign-born Muslims have been arrested for plotting an attack on the Fort Dix Army base in New Jersey. Investigators say the men planned to "kill as many soldiers as possible.“</a:t>
            </a:r>
          </a:p>
          <a:p>
            <a:pPr marL="171450" indent="-171450">
              <a:buFont typeface="Arial" panose="020B0604020202020204" pitchFamily="34" charset="0"/>
              <a:buChar char="•"/>
            </a:pPr>
            <a:r>
              <a:rPr lang="en-US" dirty="0" smtClean="0"/>
              <a:t>A call from an employee of a video-transfer business, where the men had taken a videotape to be converted onto a DVD.  </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83</a:t>
            </a:fld>
            <a:endParaRPr lang="en-US" altLang="en-US" dirty="0"/>
          </a:p>
        </p:txBody>
      </p:sp>
    </p:spTree>
    <p:extLst>
      <p:ext uri="{BB962C8B-B14F-4D97-AF65-F5344CB8AC3E}">
        <p14:creationId xmlns:p14="http://schemas.microsoft.com/office/powerpoint/2010/main" val="406083941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6B344F8-6428-49EA-B1DE-598BD0BFDBD0}" type="slidenum">
              <a:rPr lang="en-US" altLang="en-US" smtClean="0"/>
              <a:pPr>
                <a:spcBef>
                  <a:spcPct val="0"/>
                </a:spcBef>
              </a:pPr>
              <a:t>84</a:t>
            </a:fld>
            <a:endParaRPr lang="en-US" altLang="en-US" dirty="0" smtClean="0"/>
          </a:p>
        </p:txBody>
      </p:sp>
      <p:sp>
        <p:nvSpPr>
          <p:cNvPr id="132099" name="Rectangle 2"/>
          <p:cNvSpPr>
            <a:spLocks noGrp="1" noRot="1" noChangeAspect="1" noChangeArrowheads="1" noTextEdit="1"/>
          </p:cNvSpPr>
          <p:nvPr>
            <p:ph type="sldImg"/>
          </p:nvPr>
        </p:nvSpPr>
        <p:spPr>
          <a:ln/>
        </p:spPr>
      </p:sp>
      <p:sp>
        <p:nvSpPr>
          <p:cNvPr id="132100" name="Rectangle 3"/>
          <p:cNvSpPr>
            <a:spLocks noGrp="1" noChangeArrowheads="1"/>
          </p:cNvSpPr>
          <p:nvPr>
            <p:ph type="body" idx="1"/>
          </p:nvPr>
        </p:nvSpPr>
        <p:spPr>
          <a:noFill/>
        </p:spPr>
        <p:txBody>
          <a:bodyPr/>
          <a:lstStyle/>
          <a:p>
            <a:pPr marL="171450" indent="-171450" eaLnBrk="1" hangingPunct="1">
              <a:buFont typeface="Arial" panose="020B0604020202020204" pitchFamily="34" charset="0"/>
              <a:buChar char="•"/>
            </a:pPr>
            <a:r>
              <a:rPr lang="en-US" altLang="en-US" dirty="0" smtClean="0">
                <a:latin typeface="Arial" panose="020B0604020202020204" pitchFamily="34" charset="0"/>
              </a:rPr>
              <a:t>One planned to take politicians hostage in Parliament and behead the Prime Minister Stephen Harper if demands for release of Muslim prisoners and withdrawal of Canadian troops from Afghanistan were not met;</a:t>
            </a:r>
          </a:p>
          <a:p>
            <a:pPr marL="171450" indent="-171450" eaLnBrk="1" hangingPunct="1">
              <a:buFont typeface="Arial" panose="020B0604020202020204" pitchFamily="34" charset="0"/>
              <a:buChar char="•"/>
            </a:pPr>
            <a:r>
              <a:rPr lang="en-US" altLang="en-US" dirty="0" smtClean="0">
                <a:latin typeface="Arial" panose="020B0604020202020204" pitchFamily="34" charset="0"/>
              </a:rPr>
              <a:t>One of the men belonged to the Reserves in Toronto and received some military training;</a:t>
            </a:r>
            <a:r>
              <a:rPr lang="en-US" altLang="en-US" baseline="0" dirty="0" smtClean="0">
                <a:latin typeface="Arial" panose="020B0604020202020204" pitchFamily="34" charset="0"/>
              </a:rPr>
              <a:t> </a:t>
            </a:r>
            <a:r>
              <a:rPr lang="en-US" altLang="en-US" dirty="0" smtClean="0">
                <a:latin typeface="Arial" panose="020B0604020202020204" pitchFamily="34" charset="0"/>
              </a:rPr>
              <a:t>Bought the chemicals from undercover police officer, police had substituted the ammo nitrate for safe substance in making the transfer; one suspect had looked for suppliers of the chemical on the Internet.</a:t>
            </a:r>
            <a:r>
              <a:rPr lang="en-US" altLang="en-US" baseline="0" dirty="0" smtClean="0">
                <a:latin typeface="Arial" panose="020B0604020202020204" pitchFamily="34" charset="0"/>
              </a:rPr>
              <a:t>  </a:t>
            </a:r>
          </a:p>
          <a:p>
            <a:pPr marL="171450" indent="-171450" eaLnBrk="1" hangingPunct="1">
              <a:buFont typeface="Arial" panose="020B0604020202020204" pitchFamily="34" charset="0"/>
              <a:buChar char="•"/>
            </a:pPr>
            <a:r>
              <a:rPr lang="en-US" altLang="en-US" dirty="0" smtClean="0">
                <a:latin typeface="Arial" panose="020B0604020202020204" pitchFamily="34" charset="0"/>
              </a:rPr>
              <a:t>All accused of having undergone weapons and explosives training in remote area north of Toronto.</a:t>
            </a:r>
            <a:r>
              <a:rPr lang="en-US" altLang="en-US" baseline="0" dirty="0" smtClean="0">
                <a:latin typeface="Arial" panose="020B0604020202020204" pitchFamily="34" charset="0"/>
              </a:rPr>
              <a:t>  </a:t>
            </a:r>
            <a:r>
              <a:rPr lang="en-US" altLang="en-US" dirty="0" smtClean="0">
                <a:latin typeface="Arial" panose="020B0604020202020204" pitchFamily="34" charset="0"/>
              </a:rPr>
              <a:t>The oldest arrested, Qayyum Abdul Jamal offered fiery sermons filled with hate at the local mosque where other members attended; this resembles Abu Hamza of England, the According to open source reporting, the investigation began in 2004 when Canadian authorities tracked local teenagers on jihadist sites, “reading and espousing anti-Western sentiments and vowing to attack at home, in the name of oppressed Muslims.”</a:t>
            </a:r>
          </a:p>
          <a:p>
            <a:pPr eaLnBrk="1" hangingPunct="1"/>
            <a:r>
              <a:rPr lang="en-US" altLang="en-US" dirty="0" smtClean="0">
                <a:latin typeface="Arial" panose="020B0604020202020204" pitchFamily="34" charset="0"/>
              </a:rPr>
              <a:t>  o       The men were “allegedly spurred on by images of conflict in Iraq and Afghanistan and angered by what they saw as</a:t>
            </a:r>
          </a:p>
          <a:p>
            <a:pPr eaLnBrk="1" hangingPunct="1"/>
            <a:r>
              <a:rPr lang="en-US" altLang="en-US" baseline="0" dirty="0" smtClean="0">
                <a:latin typeface="Arial" panose="020B0604020202020204" pitchFamily="34" charset="0"/>
              </a:rPr>
              <a:t>           </a:t>
            </a:r>
            <a:r>
              <a:rPr lang="en-US" altLang="en-US" dirty="0" smtClean="0">
                <a:latin typeface="Arial" panose="020B0604020202020204" pitchFamily="34" charset="0"/>
              </a:rPr>
              <a:t> the</a:t>
            </a:r>
            <a:r>
              <a:rPr lang="en-US" altLang="en-US" baseline="0" dirty="0" smtClean="0">
                <a:latin typeface="Arial" panose="020B0604020202020204" pitchFamily="34" charset="0"/>
              </a:rPr>
              <a:t>  </a:t>
            </a:r>
            <a:r>
              <a:rPr lang="en-US" altLang="en-US" dirty="0" smtClean="0">
                <a:latin typeface="Arial" panose="020B0604020202020204" pitchFamily="34" charset="0"/>
              </a:rPr>
              <a:t>mistreatment of Muslims at home.”</a:t>
            </a:r>
          </a:p>
          <a:p>
            <a:pPr eaLnBrk="1" hangingPunct="1"/>
            <a:endParaRPr lang="en-US" altLang="en-US" dirty="0" smtClean="0">
              <a:latin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p:spPr>
        <p:txBody>
          <a:bodyPr/>
          <a:lstStyle/>
          <a:p>
            <a:pPr marL="171450" indent="-171450">
              <a:buFont typeface="Arial" panose="020B0604020202020204" pitchFamily="34" charset="0"/>
              <a:buChar char="•"/>
            </a:pPr>
            <a:r>
              <a:rPr lang="en-US" altLang="en-US" dirty="0" smtClean="0">
                <a:latin typeface="Times New Roman" panose="02020603050405020304" pitchFamily="18" charset="0"/>
                <a:cs typeface="Times New Roman" panose="02020603050405020304" pitchFamily="18" charset="0"/>
              </a:rPr>
              <a:t>New Jersey Terrorism Since 9/11</a:t>
            </a:r>
          </a:p>
          <a:p>
            <a:pPr marL="171450" indent="-171450">
              <a:buFont typeface="Arial" panose="020B0604020202020204" pitchFamily="34" charset="0"/>
              <a:buChar char="•"/>
            </a:pPr>
            <a:r>
              <a:rPr lang="en-US" altLang="en-US" dirty="0" smtClean="0">
                <a:latin typeface="Times New Roman" panose="02020603050405020304" pitchFamily="18" charset="0"/>
                <a:cs typeface="Times New Roman" panose="02020603050405020304" pitchFamily="18" charset="0"/>
              </a:rPr>
              <a:t>Top Left Photograph – </a:t>
            </a:r>
            <a:r>
              <a:rPr lang="en-US" altLang="en-US" b="1" dirty="0" smtClean="0">
                <a:latin typeface="Times New Roman" panose="02020603050405020304" pitchFamily="18" charset="0"/>
                <a:cs typeface="Times New Roman" panose="02020603050405020304" pitchFamily="18" charset="0"/>
              </a:rPr>
              <a:t>Alaa Saadeh</a:t>
            </a:r>
            <a:r>
              <a:rPr lang="en-US" altLang="en-US" dirty="0" smtClean="0">
                <a:latin typeface="Times New Roman" panose="02020603050405020304" pitchFamily="18" charset="0"/>
                <a:cs typeface="Times New Roman" panose="02020603050405020304" pitchFamily="18" charset="0"/>
              </a:rPr>
              <a:t>, one of three New Jersey residents who were investigated by the FBI and JTTF for conspiring to provide material support to ISIS.  Alaa Saadeh lived in West New York, New Jersey before his arrest in June, 2015 and subsequently plead guilty to aiding ISIS in October 2015.</a:t>
            </a:r>
          </a:p>
          <a:p>
            <a:pPr marL="171450" indent="-171450">
              <a:buFont typeface="Arial" panose="020B0604020202020204" pitchFamily="34" charset="0"/>
              <a:buChar char="•"/>
            </a:pPr>
            <a:r>
              <a:rPr lang="en-US" altLang="en-US" dirty="0" smtClean="0">
                <a:latin typeface="Times New Roman" panose="02020603050405020304" pitchFamily="18" charset="0"/>
                <a:cs typeface="Times New Roman" panose="02020603050405020304" pitchFamily="18" charset="0"/>
              </a:rPr>
              <a:t>Top Middle Photograph - Alaa Saadeh’s brother, </a:t>
            </a:r>
            <a:r>
              <a:rPr lang="en-US" altLang="en-US" b="1" dirty="0" smtClean="0">
                <a:latin typeface="Times New Roman" panose="02020603050405020304" pitchFamily="18" charset="0"/>
                <a:cs typeface="Times New Roman" panose="02020603050405020304" pitchFamily="18" charset="0"/>
              </a:rPr>
              <a:t>Nader Saadeh</a:t>
            </a:r>
            <a:r>
              <a:rPr lang="en-US" altLang="en-US" dirty="0" smtClean="0">
                <a:latin typeface="Times New Roman" panose="02020603050405020304" pitchFamily="18" charset="0"/>
                <a:cs typeface="Times New Roman" panose="02020603050405020304" pitchFamily="18" charset="0"/>
              </a:rPr>
              <a:t>, was a resident of Fort Lee, New Jersey. In May 2015 he flew to Jordan with the intent to continue on to Syria and try to join ISIS.  However, Jordanian officials intercepted and took him into custody before returning him to the U.S. in August, 2015 where he is awaiting trail on similar charges.   </a:t>
            </a:r>
          </a:p>
          <a:p>
            <a:pPr marL="171450" indent="-171450">
              <a:buFont typeface="Arial" panose="020B0604020202020204" pitchFamily="34" charset="0"/>
              <a:buChar char="•"/>
            </a:pPr>
            <a:r>
              <a:rPr lang="en-US" altLang="en-US" dirty="0" smtClean="0">
                <a:latin typeface="Times New Roman" panose="02020603050405020304" pitchFamily="18" charset="0"/>
                <a:cs typeface="Times New Roman" panose="02020603050405020304" pitchFamily="18" charset="0"/>
              </a:rPr>
              <a:t>Top Right Photograph- </a:t>
            </a:r>
            <a:r>
              <a:rPr lang="en-US" altLang="en-US" b="1" dirty="0" smtClean="0">
                <a:latin typeface="Times New Roman" panose="02020603050405020304" pitchFamily="18" charset="0"/>
                <a:cs typeface="Times New Roman" panose="02020603050405020304" pitchFamily="18" charset="0"/>
              </a:rPr>
              <a:t>Samuel Rahamin Topaz </a:t>
            </a:r>
            <a:r>
              <a:rPr lang="en-US" altLang="en-US" dirty="0" smtClean="0">
                <a:latin typeface="Times New Roman" panose="02020603050405020304" pitchFamily="18" charset="0"/>
                <a:cs typeface="Times New Roman" panose="02020603050405020304" pitchFamily="18" charset="0"/>
              </a:rPr>
              <a:t>was a resident of Fort Lee, New Jersey, until he was arrested on June 17, 2015, and charged with conspiring with others in New Jersey and New York to provide services and personnel to ISIS.  </a:t>
            </a:r>
          </a:p>
          <a:p>
            <a:pPr marL="171450" indent="-171450" eaLnBrk="1" hangingPunct="1">
              <a:spcBef>
                <a:spcPct val="0"/>
              </a:spcBef>
              <a:buFont typeface="Arial" panose="020B0604020202020204" pitchFamily="34" charset="0"/>
              <a:buChar char="•"/>
            </a:pPr>
            <a:r>
              <a:rPr lang="en-US" altLang="en-US" dirty="0" smtClean="0">
                <a:latin typeface="Times New Roman" panose="02020603050405020304" pitchFamily="18" charset="0"/>
                <a:cs typeface="Times New Roman" panose="02020603050405020304" pitchFamily="18" charset="0"/>
              </a:rPr>
              <a:t>Bottom left photograph: </a:t>
            </a:r>
            <a:r>
              <a:rPr lang="en-US" altLang="en-US" b="1" dirty="0" smtClean="0">
                <a:latin typeface="Times New Roman" panose="02020603050405020304" pitchFamily="18" charset="0"/>
                <a:cs typeface="Times New Roman" panose="02020603050405020304" pitchFamily="18" charset="0"/>
              </a:rPr>
              <a:t>Jose Pimentel, arrested in 2011</a:t>
            </a:r>
            <a:r>
              <a:rPr lang="en-US" altLang="en-US" dirty="0" smtClean="0">
                <a:latin typeface="Times New Roman" panose="02020603050405020304" pitchFamily="18" charset="0"/>
                <a:cs typeface="Times New Roman" panose="02020603050405020304" pitchFamily="18" charset="0"/>
              </a:rPr>
              <a:t> - was sentenced in March 2014 to 16 years in prison after he plead guilty to attempted criminal possession of a weapon in the first degree as a crime of terrorism.   Pimentel was an al Qa’ida sympathizer who spoke to an informant regarding his plans to attack law enforcement, American soldiers, and Jews.  Additionally, he spoke of bombing post offices in and around Washington Heights and police cars in NYC, and a police station in Bayonne, New Jersey. </a:t>
            </a:r>
          </a:p>
          <a:p>
            <a:pPr marL="171450" indent="-171450" eaLnBrk="1" hangingPunct="1">
              <a:spcBef>
                <a:spcPct val="0"/>
              </a:spcBef>
              <a:buFont typeface="Arial" panose="020B0604020202020204" pitchFamily="34" charset="0"/>
              <a:buChar char="•"/>
            </a:pPr>
            <a:r>
              <a:rPr lang="en-US" altLang="en-US" dirty="0" smtClean="0">
                <a:latin typeface="Times New Roman" panose="02020603050405020304" pitchFamily="18" charset="0"/>
                <a:cs typeface="Times New Roman" panose="02020603050405020304" pitchFamily="18" charset="0"/>
              </a:rPr>
              <a:t>Bottom center photograph: </a:t>
            </a:r>
            <a:r>
              <a:rPr lang="en-US" altLang="en-US" b="1" dirty="0" smtClean="0">
                <a:latin typeface="Times New Roman" panose="02020603050405020304" pitchFamily="18" charset="0"/>
                <a:cs typeface="Times New Roman" panose="02020603050405020304" pitchFamily="18" charset="0"/>
              </a:rPr>
              <a:t>Tairod Pugh, arrested 2015</a:t>
            </a:r>
            <a:r>
              <a:rPr lang="en-US" altLang="en-US" dirty="0" smtClean="0">
                <a:latin typeface="Times New Roman" panose="02020603050405020304" pitchFamily="18" charset="0"/>
                <a:cs typeface="Times New Roman" panose="02020603050405020304" pitchFamily="18" charset="0"/>
              </a:rPr>
              <a:t> - Tairod Pugh, 47, of Neptune, NJ, was arrested for conspiring to travel to Syria and provide material support to ISIS.  Pugh was a former United States Air Force (USAF) mechanic and was accused of attempting to join ISIS. </a:t>
            </a:r>
          </a:p>
          <a:p>
            <a:pPr marL="171450" indent="-171450">
              <a:buFont typeface="Arial" panose="020B0604020202020204" pitchFamily="34" charset="0"/>
              <a:buChar char="•"/>
            </a:pPr>
            <a:r>
              <a:rPr lang="en-US" altLang="en-US" i="0" dirty="0" smtClean="0">
                <a:latin typeface="Times New Roman" panose="02020603050405020304" pitchFamily="18" charset="0"/>
                <a:cs typeface="Times New Roman" panose="02020603050405020304" pitchFamily="18" charset="0"/>
              </a:rPr>
              <a:t>Bottom right photograph: </a:t>
            </a:r>
            <a:r>
              <a:rPr lang="en-US" altLang="en-US" b="1" i="0" dirty="0" smtClean="0">
                <a:latin typeface="Times New Roman" panose="02020603050405020304" pitchFamily="18" charset="0"/>
                <a:cs typeface="Times New Roman" panose="02020603050405020304" pitchFamily="18" charset="0"/>
              </a:rPr>
              <a:t>Ahmad Khan Rahami, </a:t>
            </a:r>
            <a:r>
              <a:rPr lang="en-US" altLang="en-US" i="0" dirty="0" smtClean="0">
                <a:latin typeface="Times New Roman" panose="02020603050405020304" pitchFamily="18" charset="0"/>
                <a:cs typeface="Times New Roman" panose="02020603050405020304" pitchFamily="18" charset="0"/>
              </a:rPr>
              <a:t>28, of Elizabeth, NJ was taken into custody on Sep 19, 2016 after a shootout with police in Linden, NJ.  He is a suspect in an explosion in the Chelsea neighborhood of Manhattan as well as incidents in Seaside Park and Elizabeth, NJ.  </a:t>
            </a:r>
          </a:p>
          <a:p>
            <a:endParaRPr lang="en-US" altLang="en-US" i="1" dirty="0" smtClean="0">
              <a:latin typeface="Times New Roman" panose="02020603050405020304" pitchFamily="18" charset="0"/>
              <a:cs typeface="Times New Roman" panose="02020603050405020304" pitchFamily="18" charset="0"/>
            </a:endParaRPr>
          </a:p>
          <a:p>
            <a:pPr>
              <a:lnSpc>
                <a:spcPct val="80000"/>
              </a:lnSpc>
            </a:pPr>
            <a:r>
              <a:rPr lang="en-US" altLang="en-US" b="1" dirty="0" smtClean="0">
                <a:solidFill>
                  <a:srgbClr val="000000"/>
                </a:solidFill>
                <a:latin typeface="Times New Roman" panose="02020603050405020304" pitchFamily="18" charset="0"/>
                <a:cs typeface="Times New Roman" panose="02020603050405020304" pitchFamily="18" charset="0"/>
              </a:rPr>
              <a:t>Since the early 1970’s, New Jersey has been subjected to a number of terrorist activities.</a:t>
            </a:r>
          </a:p>
          <a:p>
            <a:pPr eaLnBrk="1" hangingPunct="1">
              <a:lnSpc>
                <a:spcPct val="80000"/>
              </a:lnSpc>
            </a:pPr>
            <a:endParaRPr lang="en-US" altLang="en-US" b="1" u="sng" dirty="0" smtClean="0">
              <a:latin typeface="Times New Roman" panose="02020603050405020304" pitchFamily="18" charset="0"/>
              <a:cs typeface="Times New Roman" panose="02020603050405020304" pitchFamily="18" charset="0"/>
            </a:endParaRPr>
          </a:p>
          <a:p>
            <a:pPr eaLnBrk="1" hangingPunct="1">
              <a:lnSpc>
                <a:spcPct val="80000"/>
              </a:lnSpc>
            </a:pPr>
            <a:r>
              <a:rPr lang="en-US" altLang="en-US" b="1" u="sng" dirty="0" smtClean="0">
                <a:latin typeface="Times New Roman" panose="02020603050405020304" pitchFamily="18" charset="0"/>
                <a:cs typeface="Times New Roman" panose="02020603050405020304" pitchFamily="18" charset="0"/>
              </a:rPr>
              <a:t>OTHER TERRORISM IN NEW JERSEY</a:t>
            </a:r>
          </a:p>
          <a:p>
            <a:pPr eaLnBrk="1" hangingPunct="1">
              <a:lnSpc>
                <a:spcPct val="80000"/>
              </a:lnSpc>
            </a:pPr>
            <a:r>
              <a:rPr lang="en-US" altLang="en-US" b="1" dirty="0" smtClean="0">
                <a:latin typeface="Times New Roman" panose="02020603050405020304" pitchFamily="18" charset="0"/>
                <a:cs typeface="Times New Roman" panose="02020603050405020304" pitchFamily="18" charset="0"/>
              </a:rPr>
              <a:t>April 1973 </a:t>
            </a:r>
            <a:r>
              <a:rPr lang="en-US" altLang="en-US" dirty="0" smtClean="0">
                <a:latin typeface="Times New Roman" panose="02020603050405020304" pitchFamily="18" charset="0"/>
                <a:cs typeface="Times New Roman" panose="02020603050405020304" pitchFamily="18" charset="0"/>
              </a:rPr>
              <a:t>-</a:t>
            </a:r>
            <a:r>
              <a:rPr lang="en-US" altLang="en-US" b="1" dirty="0" smtClean="0">
                <a:latin typeface="Times New Roman" panose="02020603050405020304" pitchFamily="18" charset="0"/>
                <a:cs typeface="Times New Roman" panose="02020603050405020304" pitchFamily="18" charset="0"/>
              </a:rPr>
              <a:t> </a:t>
            </a:r>
            <a:r>
              <a:rPr lang="en-US" altLang="en-US" dirty="0" smtClean="0">
                <a:latin typeface="Times New Roman" panose="02020603050405020304" pitchFamily="18" charset="0"/>
                <a:cs typeface="Times New Roman" panose="02020603050405020304" pitchFamily="18" charset="0"/>
              </a:rPr>
              <a:t>NJ State Trooper Werner Foerster was executed and Trooper James Harper was wounded by domestic terrorist Joanne Chesimard, and other members of the Black Liberation Army on the New Jersey Turnpike during a motor vehicle stop.</a:t>
            </a:r>
          </a:p>
          <a:p>
            <a:pPr eaLnBrk="1" hangingPunct="1">
              <a:lnSpc>
                <a:spcPct val="80000"/>
              </a:lnSpc>
            </a:pPr>
            <a:r>
              <a:rPr lang="en-US" altLang="en-US" b="1" dirty="0" smtClean="0">
                <a:latin typeface="Times New Roman" panose="02020603050405020304" pitchFamily="18" charset="0"/>
                <a:cs typeface="Times New Roman" panose="02020603050405020304" pitchFamily="18" charset="0"/>
              </a:rPr>
              <a:t>   </a:t>
            </a:r>
          </a:p>
          <a:p>
            <a:pPr eaLnBrk="1" hangingPunct="1">
              <a:lnSpc>
                <a:spcPct val="80000"/>
              </a:lnSpc>
            </a:pPr>
            <a:r>
              <a:rPr lang="en-US" altLang="en-US" b="1" dirty="0" smtClean="0">
                <a:latin typeface="Times New Roman" panose="02020603050405020304" pitchFamily="18" charset="0"/>
                <a:cs typeface="Times New Roman" panose="02020603050405020304" pitchFamily="18" charset="0"/>
              </a:rPr>
              <a:t>December 1981</a:t>
            </a:r>
            <a:r>
              <a:rPr lang="en-US" altLang="en-US" dirty="0" smtClean="0">
                <a:latin typeface="Times New Roman" panose="02020603050405020304" pitchFamily="18" charset="0"/>
                <a:cs typeface="Times New Roman" panose="02020603050405020304" pitchFamily="18" charset="0"/>
              </a:rPr>
              <a:t> - NJ State Trooper Philip Lamonaco was murdered by domestic terrorists Thomas Manning and Richard Williams members of the United Freedom Front during a motor vehicle stop on Interstate 80 in Northern NJ.</a:t>
            </a:r>
          </a:p>
          <a:p>
            <a:pPr eaLnBrk="1" hangingPunct="1">
              <a:lnSpc>
                <a:spcPct val="80000"/>
              </a:lnSpc>
            </a:pPr>
            <a:r>
              <a:rPr lang="en-US" altLang="en-US" b="1" dirty="0" smtClean="0">
                <a:latin typeface="Times New Roman" panose="02020603050405020304" pitchFamily="18" charset="0"/>
                <a:cs typeface="Times New Roman" panose="02020603050405020304" pitchFamily="18" charset="0"/>
              </a:rPr>
              <a:t>  </a:t>
            </a:r>
            <a:endParaRPr lang="en-US" altLang="en-US" dirty="0" smtClean="0">
              <a:latin typeface="Times New Roman" panose="02020603050405020304" pitchFamily="18" charset="0"/>
              <a:cs typeface="Times New Roman" panose="02020603050405020304" pitchFamily="18" charset="0"/>
            </a:endParaRPr>
          </a:p>
          <a:p>
            <a:pPr eaLnBrk="1" hangingPunct="1">
              <a:lnSpc>
                <a:spcPct val="80000"/>
              </a:lnSpc>
            </a:pPr>
            <a:r>
              <a:rPr lang="en-US" altLang="en-US" b="1" dirty="0" smtClean="0">
                <a:latin typeface="Times New Roman" panose="02020603050405020304" pitchFamily="18" charset="0"/>
                <a:cs typeface="Times New Roman" panose="02020603050405020304" pitchFamily="18" charset="0"/>
              </a:rPr>
              <a:t>April 12, 1988</a:t>
            </a:r>
            <a:r>
              <a:rPr lang="en-US" altLang="en-US" dirty="0" smtClean="0">
                <a:latin typeface="Times New Roman" panose="02020603050405020304" pitchFamily="18" charset="0"/>
                <a:cs typeface="Times New Roman" panose="02020603050405020304" pitchFamily="18" charset="0"/>
              </a:rPr>
              <a:t> -  First international terrorist arrested in NJ, Yu Kikimura, a member of the Japanese Red Army, was on his way to a military recruiting station in Manhattan to detonate three improvised explosive devices.</a:t>
            </a:r>
          </a:p>
          <a:p>
            <a:pPr eaLnBrk="1" hangingPunct="1">
              <a:lnSpc>
                <a:spcPct val="80000"/>
              </a:lnSpc>
            </a:pPr>
            <a:r>
              <a:rPr lang="en-US" altLang="en-US" dirty="0" smtClean="0">
                <a:latin typeface="Times New Roman" panose="02020603050405020304" pitchFamily="18" charset="0"/>
                <a:cs typeface="Times New Roman" panose="02020603050405020304" pitchFamily="18" charset="0"/>
              </a:rPr>
              <a:t> </a:t>
            </a:r>
          </a:p>
          <a:p>
            <a:pPr eaLnBrk="1" hangingPunct="1">
              <a:lnSpc>
                <a:spcPct val="80000"/>
              </a:lnSpc>
            </a:pPr>
            <a:r>
              <a:rPr lang="en-US" altLang="en-US" b="1" dirty="0" smtClean="0">
                <a:latin typeface="Times New Roman" panose="02020603050405020304" pitchFamily="18" charset="0"/>
                <a:cs typeface="Times New Roman" panose="02020603050405020304" pitchFamily="18" charset="0"/>
              </a:rPr>
              <a:t>November 5, 1990</a:t>
            </a:r>
            <a:r>
              <a:rPr lang="en-US" altLang="en-US" dirty="0" smtClean="0">
                <a:latin typeface="Times New Roman" panose="02020603050405020304" pitchFamily="18" charset="0"/>
                <a:cs typeface="Times New Roman" panose="02020603050405020304" pitchFamily="18" charset="0"/>
              </a:rPr>
              <a:t> - Rabbi</a:t>
            </a:r>
            <a:r>
              <a:rPr lang="en-US" altLang="en-US" b="1" dirty="0" smtClean="0">
                <a:latin typeface="Times New Roman" panose="02020603050405020304" pitchFamily="18" charset="0"/>
                <a:cs typeface="Times New Roman" panose="02020603050405020304" pitchFamily="18" charset="0"/>
              </a:rPr>
              <a:t> </a:t>
            </a:r>
            <a:r>
              <a:rPr lang="en-US" altLang="en-US" dirty="0" smtClean="0">
                <a:latin typeface="Times New Roman" panose="02020603050405020304" pitchFamily="18" charset="0"/>
                <a:cs typeface="Times New Roman" panose="02020603050405020304" pitchFamily="18" charset="0"/>
              </a:rPr>
              <a:t>Meir Kahane was a radical Jewish rabbi, anti-Arab and had come to NYC to discuss to 100 true believers that it was time to move out of the US and into the security of Israel.  A man wearing a black yarmulke joined the group.  Al Qa’ida terrorist, El-Sayd Nosair, a 34 year old immigrant from Egypt, approached Rabbi Kahane at the podium as he finished his speech and shot him at point blank range.  Nosair resided in New Jersey.</a:t>
            </a:r>
          </a:p>
          <a:p>
            <a:pPr eaLnBrk="1" hangingPunct="1">
              <a:lnSpc>
                <a:spcPct val="80000"/>
              </a:lnSpc>
            </a:pPr>
            <a:endParaRPr lang="en-US" altLang="en-US" dirty="0" smtClean="0">
              <a:latin typeface="Times New Roman" panose="02020603050405020304" pitchFamily="18" charset="0"/>
              <a:cs typeface="Times New Roman" panose="02020603050405020304" pitchFamily="18" charset="0"/>
            </a:endParaRPr>
          </a:p>
          <a:p>
            <a:pPr eaLnBrk="1" hangingPunct="1">
              <a:lnSpc>
                <a:spcPct val="80000"/>
              </a:lnSpc>
            </a:pPr>
            <a:r>
              <a:rPr lang="en-US" altLang="en-US" b="1" dirty="0" smtClean="0">
                <a:latin typeface="Times New Roman" panose="02020603050405020304" pitchFamily="18" charset="0"/>
                <a:cs typeface="Times New Roman" panose="02020603050405020304" pitchFamily="18" charset="0"/>
              </a:rPr>
              <a:t>1993 WTC attack </a:t>
            </a:r>
            <a:r>
              <a:rPr lang="en-US" altLang="en-US" dirty="0" smtClean="0">
                <a:latin typeface="Times New Roman" panose="02020603050405020304" pitchFamily="18" charset="0"/>
                <a:cs typeface="Times New Roman" panose="02020603050405020304" pitchFamily="18" charset="0"/>
              </a:rPr>
              <a:t>-</a:t>
            </a:r>
            <a:r>
              <a:rPr lang="en-US" altLang="en-US" b="1" dirty="0" smtClean="0">
                <a:latin typeface="Times New Roman" panose="02020603050405020304" pitchFamily="18" charset="0"/>
                <a:cs typeface="Times New Roman" panose="02020603050405020304" pitchFamily="18" charset="0"/>
              </a:rPr>
              <a:t> </a:t>
            </a:r>
            <a:r>
              <a:rPr lang="en-US" altLang="en-US" dirty="0" smtClean="0">
                <a:latin typeface="Times New Roman" panose="02020603050405020304" pitchFamily="18" charset="0"/>
                <a:cs typeface="Times New Roman" panose="02020603050405020304" pitchFamily="18" charset="0"/>
              </a:rPr>
              <a:t>was executed and planned by certain members of the international terrorist group, al Qa’ida, under direction of the “Blind Sheikh,” who lived in the northeast part of New Jersey where they stored supplies, attended planning sessions, and frequented mosques.</a:t>
            </a:r>
          </a:p>
          <a:p>
            <a:pPr eaLnBrk="1" hangingPunct="1">
              <a:lnSpc>
                <a:spcPct val="80000"/>
              </a:lnSpc>
            </a:pPr>
            <a:r>
              <a:rPr lang="en-US" altLang="en-US" dirty="0" smtClean="0">
                <a:latin typeface="Times New Roman" panose="02020603050405020304" pitchFamily="18" charset="0"/>
                <a:cs typeface="Times New Roman" panose="02020603050405020304" pitchFamily="18" charset="0"/>
              </a:rPr>
              <a:t> </a:t>
            </a:r>
            <a:endParaRPr lang="en-US" altLang="en-US" b="1" dirty="0" smtClean="0">
              <a:latin typeface="Times New Roman" panose="02020603050405020304" pitchFamily="18" charset="0"/>
              <a:cs typeface="Times New Roman" panose="02020603050405020304" pitchFamily="18" charset="0"/>
            </a:endParaRPr>
          </a:p>
          <a:p>
            <a:pPr eaLnBrk="1" hangingPunct="1">
              <a:lnSpc>
                <a:spcPct val="80000"/>
              </a:lnSpc>
            </a:pPr>
            <a:r>
              <a:rPr lang="en-US" altLang="en-US" b="1" dirty="0" smtClean="0">
                <a:latin typeface="Times New Roman" panose="02020603050405020304" pitchFamily="18" charset="0"/>
                <a:cs typeface="Times New Roman" panose="02020603050405020304" pitchFamily="18" charset="0"/>
              </a:rPr>
              <a:t>1994 Plot against NY landmarks, bridges and tunnels </a:t>
            </a:r>
            <a:r>
              <a:rPr lang="en-US" altLang="en-US" dirty="0" smtClean="0">
                <a:latin typeface="Times New Roman" panose="02020603050405020304" pitchFamily="18" charset="0"/>
                <a:cs typeface="Times New Roman" panose="02020603050405020304" pitchFamily="18" charset="0"/>
              </a:rPr>
              <a:t>-</a:t>
            </a:r>
            <a:r>
              <a:rPr lang="en-US" altLang="en-US" b="1" dirty="0" smtClean="0">
                <a:latin typeface="Times New Roman" panose="02020603050405020304" pitchFamily="18" charset="0"/>
                <a:cs typeface="Times New Roman" panose="02020603050405020304" pitchFamily="18" charset="0"/>
              </a:rPr>
              <a:t> </a:t>
            </a:r>
            <a:r>
              <a:rPr lang="en-US" altLang="en-US" dirty="0" smtClean="0">
                <a:latin typeface="Times New Roman" panose="02020603050405020304" pitchFamily="18" charset="0"/>
                <a:cs typeface="Times New Roman" panose="02020603050405020304" pitchFamily="18" charset="0"/>
              </a:rPr>
              <a:t>was directed by the “Blind Sheikh” out of a Jersey City mosque.  The group conducted firearms training, and constructed and tested explosive devices in NJ.</a:t>
            </a:r>
          </a:p>
          <a:p>
            <a:pPr eaLnBrk="1" hangingPunct="1">
              <a:lnSpc>
                <a:spcPct val="80000"/>
              </a:lnSpc>
            </a:pPr>
            <a:endParaRPr lang="en-US" altLang="en-US" b="1" dirty="0" smtClean="0">
              <a:latin typeface="Times New Roman" panose="02020603050405020304" pitchFamily="18" charset="0"/>
              <a:cs typeface="Times New Roman" panose="02020603050405020304" pitchFamily="18" charset="0"/>
            </a:endParaRPr>
          </a:p>
          <a:p>
            <a:pPr eaLnBrk="1" hangingPunct="1">
              <a:lnSpc>
                <a:spcPct val="80000"/>
              </a:lnSpc>
            </a:pPr>
            <a:r>
              <a:rPr lang="en-US" altLang="zh-CN" b="1" dirty="0" smtClean="0">
                <a:latin typeface="Times New Roman" panose="02020603050405020304" pitchFamily="18" charset="0"/>
              </a:rPr>
              <a:t>December 10, 1994 </a:t>
            </a:r>
            <a:r>
              <a:rPr lang="en-US" altLang="zh-CN" dirty="0" smtClean="0">
                <a:latin typeface="Times New Roman" panose="02020603050405020304" pitchFamily="18" charset="0"/>
              </a:rPr>
              <a:t>- Theodore Kaczynski, the one-time Berkeley math professor and a domestic anti-modernization terrorist sent mail bombs to various people for nearly eighteen years.  Named the “Unibomber,” he justified his crimes as a fight against the evils of technological progress.  He killed three people and wounded twenty-nine.  He mailed a package bomb to Thomas Mosser, an advertising executive of a public relations firm that represented Exxon, in North Caldwell, New Jersey.  Mosser, was killed in the attack. </a:t>
            </a:r>
          </a:p>
          <a:p>
            <a:pPr eaLnBrk="1" hangingPunct="1">
              <a:lnSpc>
                <a:spcPct val="80000"/>
              </a:lnSpc>
            </a:pPr>
            <a:endParaRPr lang="en-US" altLang="en-US" dirty="0" smtClean="0">
              <a:latin typeface="Times New Roman" panose="02020603050405020304" pitchFamily="18" charset="0"/>
              <a:cs typeface="Times New Roman" panose="02020603050405020304" pitchFamily="18" charset="0"/>
            </a:endParaRPr>
          </a:p>
          <a:p>
            <a:pPr eaLnBrk="1" hangingPunct="1">
              <a:lnSpc>
                <a:spcPct val="80000"/>
              </a:lnSpc>
            </a:pPr>
            <a:r>
              <a:rPr lang="en-US" altLang="en-US" b="1" dirty="0" smtClean="0">
                <a:latin typeface="Times New Roman" panose="02020603050405020304" pitchFamily="18" charset="0"/>
                <a:cs typeface="Times New Roman" panose="02020603050405020304" pitchFamily="18" charset="0"/>
              </a:rPr>
              <a:t>2001 WTC Attack</a:t>
            </a:r>
            <a:r>
              <a:rPr lang="en-US" altLang="en-US" dirty="0" smtClean="0">
                <a:latin typeface="Times New Roman" panose="02020603050405020304" pitchFamily="18" charset="0"/>
                <a:cs typeface="Times New Roman" panose="02020603050405020304" pitchFamily="18" charset="0"/>
              </a:rPr>
              <a:t> – 2001 attack on the WTC was executed and planned by certain members of the international terrorist group, al Qa’ida, who lived in the northeast part of New Jersey where they stored supplies, attended planning sessions, frequented mosques, and obtained NJ identification documents. </a:t>
            </a:r>
          </a:p>
          <a:p>
            <a:pPr eaLnBrk="1" hangingPunct="1">
              <a:lnSpc>
                <a:spcPct val="80000"/>
              </a:lnSpc>
            </a:pPr>
            <a:endParaRPr lang="en-US" altLang="en-US" dirty="0" smtClean="0">
              <a:latin typeface="Times New Roman" panose="02020603050405020304" pitchFamily="18" charset="0"/>
              <a:cs typeface="Times New Roman" panose="02020603050405020304" pitchFamily="18" charset="0"/>
            </a:endParaRPr>
          </a:p>
          <a:p>
            <a:r>
              <a:rPr lang="en-US" altLang="en-US" b="1" dirty="0" smtClean="0">
                <a:latin typeface="Times New Roman" panose="02020603050405020304" pitchFamily="18" charset="0"/>
                <a:cs typeface="Times New Roman" panose="02020603050405020304" pitchFamily="18" charset="0"/>
              </a:rPr>
              <a:t>Hamilton Post office 2001</a:t>
            </a:r>
            <a:r>
              <a:rPr lang="en-US" altLang="en-US" dirty="0" smtClean="0">
                <a:latin typeface="Times New Roman" panose="02020603050405020304" pitchFamily="18" charset="0"/>
                <a:cs typeface="Times New Roman" panose="02020603050405020304" pitchFamily="18" charset="0"/>
              </a:rPr>
              <a:t> - In New Jersey in 2001, during the anthrax attacks, a handful of workers were sickened by anthrax after a letter, which originated at a Princeton mailbox, came through the facility.   The Hamilton Post Office, where the incident occurred, was closed for nearly 5 years and cost $65 million dollars to decontaminate.</a:t>
            </a:r>
          </a:p>
          <a:p>
            <a:endParaRPr lang="en-US" altLang="en-US" dirty="0" smtClean="0">
              <a:latin typeface="Times New Roman" panose="02020603050405020304" pitchFamily="18" charset="0"/>
              <a:cs typeface="Times New Roman" panose="02020603050405020304" pitchFamily="18" charset="0"/>
            </a:endParaRPr>
          </a:p>
          <a:p>
            <a:pPr eaLnBrk="1" hangingPunct="1">
              <a:spcBef>
                <a:spcPct val="0"/>
              </a:spcBef>
            </a:pPr>
            <a:r>
              <a:rPr lang="en-US" altLang="en-US" b="1" dirty="0" smtClean="0">
                <a:latin typeface="Times New Roman" panose="02020603050405020304" pitchFamily="18" charset="0"/>
                <a:ea typeface="SimSun" panose="02010600030101010101" pitchFamily="2" charset="-122"/>
              </a:rPr>
              <a:t>Summer 2004 </a:t>
            </a:r>
            <a:r>
              <a:rPr lang="en-US" altLang="en-US" dirty="0" smtClean="0">
                <a:latin typeface="Times New Roman" panose="02020603050405020304" pitchFamily="18" charset="0"/>
                <a:ea typeface="SimSun" panose="02010600030101010101" pitchFamily="2" charset="-122"/>
              </a:rPr>
              <a:t>-</a:t>
            </a:r>
            <a:r>
              <a:rPr lang="en-US" altLang="en-US" b="1" dirty="0" smtClean="0">
                <a:latin typeface="Times New Roman" panose="02020603050405020304" pitchFamily="18" charset="0"/>
                <a:ea typeface="SimSun" panose="02010600030101010101" pitchFamily="2" charset="-122"/>
              </a:rPr>
              <a:t> </a:t>
            </a:r>
            <a:r>
              <a:rPr lang="en-US" altLang="en-US" dirty="0" smtClean="0">
                <a:latin typeface="Times New Roman" panose="02020603050405020304" pitchFamily="18" charset="0"/>
                <a:ea typeface="SimSun" panose="02010600030101010101" pitchFamily="2" charset="-122"/>
              </a:rPr>
              <a:t>Arrests abroad revealed an al Qa’ida plot to attack identified financial sector buildings in NJ and NYC.  Dhiren Bharot, arrested in London with 8 others, resided in NJ with family members and posed as a student while conducting surveillance of the identified targets.</a:t>
            </a:r>
          </a:p>
          <a:p>
            <a:pPr eaLnBrk="1" hangingPunct="1">
              <a:spcBef>
                <a:spcPct val="0"/>
              </a:spcBef>
            </a:pPr>
            <a:endParaRPr lang="en-US" altLang="en-US" dirty="0" smtClean="0">
              <a:latin typeface="Times New Roman" panose="02020603050405020304" pitchFamily="18" charset="0"/>
              <a:ea typeface="SimSun" panose="02010600030101010101" pitchFamily="2" charset="-122"/>
            </a:endParaRPr>
          </a:p>
          <a:p>
            <a:pPr eaLnBrk="1" hangingPunct="1">
              <a:spcBef>
                <a:spcPct val="0"/>
              </a:spcBef>
            </a:pPr>
            <a:r>
              <a:rPr lang="en-US" sz="1200" b="1" dirty="0" smtClean="0">
                <a:cs typeface="Times New Roman" panose="02020603050405020304" pitchFamily="18" charset="0"/>
              </a:rPr>
              <a:t>Fort Dix Plot</a:t>
            </a:r>
            <a:r>
              <a:rPr lang="en-US" sz="1200" b="1" baseline="0" dirty="0" smtClean="0">
                <a:cs typeface="Times New Roman" panose="02020603050405020304" pitchFamily="18" charset="0"/>
              </a:rPr>
              <a:t>  </a:t>
            </a:r>
            <a:r>
              <a:rPr lang="en-US" sz="1200" b="1" dirty="0" smtClean="0">
                <a:cs typeface="Times New Roman" panose="02020603050405020304" pitchFamily="18" charset="0"/>
              </a:rPr>
              <a:t>2007 </a:t>
            </a:r>
            <a:r>
              <a:rPr lang="en-US" sz="1200" dirty="0" smtClean="0">
                <a:cs typeface="Times New Roman" panose="02020603050405020304" pitchFamily="18" charset="0"/>
              </a:rPr>
              <a:t>- - </a:t>
            </a:r>
            <a:r>
              <a:rPr lang="en-US" sz="1200" dirty="0" smtClean="0"/>
              <a:t>Six men</a:t>
            </a:r>
            <a:r>
              <a:rPr lang="en-US" sz="1200" baseline="0" dirty="0" smtClean="0"/>
              <a:t> </a:t>
            </a:r>
            <a:r>
              <a:rPr lang="en-US" sz="1200" dirty="0" smtClean="0"/>
              <a:t>described as Islamic militants</a:t>
            </a:r>
            <a:r>
              <a:rPr lang="en-US" sz="1200" baseline="0" dirty="0" smtClean="0"/>
              <a:t> </a:t>
            </a:r>
            <a:r>
              <a:rPr lang="en-US" sz="1200" dirty="0" smtClean="0"/>
              <a:t>were arrested in May 2007.</a:t>
            </a:r>
          </a:p>
          <a:p>
            <a:pPr eaLnBrk="1" hangingPunct="1">
              <a:spcBef>
                <a:spcPct val="0"/>
              </a:spcBef>
            </a:pPr>
            <a:endParaRPr lang="en-US" sz="1200" dirty="0" smtClean="0"/>
          </a:p>
          <a:p>
            <a:pPr eaLnBrk="1" hangingPunct="1">
              <a:spcBef>
                <a:spcPct val="0"/>
              </a:spcBef>
            </a:pPr>
            <a:r>
              <a:rPr lang="en-US" sz="1200" b="1" dirty="0" smtClean="0">
                <a:cs typeface="Times New Roman" panose="02020603050405020304" pitchFamily="18" charset="0"/>
              </a:rPr>
              <a:t>2011 - Jose Pimentel</a:t>
            </a:r>
            <a:r>
              <a:rPr lang="en-US" sz="1200" b="1" dirty="0" smtClean="0"/>
              <a:t> </a:t>
            </a:r>
            <a:r>
              <a:rPr lang="en-US" sz="1200" dirty="0" smtClean="0">
                <a:cs typeface="Times New Roman" panose="02020603050405020304" pitchFamily="18" charset="0"/>
              </a:rPr>
              <a:t>was sentenced in March 2014 to 16 years in prison after he plead guilty to attempted criminal possession of a weapon in the first                                degree as a crime of terrorism. </a:t>
            </a:r>
            <a:endParaRPr lang="en-US" altLang="en-US" dirty="0" smtClean="0">
              <a:latin typeface="Times New Roman" panose="02020603050405020304" pitchFamily="18" charset="0"/>
              <a:ea typeface="SimSun" panose="02010600030101010101" pitchFamily="2" charset="-122"/>
            </a:endParaRPr>
          </a:p>
          <a:p>
            <a:endParaRPr lang="en-US" altLang="en-US" dirty="0" smtClean="0">
              <a:latin typeface="Times New Roman" panose="02020603050405020304" pitchFamily="18" charset="0"/>
              <a:cs typeface="Times New Roman" panose="02020603050405020304" pitchFamily="18" charset="0"/>
            </a:endParaRPr>
          </a:p>
          <a:p>
            <a:pPr eaLnBrk="1" hangingPunct="1">
              <a:lnSpc>
                <a:spcPct val="80000"/>
              </a:lnSpc>
            </a:pPr>
            <a:endParaRPr lang="en-US" altLang="en-US" dirty="0" smtClean="0">
              <a:latin typeface="Times New Roman" panose="02020603050405020304" pitchFamily="18" charset="0"/>
              <a:cs typeface="Times New Roman" panose="02020603050405020304" pitchFamily="18" charset="0"/>
            </a:endParaRPr>
          </a:p>
          <a:p>
            <a:pPr eaLnBrk="1" hangingPunct="1">
              <a:lnSpc>
                <a:spcPct val="80000"/>
              </a:lnSpc>
            </a:pPr>
            <a:endParaRPr lang="en-US" altLang="en-US" dirty="0" smtClean="0">
              <a:latin typeface="Times New Roman" panose="02020603050405020304" pitchFamily="18" charset="0"/>
              <a:cs typeface="Times New Roman" panose="02020603050405020304" pitchFamily="18" charset="0"/>
            </a:endParaRPr>
          </a:p>
          <a:p>
            <a:endParaRPr lang="en-US" altLang="en-US" dirty="0" smtClean="0">
              <a:latin typeface="Times New Roman" panose="02020603050405020304" pitchFamily="18" charset="0"/>
              <a:cs typeface="Times New Roman" panose="02020603050405020304" pitchFamily="18" charset="0"/>
            </a:endParaRPr>
          </a:p>
          <a:p>
            <a:r>
              <a:rPr lang="en-US" altLang="en-US" dirty="0" smtClean="0">
                <a:latin typeface="Times New Roman" panose="02020603050405020304" pitchFamily="18" charset="0"/>
                <a:cs typeface="Times New Roman" panose="02020603050405020304" pitchFamily="18" charset="0"/>
              </a:rPr>
              <a:t> </a:t>
            </a:r>
          </a:p>
          <a:p>
            <a:endParaRPr lang="en-US" altLang="en-US" dirty="0" smtClean="0">
              <a:latin typeface="Times New Roman" panose="02020603050405020304" pitchFamily="18" charset="0"/>
              <a:cs typeface="Times New Roman" panose="02020603050405020304" pitchFamily="18" charset="0"/>
            </a:endParaRPr>
          </a:p>
          <a:p>
            <a:endParaRPr lang="en-US" altLang="en-US" dirty="0" smtClean="0">
              <a:latin typeface="Arial" panose="020B0604020202020204" pitchFamily="34" charset="0"/>
            </a:endParaRPr>
          </a:p>
        </p:txBody>
      </p:sp>
      <p:sp>
        <p:nvSpPr>
          <p:cNvPr id="16388"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70333CA8-3EB4-45C9-AEC2-E721910F0BA6}" type="slidenum">
              <a:rPr lang="en-US" altLang="en-US" smtClean="0">
                <a:solidFill>
                  <a:srgbClr val="000000"/>
                </a:solidFill>
                <a:latin typeface="Arial" panose="020B0604020202020204" pitchFamily="34" charset="0"/>
              </a:rPr>
              <a:pPr/>
              <a:t>12</a:t>
            </a:fld>
            <a:endParaRPr lang="en-US" altLang="en-US" dirty="0" smtClean="0">
              <a:solidFill>
                <a:srgbClr val="000000"/>
              </a:solidFill>
              <a:latin typeface="Arial" panose="020B0604020202020204" pitchFamily="34" charset="0"/>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B9077DC-6C8E-4B9B-A774-DDD42CE9584F}" type="slidenum">
              <a:rPr lang="en-US" altLang="en-US" smtClean="0"/>
              <a:pPr>
                <a:spcBef>
                  <a:spcPct val="0"/>
                </a:spcBef>
              </a:pPr>
              <a:t>85</a:t>
            </a:fld>
            <a:endParaRPr lang="en-US" altLang="en-US" dirty="0" smtClean="0"/>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noFill/>
        </p:spPr>
        <p:txBody>
          <a:bodyPr/>
          <a:lstStyle/>
          <a:p>
            <a:pPr marL="171450" indent="-171450" eaLnBrk="1" hangingPunct="1">
              <a:buFont typeface="Arial" panose="020B0604020202020204" pitchFamily="34" charset="0"/>
              <a:buChar char="•"/>
            </a:pPr>
            <a:r>
              <a:rPr lang="en-US" dirty="0" smtClean="0"/>
              <a:t>On June 22, 2006, a grand jury indicted the seven men. They were arrested during an FBI raid on the run-down warehouse in Liberty City, Miami in which the group met.</a:t>
            </a:r>
          </a:p>
          <a:p>
            <a:pPr rtl="0"/>
            <a:r>
              <a:rPr lang="en-US" altLang="en-US" baseline="0" dirty="0" smtClean="0">
                <a:latin typeface="Arial" panose="020B0604020202020204" pitchFamily="34" charset="0"/>
              </a:rPr>
              <a:t>    </a:t>
            </a:r>
            <a:r>
              <a:rPr lang="en-US" dirty="0" smtClean="0"/>
              <a:t>The seven men named in the indictment:</a:t>
            </a:r>
          </a:p>
          <a:p>
            <a:pPr rtl="0"/>
            <a:r>
              <a:rPr lang="en-US" b="0" dirty="0" smtClean="0"/>
              <a:t>    Narseal Batiste, a/k/a Brother Naz, a/k/a Prince Manna - Considered the ringleader.</a:t>
            </a:r>
          </a:p>
          <a:p>
            <a:pPr rtl="0"/>
            <a:r>
              <a:rPr lang="en-US" b="0" dirty="0" smtClean="0"/>
              <a:t>    Patrick Abraham, 29, a/k/a Brother Pat</a:t>
            </a:r>
          </a:p>
          <a:p>
            <a:pPr rtl="0"/>
            <a:r>
              <a:rPr lang="en-US" b="0" dirty="0" smtClean="0"/>
              <a:t>    Stanley Grant Phanor, 33, a/k/a Brother Sunni (although actually nicknamed "Sunny"</a:t>
            </a:r>
            <a:r>
              <a:rPr lang="en-US" b="0" baseline="30000" dirty="0" smtClean="0">
                <a:hlinkClick r:id="rId3"/>
              </a:rPr>
              <a:t>[6]</a:t>
            </a:r>
            <a:r>
              <a:rPr lang="en-US" b="0" dirty="0" smtClean="0"/>
              <a:t>)</a:t>
            </a:r>
          </a:p>
          <a:p>
            <a:pPr rtl="0"/>
            <a:r>
              <a:rPr lang="en-US" b="0" dirty="0" smtClean="0"/>
              <a:t>    Rotschild Augustine, 25, a/k/a Brother Rot</a:t>
            </a:r>
          </a:p>
          <a:p>
            <a:pPr rtl="0"/>
            <a:r>
              <a:rPr lang="en-US" b="0" dirty="0" smtClean="0"/>
              <a:t>    Burson Augustin, 24, a/k/a Brother B</a:t>
            </a:r>
          </a:p>
          <a:p>
            <a:pPr rtl="0"/>
            <a:r>
              <a:rPr lang="en-US" b="0" dirty="0" smtClean="0"/>
              <a:t>    Naudimar Herrera, 25, a/k/a Brother Naudy</a:t>
            </a:r>
          </a:p>
          <a:p>
            <a:pPr rtl="0"/>
            <a:r>
              <a:rPr lang="en-US" b="0" dirty="0" smtClean="0"/>
              <a:t>    Lyglenson Lemorin, 33, a/k/a Brother Levi, a/k/a Brother Levi-El</a:t>
            </a:r>
          </a:p>
          <a:p>
            <a:pPr rtl="0"/>
            <a:r>
              <a:rPr lang="en-US" dirty="0" smtClean="0"/>
              <a:t>    Five were U.S. citizens, one a legal immigrant from Haiti, and the last an illegal alien originally from Haiti. They were   </a:t>
            </a:r>
          </a:p>
          <a:p>
            <a:pPr rtl="0"/>
            <a:r>
              <a:rPr lang="en-US" dirty="0" smtClean="0"/>
              <a:t>    accused of planning to levy a "full ground war" against the United States.</a:t>
            </a:r>
            <a:endParaRPr lang="en-US" b="0" dirty="0" smtClean="0"/>
          </a:p>
          <a:p>
            <a:pPr marL="171450" indent="-171450" eaLnBrk="1" hangingPunct="1">
              <a:buFont typeface="Arial" panose="020B0604020202020204" pitchFamily="34" charset="0"/>
              <a:buChar char="•"/>
            </a:pPr>
            <a:r>
              <a:rPr lang="en-US" altLang="en-US" dirty="0" smtClean="0">
                <a:latin typeface="Arial" panose="020B0604020202020204" pitchFamily="34" charset="0"/>
              </a:rPr>
              <a:t>Group may have been homegrown terrorist wannabees</a:t>
            </a:r>
          </a:p>
          <a:p>
            <a:pPr marL="171450" indent="-171450" eaLnBrk="1" hangingPunct="1">
              <a:buFont typeface="Arial" panose="020B0604020202020204" pitchFamily="34" charset="0"/>
              <a:buChar char="•"/>
            </a:pPr>
            <a:r>
              <a:rPr lang="en-US" dirty="0" smtClean="0"/>
              <a:t>Narseal Batiste said they would make sure no one survived destruction of the 110-story Sears Tower, and another which features ceremony in which each member of the group swears allegiance to al-Qaeda and Osama bin Laden.</a:t>
            </a:r>
          </a:p>
          <a:p>
            <a:pPr marL="171450" indent="-171450" eaLnBrk="1" hangingPunct="1">
              <a:buFont typeface="Arial" panose="020B0604020202020204" pitchFamily="34" charset="0"/>
              <a:buChar char="•"/>
            </a:pPr>
            <a:r>
              <a:rPr lang="en-US" dirty="0" smtClean="0">
                <a:effectLst/>
              </a:rPr>
              <a:t>Batiste recruited and supervised individuals to organize and train for a mission to wage war against the U.S., including a plot to destroy the Sears Tower by explosives. Batiste and his co-conspirators attempted to obtain the support of al Qaeda to achieve their goals and discussed this desire with an individual cooperating with law enforcement who posed as a member of al Qaeda.</a:t>
            </a:r>
            <a:endParaRPr lang="en-US" altLang="en-US" dirty="0" smtClean="0">
              <a:latin typeface="Arial" panose="020B0604020202020204" pitchFamily="34" charset="0"/>
            </a:endParaRPr>
          </a:p>
          <a:p>
            <a:pPr marL="171450" indent="-171450" eaLnBrk="1" hangingPunct="1">
              <a:buFont typeface="Arial" panose="020B0604020202020204" pitchFamily="34" charset="0"/>
              <a:buChar char="•"/>
            </a:pPr>
            <a:r>
              <a:rPr lang="en-US" altLang="en-US" dirty="0" smtClean="0">
                <a:latin typeface="Arial" panose="020B0604020202020204" pitchFamily="34" charset="0"/>
              </a:rPr>
              <a:t>Neighbors near the warehouse described the men as dressing in fatigues and talking about giving their lives to God.</a:t>
            </a:r>
          </a:p>
          <a:p>
            <a:pPr marL="171450" indent="-171450" eaLnBrk="1" hangingPunct="1">
              <a:buFont typeface="Arial" panose="020B0604020202020204" pitchFamily="34" charset="0"/>
              <a:buChar char="•"/>
            </a:pPr>
            <a:r>
              <a:rPr lang="en-US" altLang="en-US" dirty="0" smtClean="0">
                <a:latin typeface="Arial" panose="020B0604020202020204" pitchFamily="34" charset="0"/>
              </a:rPr>
              <a:t>Refer to Moorish Nation membership, but add disclaimer that the organization is not a terrorist entity nor is sympathetic to terrorist activity.</a:t>
            </a: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6EF08B6-BDB2-4DEA-8789-790D9E9FE866}" type="slidenum">
              <a:rPr lang="en-US" altLang="en-US" smtClean="0"/>
              <a:pPr>
                <a:spcBef>
                  <a:spcPct val="0"/>
                </a:spcBef>
              </a:pPr>
              <a:t>86</a:t>
            </a:fld>
            <a:endParaRPr lang="en-US" altLang="en-US" dirty="0" smtClean="0"/>
          </a:p>
        </p:txBody>
      </p:sp>
      <p:sp>
        <p:nvSpPr>
          <p:cNvPr id="136195" name="Rectangle 2"/>
          <p:cNvSpPr>
            <a:spLocks noGrp="1" noRot="1" noChangeAspect="1" noChangeArrowheads="1" noTextEdit="1"/>
          </p:cNvSpPr>
          <p:nvPr>
            <p:ph type="sldImg"/>
          </p:nvPr>
        </p:nvSpPr>
        <p:spPr>
          <a:ln/>
        </p:spPr>
      </p:sp>
      <p:sp>
        <p:nvSpPr>
          <p:cNvPr id="136196" name="Rectangle 3"/>
          <p:cNvSpPr>
            <a:spLocks noGrp="1" noChangeArrowheads="1"/>
          </p:cNvSpPr>
          <p:nvPr>
            <p:ph type="body" idx="1"/>
          </p:nvPr>
        </p:nvSpPr>
        <p:spPr>
          <a:noFill/>
        </p:spPr>
        <p:txBody>
          <a:bodyPr/>
          <a:lstStyle/>
          <a:p>
            <a:pPr marL="171450" indent="-171450" eaLnBrk="1" hangingPunct="1">
              <a:buFont typeface="Arial" panose="020B0604020202020204" pitchFamily="34" charset="0"/>
              <a:buChar char="•"/>
            </a:pPr>
            <a:r>
              <a:rPr lang="en-US" dirty="0" smtClean="0"/>
              <a:t>The </a:t>
            </a:r>
            <a:r>
              <a:rPr lang="en-US" b="0" dirty="0" smtClean="0"/>
              <a:t>2005 Los Angeles bomb plot </a:t>
            </a:r>
            <a:r>
              <a:rPr lang="en-US" dirty="0" smtClean="0"/>
              <a:t>was a 2005 effort by a group of ex-convicts calling themselves </a:t>
            </a:r>
            <a:r>
              <a:rPr lang="en-US" i="1" dirty="0" smtClean="0"/>
              <a:t>Jamiyyat Ul-Islam Is-Saheeh</a:t>
            </a:r>
            <a:r>
              <a:rPr lang="en-US" dirty="0" smtClean="0"/>
              <a:t> to bomb several military bases, a number of synagogues, and an Israeli consulate in California.</a:t>
            </a:r>
          </a:p>
          <a:p>
            <a:pPr marL="171450" indent="-171450" eaLnBrk="1" hangingPunct="1">
              <a:buFont typeface="Arial" panose="020B0604020202020204" pitchFamily="34" charset="0"/>
              <a:buChar char="•"/>
            </a:pPr>
            <a:r>
              <a:rPr lang="en-US" dirty="0" smtClean="0"/>
              <a:t>On 31 August 2005, Kevin James and three other men were indicted on terrorism charges related to conspiracy to attack military facilities in the Los Angeles area and of attempting to fund their campaign by robbing gas stations in Southern California over the previous three months. Kevin James, a Muslim convert, was accused of founding a radical Islamic group called J.I.S (Jam’iyyat Ul-Islam Is-Saheehجمعية الإسلام الصحيح , Arabic for "Assembly of Authentic Islam") from his cell in Folsom Prison in California, and of recruiting fellow inmates to join his mission to kill infidels.</a:t>
            </a:r>
          </a:p>
          <a:p>
            <a:pPr marL="171450" indent="-171450" eaLnBrk="1" hangingPunct="1">
              <a:buFont typeface="Arial" panose="020B0604020202020204" pitchFamily="34" charset="0"/>
              <a:buChar char="•"/>
            </a:pPr>
            <a:r>
              <a:rPr lang="en-US" dirty="0" smtClean="0"/>
              <a:t>Two of the culprits Kevin James</a:t>
            </a:r>
            <a:r>
              <a:rPr lang="en-US" baseline="0" dirty="0" smtClean="0"/>
              <a:t> and Levar Washington</a:t>
            </a:r>
            <a:r>
              <a:rPr lang="en-US" dirty="0" smtClean="0"/>
              <a:t> had converted to Islam in prison, where they formed a terrorist organization, calling themselves </a:t>
            </a:r>
            <a:r>
              <a:rPr lang="en-US" i="1" dirty="0" smtClean="0"/>
              <a:t>Jam’iyyat Ul-Islam Is-Saheeh.</a:t>
            </a:r>
            <a:r>
              <a:rPr lang="en-US" i="0" baseline="30000" dirty="0" smtClean="0"/>
              <a:t> </a:t>
            </a:r>
            <a:r>
              <a:rPr lang="en-US" i="0" baseline="0" dirty="0" smtClean="0"/>
              <a:t> </a:t>
            </a:r>
            <a:r>
              <a:rPr lang="en-US" dirty="0" smtClean="0"/>
              <a:t>About a month later, Washington was released from prison and recruited Patterson and Samana, neither of whom had a criminal record, at an Inglewood mosque.</a:t>
            </a:r>
            <a:endParaRPr lang="en-US" altLang="en-US" dirty="0" smtClean="0">
              <a:latin typeface="Times New Roman" panose="02020603050405020304" pitchFamily="18" charset="0"/>
            </a:endParaRPr>
          </a:p>
          <a:p>
            <a:pPr marL="171450" indent="-171450" eaLnBrk="1" hangingPunct="1">
              <a:buFont typeface="Arial" panose="020B0604020202020204" pitchFamily="34" charset="0"/>
              <a:buChar char="•"/>
            </a:pPr>
            <a:r>
              <a:rPr lang="en-US" altLang="en-US" dirty="0" smtClean="0">
                <a:latin typeface="Times New Roman" panose="02020603050405020304" pitchFamily="18" charset="0"/>
              </a:rPr>
              <a:t>The other members consisted of a Pakistani national, who was a former inmate at another prison in California, and a fourth man with no apparent ties to organized criminal activity.</a:t>
            </a:r>
            <a:r>
              <a:rPr lang="en-US" altLang="en-US" baseline="0" dirty="0" smtClean="0">
                <a:latin typeface="Times New Roman" panose="02020603050405020304" pitchFamily="18" charset="0"/>
              </a:rPr>
              <a:t> </a:t>
            </a:r>
            <a:r>
              <a:rPr lang="en-US" dirty="0" smtClean="0"/>
              <a:t>On 31 August 2005, Kevin James and three other men were indicted on terrorism charges related to conspiracy to attack military facilities in the Los Angeles area and of attempting to fund their campaign by robbing gas stations in Southern California over the previous three months. Kevin James, a Muslim convert, was accused of founding a radical Islamic group called J.I.S (Jam’iyyat Ul-Islam Is-Saheehجمعية الإسلام الصحيح , Arabic for "Assembly of Authentic Islam") from his cell in Folsom Prison in California, and of recruiting fellow inmates to join his mission to kill infidels.  </a:t>
            </a:r>
            <a:r>
              <a:rPr lang="en-US" altLang="en-US" dirty="0" smtClean="0">
                <a:latin typeface="Times New Roman" panose="02020603050405020304" pitchFamily="18" charset="0"/>
              </a:rPr>
              <a:t>In September 2005, the four men were charged with conspiracy to levy war against the US government.</a:t>
            </a:r>
          </a:p>
          <a:p>
            <a:pPr eaLnBrk="1" hangingPunct="1"/>
            <a:endParaRPr lang="en-US" altLang="en-US" dirty="0" smtClean="0">
              <a:latin typeface="Times New Roman" panose="02020603050405020304" pitchFamily="18" charset="0"/>
            </a:endParaRPr>
          </a:p>
          <a:p>
            <a:pPr eaLnBrk="1" hangingPunct="1"/>
            <a:endParaRPr lang="en-US" altLang="en-US" dirty="0" smtClean="0">
              <a:latin typeface="Times New Roman" panose="02020603050405020304" pitchFamily="18" charset="0"/>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C62E8B1-A723-491D-AF33-45538E9E370B}" type="slidenum">
              <a:rPr lang="en-US" altLang="en-US" smtClean="0"/>
              <a:pPr>
                <a:spcBef>
                  <a:spcPct val="0"/>
                </a:spcBef>
              </a:pPr>
              <a:t>87</a:t>
            </a:fld>
            <a:endParaRPr lang="en-US" altLang="en-US" dirty="0" smtClean="0"/>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p:spPr>
        <p:txBody>
          <a:bodyPr/>
          <a:lstStyle/>
          <a:p>
            <a:pPr marL="171450" indent="-171450" eaLnBrk="1" hangingPunct="1">
              <a:buFont typeface="Arial" panose="020B0604020202020204" pitchFamily="34" charset="0"/>
              <a:buChar char="•"/>
            </a:pPr>
            <a:r>
              <a:rPr lang="en-US" b="0" dirty="0" smtClean="0"/>
              <a:t>The Portland Seven </a:t>
            </a:r>
            <a:r>
              <a:rPr lang="en-US" dirty="0" smtClean="0"/>
              <a:t>was a group of American Muslims from the Portland, Oregon area arrested</a:t>
            </a:r>
            <a:r>
              <a:rPr lang="en-US" baseline="0" dirty="0" smtClean="0"/>
              <a:t> </a:t>
            </a:r>
            <a:r>
              <a:rPr lang="en-US" dirty="0" smtClean="0"/>
              <a:t>in October 2002 as part of an FBI operation attempting to close down a terrorist cell. The seven were attempting to join Al Qaeda forces in their fight against the United States military and coalition forces in Afghanistan, or aiding in that attempt.</a:t>
            </a:r>
          </a:p>
          <a:p>
            <a:pPr marL="171450" indent="-171450" eaLnBrk="1" hangingPunct="1">
              <a:buFont typeface="Arial" panose="020B0604020202020204" pitchFamily="34" charset="0"/>
              <a:buChar char="•"/>
            </a:pPr>
            <a:r>
              <a:rPr lang="en-US" dirty="0" smtClean="0"/>
              <a:t>In 2002, Bly attracted national attention when Earnest James Ujaama was indicted and arrested for, in part, conspiring to set up a terrorist training camp on a ranch near Bly between October and December 1999.</a:t>
            </a:r>
            <a:r>
              <a:rPr lang="en-US" baseline="0" dirty="0" smtClean="0"/>
              <a:t>  </a:t>
            </a:r>
            <a:r>
              <a:rPr lang="en-US" dirty="0" smtClean="0"/>
              <a:t>The indictment claimed that Ujaama was a follower of Abu Hamza al-Masri, and had ties to al-Qaeda and the Taliban. Ujaama pleaded guilty in 2007 to a single count of providing material support to the Taliban although the charge of attempting to set up a training camp in Bly was dropped.</a:t>
            </a:r>
            <a:r>
              <a:rPr lang="en-US" baseline="30000" dirty="0" smtClean="0">
                <a:hlinkClick r:id="rId3"/>
              </a:rPr>
              <a:t>[11]</a:t>
            </a:r>
            <a:r>
              <a:rPr lang="en-US" dirty="0" smtClean="0"/>
              <a:t> Abu Hamza al-Masri was convicted of this and other charges in 2014.</a:t>
            </a:r>
            <a:r>
              <a:rPr lang="en-US" baseline="0" dirty="0" smtClean="0"/>
              <a:t>  </a:t>
            </a:r>
            <a:r>
              <a:rPr lang="en-US" dirty="0" smtClean="0"/>
              <a:t>In May 2009, Oussama Kassir was convicted for conspiring to assist in the camp's creation, based in part on testimony from Ujaama.</a:t>
            </a:r>
          </a:p>
          <a:p>
            <a:pPr marL="171450" indent="-171450" rtl="0">
              <a:buFont typeface="Arial" panose="020B0604020202020204" pitchFamily="34" charset="0"/>
              <a:buChar char="•"/>
            </a:pPr>
            <a:r>
              <a:rPr lang="en-US" dirty="0" smtClean="0">
                <a:effectLst/>
              </a:rPr>
              <a:t>American Muslim social activist and former entrepreneur trainer.  On July 22, 2002, Ujaama was arrested as a Material Witness warrant, becoming the first American to be detained on U.S. soil while under investigation using the Patriot Act.</a:t>
            </a:r>
          </a:p>
          <a:p>
            <a:pPr rtl="0"/>
            <a:r>
              <a:rPr lang="en-US" dirty="0" smtClean="0">
                <a:effectLst/>
              </a:rPr>
              <a:t>    </a:t>
            </a:r>
            <a:r>
              <a:rPr lang="en-US" baseline="0" dirty="0" smtClean="0">
                <a:effectLst/>
              </a:rPr>
              <a:t> </a:t>
            </a:r>
            <a:r>
              <a:rPr lang="en-US" dirty="0" smtClean="0">
                <a:effectLst/>
              </a:rPr>
              <a:t>It is true that the case against Ujaama has from the very beginning been very "complicated".</a:t>
            </a:r>
            <a:r>
              <a:rPr lang="en-US" baseline="30000" dirty="0" smtClean="0">
                <a:effectLst/>
              </a:rPr>
              <a:t> </a:t>
            </a:r>
            <a:r>
              <a:rPr lang="en-US" dirty="0" smtClean="0">
                <a:effectLst/>
              </a:rPr>
              <a:t> There were many </a:t>
            </a:r>
          </a:p>
          <a:p>
            <a:pPr rtl="0"/>
            <a:r>
              <a:rPr lang="en-US" dirty="0" smtClean="0">
                <a:effectLst/>
              </a:rPr>
              <a:t>     charges by the government and in the media that constantly evolved and changed over the period of nearly 13 years. </a:t>
            </a:r>
          </a:p>
          <a:p>
            <a:pPr rtl="0"/>
            <a:r>
              <a:rPr lang="en-US" dirty="0" smtClean="0">
                <a:effectLst/>
              </a:rPr>
              <a:t>     For example, the charge that Ujaama was involved in possibly seeking to poison water supplies with links to the Al-</a:t>
            </a:r>
          </a:p>
          <a:p>
            <a:pPr rtl="0"/>
            <a:r>
              <a:rPr lang="en-US" dirty="0" smtClean="0">
                <a:effectLst/>
              </a:rPr>
              <a:t>     Qaeda network.</a:t>
            </a:r>
          </a:p>
          <a:p>
            <a:pPr rtl="0"/>
            <a:r>
              <a:rPr lang="en-US" baseline="0" dirty="0" smtClean="0">
                <a:effectLst/>
              </a:rPr>
              <a:t>     </a:t>
            </a:r>
            <a:r>
              <a:rPr lang="en-US" dirty="0" smtClean="0">
                <a:effectLst/>
              </a:rPr>
              <a:t>Most news stories reported Ujaama as being a well-known and prominent activist in the community which made it   </a:t>
            </a:r>
          </a:p>
          <a:p>
            <a:pPr rtl="0"/>
            <a:r>
              <a:rPr lang="en-US" dirty="0" smtClean="0">
                <a:effectLst/>
              </a:rPr>
              <a:t>     difficult for the Government to simply brand him a terrorist so easily.</a:t>
            </a:r>
            <a:r>
              <a:rPr lang="en-US" baseline="30000" dirty="0" smtClean="0">
                <a:effectLst/>
              </a:rPr>
              <a:t> </a:t>
            </a:r>
            <a:r>
              <a:rPr lang="en-US" dirty="0" smtClean="0">
                <a:effectLst/>
              </a:rPr>
              <a:t> BBC world news reported "Al-Qaeda suspect </a:t>
            </a:r>
          </a:p>
          <a:p>
            <a:pPr rtl="0"/>
            <a:r>
              <a:rPr lang="en-US" dirty="0" smtClean="0">
                <a:effectLst/>
              </a:rPr>
              <a:t>     arrested in Denver" but then also cited "Seattle newspapers said Mr. Ujaama was well-known in the black</a:t>
            </a:r>
            <a:r>
              <a:rPr lang="en-US" baseline="0" dirty="0" smtClean="0">
                <a:effectLst/>
              </a:rPr>
              <a:t>  </a:t>
            </a:r>
          </a:p>
          <a:p>
            <a:pPr rtl="0"/>
            <a:r>
              <a:rPr lang="en-US" baseline="0" dirty="0" smtClean="0">
                <a:effectLst/>
              </a:rPr>
              <a:t>     </a:t>
            </a:r>
            <a:r>
              <a:rPr lang="en-US" dirty="0" smtClean="0">
                <a:effectLst/>
              </a:rPr>
              <a:t>community".  CNN Reported, "For years, James Ujaama was known as a prominent community activist in Seattle, </a:t>
            </a:r>
          </a:p>
          <a:p>
            <a:pPr rtl="0"/>
            <a:r>
              <a:rPr lang="en-US" dirty="0" smtClean="0">
                <a:effectLst/>
              </a:rPr>
              <a:t>     working to help the city's poor and promoting entrepreneurship as a way up the economic ladder. </a:t>
            </a:r>
            <a:endParaRPr lang="en-US" dirty="0" smtClean="0"/>
          </a:p>
          <a:p>
            <a:pPr marL="171450" indent="-171450" eaLnBrk="1" hangingPunct="1">
              <a:buFont typeface="Arial" panose="020B0604020202020204" pitchFamily="34" charset="0"/>
              <a:buChar char="•"/>
            </a:pPr>
            <a:r>
              <a:rPr lang="en-US" altLang="en-US" dirty="0" smtClean="0">
                <a:latin typeface="Times New Roman" panose="02020603050405020304" pitchFamily="18" charset="0"/>
              </a:rPr>
              <a:t>Hamza was recently convicted in the UK for inciting hatred and violence against non-believers and is wanted in the US for his connection to this cell.</a:t>
            </a:r>
            <a:r>
              <a:rPr lang="en-US" altLang="en-US" baseline="0" dirty="0" smtClean="0">
                <a:latin typeface="Times New Roman" panose="02020603050405020304" pitchFamily="18" charset="0"/>
              </a:rPr>
              <a:t>  </a:t>
            </a:r>
            <a:r>
              <a:rPr lang="en-US" altLang="en-US" dirty="0" smtClean="0">
                <a:latin typeface="Times New Roman" panose="02020603050405020304" pitchFamily="18" charset="0"/>
              </a:rPr>
              <a:t>Ujaama’s partner in terrorism was Haroon Rashid Aswat, a British national who is believed to have coordinated the July 7, 2005, London bombings. He was arrested in the UK in July 2005.</a:t>
            </a:r>
          </a:p>
          <a:p>
            <a:pPr eaLnBrk="1" hangingPunct="1"/>
            <a:r>
              <a:rPr lang="en-US" dirty="0" smtClean="0"/>
              <a:t>    On 27 May 2004, Hamza was detained on remand by British authorities and appeared before magistrates</a:t>
            </a:r>
            <a:r>
              <a:rPr lang="en-US" baseline="0" dirty="0" smtClean="0"/>
              <a:t> </a:t>
            </a:r>
            <a:r>
              <a:rPr lang="en-US" dirty="0" smtClean="0"/>
              <a:t>at the start of   </a:t>
            </a:r>
          </a:p>
          <a:p>
            <a:pPr eaLnBrk="1" hangingPunct="1"/>
            <a:r>
              <a:rPr lang="en-US" dirty="0" smtClean="0"/>
              <a:t>    a process to try to extradite him to the United States. Yemen also requested his extradition. The United States wanted</a:t>
            </a:r>
          </a:p>
          <a:p>
            <a:pPr eaLnBrk="1" hangingPunct="1"/>
            <a:r>
              <a:rPr lang="en-US" dirty="0" smtClean="0"/>
              <a:t>  </a:t>
            </a:r>
            <a:r>
              <a:rPr lang="en-US" baseline="0" dirty="0" smtClean="0"/>
              <a:t> </a:t>
            </a:r>
            <a:r>
              <a:rPr lang="en-US" dirty="0" smtClean="0"/>
              <a:t> Hamza to stand trial for eleven counts relating to the taking of sixteen hostages in Yemen in 1998, advocating jihad in</a:t>
            </a:r>
          </a:p>
          <a:p>
            <a:pPr eaLnBrk="1" hangingPunct="1"/>
            <a:r>
              <a:rPr lang="en-US" dirty="0" smtClean="0"/>
              <a:t>   Afghanistan in 2001, supporting James Ujaama in an alleged attempt to establish a "terrorist training camp" in late 1999 </a:t>
            </a:r>
          </a:p>
          <a:p>
            <a:pPr eaLnBrk="1" hangingPunct="1"/>
            <a:r>
              <a:rPr lang="en-US" dirty="0" smtClean="0"/>
              <a:t>   and early 2000 near Bly, Oregon, and of providing aid to al-Qaeda.</a:t>
            </a:r>
            <a:r>
              <a:rPr lang="en-US" baseline="0" dirty="0" smtClean="0"/>
              <a:t> </a:t>
            </a:r>
            <a:r>
              <a:rPr lang="en-US" dirty="0" smtClean="0"/>
              <a:t> Ujaama is a US citizen who had met Abu Hamza in </a:t>
            </a:r>
          </a:p>
          <a:p>
            <a:pPr eaLnBrk="1" hangingPunct="1"/>
            <a:r>
              <a:rPr lang="en-US" dirty="0" smtClean="0"/>
              <a:t>   England in 1999 and was indicted in the US for providing aid to al-Qaeda, attempting to establish a terrorist training</a:t>
            </a:r>
          </a:p>
          <a:p>
            <a:pPr eaLnBrk="1" hangingPunct="1"/>
            <a:r>
              <a:rPr lang="en-US" dirty="0" smtClean="0"/>
              <a:t>   camp, and for running a website advocating global jihad. Abu Hamza was in Britain throughout the relevant period.</a:t>
            </a:r>
            <a:endParaRPr lang="en-US" altLang="en-US" dirty="0" smtClean="0">
              <a:latin typeface="Times New Roman" panose="02020603050405020304" pitchFamily="18" charset="0"/>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9CD9E8B-15FD-45FE-9A1A-6DD6095ECD20}" type="slidenum">
              <a:rPr lang="en-US" altLang="en-US" smtClean="0"/>
              <a:pPr>
                <a:spcBef>
                  <a:spcPct val="0"/>
                </a:spcBef>
              </a:pPr>
              <a:t>89</a:t>
            </a:fld>
            <a:endParaRPr lang="en-US" altLang="en-US" dirty="0" smtClean="0"/>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p:spPr>
        <p:txBody>
          <a:bodyPr/>
          <a:lstStyle/>
          <a:p>
            <a:pPr marL="171450" indent="-171450">
              <a:buFont typeface="Arial" panose="020B0604020202020204" pitchFamily="34" charset="0"/>
              <a:buChar char="•"/>
            </a:pPr>
            <a:r>
              <a:rPr lang="en-US" dirty="0" smtClean="0">
                <a:effectLst/>
              </a:rPr>
              <a:t>Terrorist groups are increasingly using the internet to attract new recruits.</a:t>
            </a:r>
            <a:r>
              <a:rPr lang="en-US" baseline="0" dirty="0" smtClean="0">
                <a:effectLst/>
              </a:rPr>
              <a:t>  </a:t>
            </a:r>
            <a:r>
              <a:rPr lang="en-US" dirty="0" smtClean="0">
                <a:effectLst/>
              </a:rPr>
              <a:t>Recruitment is a complex process and involves individuals engaging with a large amount of online propaganda material. Propaganda material is presented on a variety of social media platforms, including Twitter and Facebook which are often linked into YouTube videos.</a:t>
            </a:r>
          </a:p>
          <a:p>
            <a:r>
              <a:rPr lang="en-US" dirty="0" smtClean="0">
                <a:effectLst/>
              </a:rPr>
              <a:t>    In addition, recruitment also involves joining networks of radicalized individuals online by becoming “friends” with them</a:t>
            </a:r>
          </a:p>
          <a:p>
            <a:r>
              <a:rPr lang="en-US" dirty="0" smtClean="0">
                <a:effectLst/>
              </a:rPr>
              <a:t>    or following trending issues. Once an individual becomes part of these networks they are then exposed to certain </a:t>
            </a:r>
          </a:p>
          <a:p>
            <a:r>
              <a:rPr lang="en-US" dirty="0" smtClean="0">
                <a:effectLst/>
              </a:rPr>
              <a:t>    marketing techniques such as “future pacing”.</a:t>
            </a:r>
          </a:p>
          <a:p>
            <a:pPr marL="171450" indent="-171450">
              <a:buFont typeface="Arial" panose="020B0604020202020204" pitchFamily="34" charset="0"/>
              <a:buChar char="•"/>
            </a:pPr>
            <a:r>
              <a:rPr lang="en-US" dirty="0" smtClean="0"/>
              <a:t>In 2014, countries in the East Asia and Pacific continued to weaken the ability of terrorist groups to operate in the region and constrained the activities of large terrorist organizations. Governments became increasingly concerned about the growing threat of the Islamic state in Iraq and the Levant (ISIL), which became a major impetus for further counterterrorism efforts in Indonesia and Malaysia, as citizens from both countries travelled abroad to fight with ISIL. The emergence in July 2014 of a recruitment video calling for Indonesians to join ISIL further mobilized efforts of the Indonesian government, civil society, and religious groups to counter the ISIL threat. Indonesian government officials banned support for ISIL, and then-President Yudhoyono outlined a series of measures to counter ISIL. Malaysia also demonstrated its political will at the highest levels of government to confront the threat of ISIL and other terrorist groups.</a:t>
            </a:r>
          </a:p>
          <a:p>
            <a:pPr marL="171450" indent="-171450">
              <a:buFont typeface="Arial" panose="020B0604020202020204" pitchFamily="34" charset="0"/>
              <a:buChar char="•"/>
            </a:pPr>
            <a:r>
              <a:rPr lang="en-US" sz="1200" b="0" kern="1200" dirty="0" smtClean="0">
                <a:solidFill>
                  <a:schemeClr val="tx1"/>
                </a:solidFill>
                <a:latin typeface="Arial" charset="0"/>
                <a:ea typeface="+mn-ea"/>
                <a:cs typeface="+mn-cs"/>
              </a:rPr>
              <a:t>July 07, 2004, in Colombo - Suicide Bomb Attack in Sri Lanka Kills Five People </a:t>
            </a:r>
            <a:r>
              <a:rPr lang="en-US" sz="1200" kern="1200" dirty="0" smtClean="0">
                <a:solidFill>
                  <a:schemeClr val="tx1"/>
                </a:solidFill>
                <a:latin typeface="Arial" charset="0"/>
                <a:ea typeface="+mn-ea"/>
                <a:cs typeface="+mn-cs"/>
              </a:rPr>
              <a:t>- A woman suicide bomber killed herself and four police officers in an attack on a police station near the Sri Lankan prime minister's official residence in the capital, Colombo, a police spokesman said. The blast, which injured 11 other officers, took place at around 12:30 p.m. in Colombo. The station is near the U.K and U.S. embassies. The woman ``was being searched in the police station after being arrested and blew herself up and the lady searching her,'' Rienzie Perera, the police spokesman, said in a telephone interview in Colombo.</a:t>
            </a:r>
          </a:p>
          <a:p>
            <a:pPr marL="171450" indent="-171450">
              <a:buFont typeface="Arial" panose="020B0604020202020204" pitchFamily="34" charset="0"/>
              <a:buChar char="•"/>
            </a:pPr>
            <a:r>
              <a:rPr lang="en-US" sz="1200" b="0" i="0" u="none" strike="noStrike" kern="1200" baseline="0" dirty="0" smtClean="0">
                <a:solidFill>
                  <a:schemeClr val="tx1"/>
                </a:solidFill>
                <a:latin typeface="Arial" charset="0"/>
                <a:ea typeface="+mn-ea"/>
                <a:cs typeface="+mn-cs"/>
              </a:rPr>
              <a:t>Members of the armed Basque separatist group ETA have been faking pregnancies in order to transport explosives around their waists. Spanish daily 'El Mundo' reported on Monday that the trick was discovered on 17 February when two presumed ETA members, Mikel Orbegozo and Sara Majarenas, were arrested in Valencia in eastern Spain. During the operation police found a foam mold shaped like a pregnant woman's belly, inside which were placed 25 sticks of dynamite of 100g each. The activists had sprinkled the explosives with pepper in order to prevent sniffer dogs from detecting the scent.</a:t>
            </a:r>
            <a:endParaRPr lang="en-US" altLang="en-US" dirty="0" smtClean="0">
              <a:latin typeface="Arial" panose="020B0604020202020204" pitchFamily="34" charset="0"/>
            </a:endParaRPr>
          </a:p>
          <a:p>
            <a:pPr marL="171450" indent="-171450" eaLnBrk="1" hangingPunct="1">
              <a:buFont typeface="Arial" panose="020B0604020202020204" pitchFamily="34" charset="0"/>
              <a:buChar char="•"/>
            </a:pPr>
            <a:r>
              <a:rPr lang="en-US" altLang="en-US" dirty="0" smtClean="0">
                <a:latin typeface="Arial" panose="020B0604020202020204" pitchFamily="34" charset="0"/>
              </a:rPr>
              <a:t>Notably, women were first used as suicide bombers by the Tamily Tigers in Sri Lanka, in 1991 woman blew herself up murdering Indian PM Rajiv Gandhi</a:t>
            </a:r>
            <a:r>
              <a:rPr lang="en-US" altLang="en-US" baseline="0" dirty="0" smtClean="0">
                <a:latin typeface="Arial" panose="020B0604020202020204" pitchFamily="34" charset="0"/>
              </a:rPr>
              <a:t> </a:t>
            </a:r>
            <a:r>
              <a:rPr lang="en-US" altLang="en-US" dirty="0" smtClean="0">
                <a:latin typeface="Arial" panose="020B0604020202020204" pitchFamily="34" charset="0"/>
              </a:rPr>
              <a:t>Belgian woman, Mireille, born to a white middle class Christian family, married a Moroccan, converted to Isalm.</a:t>
            </a:r>
          </a:p>
          <a:p>
            <a:pPr marL="171450" indent="-171450" eaLnBrk="1" hangingPunct="1">
              <a:buFont typeface="Arial" panose="020B0604020202020204" pitchFamily="34" charset="0"/>
              <a:buChar char="•"/>
            </a:pPr>
            <a:r>
              <a:rPr lang="en-US" sz="1200" i="0" kern="1200" dirty="0" smtClean="0">
                <a:solidFill>
                  <a:schemeClr val="tx1"/>
                </a:solidFill>
                <a:effectLst/>
                <a:latin typeface="Arial" charset="0"/>
                <a:ea typeface="+mn-ea"/>
                <a:cs typeface="+mn-cs"/>
              </a:rPr>
              <a:t>MIREILLE, who was born in Belgium to a white, middle-class Christian family, blew herself to pieces last month in a suicide attack against American troops near Baghdad. In one of the most extraordinary tales of Islamic radicalization, she is thought to be the first white Western woman to carry out a suicide bombing.</a:t>
            </a:r>
            <a:r>
              <a:rPr lang="en-US" sz="1200" i="0" kern="1200" baseline="0" dirty="0" smtClean="0">
                <a:solidFill>
                  <a:schemeClr val="tx1"/>
                </a:solidFill>
                <a:effectLst/>
                <a:latin typeface="Arial" charset="0"/>
                <a:ea typeface="+mn-ea"/>
                <a:cs typeface="+mn-cs"/>
              </a:rPr>
              <a:t>  </a:t>
            </a:r>
            <a:r>
              <a:rPr lang="en-US" sz="1200" i="0" kern="1200" dirty="0" smtClean="0">
                <a:solidFill>
                  <a:schemeClr val="tx1"/>
                </a:solidFill>
                <a:effectLst/>
                <a:latin typeface="Arial" charset="0"/>
                <a:ea typeface="+mn-ea"/>
                <a:cs typeface="+mn-cs"/>
              </a:rPr>
              <a:t>Belgian investigators, who arrested 14 people associated with her, are keeping the 38-year-old woman’s true identity secret, but details have started to emerge. She was from the southern Belgian town of Charleroi, married to a Moroccan and converted to an extreme form of Islam.</a:t>
            </a:r>
            <a:endParaRPr lang="en-US" altLang="en-US" i="0" dirty="0" smtClean="0">
              <a:latin typeface="Arial" panose="020B0604020202020204" pitchFamily="34" charset="0"/>
            </a:endParaRPr>
          </a:p>
          <a:p>
            <a:pPr marL="171450" indent="-171450" eaLnBrk="1" hangingPunct="1">
              <a:buFont typeface="Arial" panose="020B0604020202020204" pitchFamily="34" charset="0"/>
              <a:buChar char="•"/>
            </a:pPr>
            <a:endParaRPr lang="en-US" altLang="en-US" dirty="0" smtClean="0">
              <a:latin typeface="Arial" panose="020B0604020202020204" pitchFamily="34" charset="0"/>
            </a:endParaRPr>
          </a:p>
          <a:p>
            <a:pPr eaLnBrk="1" hangingPunct="1"/>
            <a:endParaRPr lang="en-US" altLang="en-US" dirty="0" smtClean="0">
              <a:latin typeface="Arial" panose="020B0604020202020204" pitchFamily="34" charset="0"/>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8D78824-B76E-4FA6-890E-E2A078EDE1BE}" type="slidenum">
              <a:rPr lang="en-US" altLang="en-US" smtClean="0"/>
              <a:pPr>
                <a:spcBef>
                  <a:spcPct val="0"/>
                </a:spcBef>
              </a:pPr>
              <a:t>90</a:t>
            </a:fld>
            <a:endParaRPr lang="en-US" altLang="en-US" dirty="0" smtClean="0"/>
          </a:p>
        </p:txBody>
      </p:sp>
      <p:sp>
        <p:nvSpPr>
          <p:cNvPr id="150531" name="Rectangle 2"/>
          <p:cNvSpPr>
            <a:spLocks noGrp="1" noRot="1" noChangeAspect="1" noChangeArrowheads="1" noTextEdit="1"/>
          </p:cNvSpPr>
          <p:nvPr>
            <p:ph type="sldImg"/>
          </p:nvPr>
        </p:nvSpPr>
        <p:spPr>
          <a:ln/>
        </p:spPr>
      </p:sp>
      <p:sp>
        <p:nvSpPr>
          <p:cNvPr id="150532" name="Rectangle 3"/>
          <p:cNvSpPr>
            <a:spLocks noGrp="1" noChangeArrowheads="1"/>
          </p:cNvSpPr>
          <p:nvPr>
            <p:ph type="body" idx="1"/>
          </p:nvPr>
        </p:nvSpPr>
        <p:spPr>
          <a:noFill/>
        </p:spPr>
        <p:txBody>
          <a:bodyPr/>
          <a:lstStyle/>
          <a:p>
            <a:pPr marL="171450" indent="-171450" eaLnBrk="1" hangingPunct="1">
              <a:buFont typeface="Arial" panose="020B0604020202020204" pitchFamily="34" charset="0"/>
              <a:buChar char="•"/>
            </a:pPr>
            <a:r>
              <a:rPr lang="en-US" altLang="en-US" dirty="0" smtClean="0">
                <a:latin typeface="Arial" panose="020B0604020202020204" pitchFamily="34" charset="0"/>
              </a:rPr>
              <a:t>Some of the radicals choose not to attend the mosques in</a:t>
            </a:r>
            <a:r>
              <a:rPr lang="en-US" altLang="en-US" baseline="0" dirty="0" smtClean="0">
                <a:latin typeface="Arial" panose="020B0604020202020204" pitchFamily="34" charset="0"/>
              </a:rPr>
              <a:t> order to become unnoticed.  </a:t>
            </a:r>
          </a:p>
          <a:p>
            <a:pPr marL="171450" indent="-171450" eaLnBrk="1" hangingPunct="1">
              <a:buFont typeface="Arial" panose="020B0604020202020204" pitchFamily="34" charset="0"/>
              <a:buChar char="•"/>
            </a:pPr>
            <a:r>
              <a:rPr lang="en-US" altLang="en-US" dirty="0" smtClean="0">
                <a:latin typeface="Arial" panose="020B0604020202020204" pitchFamily="34" charset="0"/>
              </a:rPr>
              <a:t>To escape detection they adapt in to western societies.</a:t>
            </a:r>
          </a:p>
          <a:p>
            <a:pPr marL="171450" indent="-171450" eaLnBrk="1" hangingPunct="1">
              <a:buFont typeface="Arial" panose="020B0604020202020204" pitchFamily="34" charset="0"/>
              <a:buChar char="•"/>
            </a:pPr>
            <a:r>
              <a:rPr lang="en-US" altLang="en-US" dirty="0" smtClean="0">
                <a:latin typeface="Arial" panose="020B0604020202020204" pitchFamily="34" charset="0"/>
              </a:rPr>
              <a:t>Men dressed in Islamic women’s clothing, burkas.  </a:t>
            </a:r>
          </a:p>
          <a:p>
            <a:pPr marL="171450" indent="-171450" rtl="0">
              <a:buFont typeface="Arial" panose="020B0604020202020204" pitchFamily="34" charset="0"/>
              <a:buChar char="•"/>
            </a:pPr>
            <a:r>
              <a:rPr lang="en-US" dirty="0" smtClean="0"/>
              <a:t>The </a:t>
            </a:r>
            <a:r>
              <a:rPr lang="en-US" b="0" dirty="0" smtClean="0"/>
              <a:t>2006 al-Askari mosque bombing </a:t>
            </a:r>
            <a:r>
              <a:rPr lang="en-US" dirty="0" smtClean="0"/>
              <a:t>occurred at </a:t>
            </a:r>
            <a:r>
              <a:rPr lang="en-US" b="0" dirty="0" smtClean="0"/>
              <a:t>the al-Askari mosque </a:t>
            </a:r>
            <a:r>
              <a:rPr lang="en-US" dirty="0" smtClean="0"/>
              <a:t>in the Iraqi city of Samarra, on February 22, 2006, at about 6:44 a.m. local time (0344 UTC). The attack on the mosque, one of the holiest sites in Shia Islam, is not claimed by any group; U.S. President George W. Bush suggested that "the evidence indicates" that it was "an Al Qaida plot". The mosque was severely damaged, but none were injured in the blast.</a:t>
            </a:r>
            <a:r>
              <a:rPr lang="en-US" baseline="0" dirty="0" smtClean="0"/>
              <a:t>  </a:t>
            </a:r>
            <a:r>
              <a:rPr lang="en-US" dirty="0" smtClean="0"/>
              <a:t>The bombing was followed by retaliatory violence with over a hundred dead bodies being found the next day and well over 1,000 people killed in the days following the bombing – by some counts, over 1,000 on the first day alone.</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n-US" altLang="en-US" dirty="0" smtClean="0">
              <a:latin typeface="Arial" panose="020B0604020202020204" pitchFamily="34" charset="0"/>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0" dirty="0" smtClean="0"/>
              <a:t>Hamas</a:t>
            </a:r>
            <a:r>
              <a:rPr lang="en-US" dirty="0" smtClean="0"/>
              <a:t> (Arabic: حماس‎‎ </a:t>
            </a:r>
            <a:r>
              <a:rPr lang="en-US" i="1" dirty="0" smtClean="0"/>
              <a:t>Ḥamās</a:t>
            </a:r>
            <a:r>
              <a:rPr lang="en-US" dirty="0" smtClean="0"/>
              <a:t>, an acronym of حركة المقاومة الاسلامية </a:t>
            </a:r>
            <a:r>
              <a:rPr lang="en-US" i="1" dirty="0" smtClean="0"/>
              <a:t>Ḥarakat al-Muqāwamah al-ʾIslāmiyyah</a:t>
            </a:r>
            <a:r>
              <a:rPr lang="en-US" dirty="0" smtClean="0"/>
              <a:t> Islamic Resistance Movement) is a Palestinian Sunni-Islamic fundamentalist organization.</a:t>
            </a:r>
            <a:r>
              <a:rPr lang="en-US" baseline="0" dirty="0" smtClean="0"/>
              <a:t> </a:t>
            </a:r>
            <a:r>
              <a:rPr lang="en-US" dirty="0" smtClean="0"/>
              <a:t> It has a social service wing, Dawah, and a military wing, the Izz ad-Din al-Qassam Brigades. It has been the </a:t>
            </a:r>
            <a:r>
              <a:rPr lang="en-US" i="1" dirty="0" smtClean="0"/>
              <a:t>de facto</a:t>
            </a:r>
            <a:r>
              <a:rPr lang="en-US" dirty="0" smtClean="0"/>
              <a:t> governing authority of the Gaza Strip</a:t>
            </a:r>
            <a:r>
              <a:rPr lang="en-US" baseline="0" dirty="0" smtClean="0"/>
              <a:t> </a:t>
            </a:r>
            <a:r>
              <a:rPr lang="en-US" dirty="0" smtClean="0"/>
              <a:t>since its takeover of that are in 2007.</a:t>
            </a:r>
            <a:r>
              <a:rPr lang="en-US" baseline="30000" dirty="0" smtClean="0"/>
              <a:t> </a:t>
            </a:r>
            <a:r>
              <a:rPr lang="en-US" dirty="0" smtClean="0"/>
              <a:t> During this period it fought several wars with Israel.</a:t>
            </a:r>
            <a:r>
              <a:rPr lang="en-US" baseline="0" dirty="0" smtClean="0"/>
              <a:t>  </a:t>
            </a:r>
            <a:r>
              <a:rPr lang="en-US" dirty="0" smtClean="0"/>
              <a:t>It is regarded, either in whole or in part, as a terrorist organization by several countries and international organizations, most notably by Israel, the United States and the European Union</a:t>
            </a:r>
            <a:endParaRPr lang="en-US" b="0" dirty="0" smtClean="0"/>
          </a:p>
          <a:p>
            <a:pPr marL="171450" indent="-171450">
              <a:buFont typeface="Arial" panose="020B0604020202020204" pitchFamily="34" charset="0"/>
              <a:buChar char="•"/>
            </a:pPr>
            <a:r>
              <a:rPr lang="en-US" b="0" dirty="0" smtClean="0"/>
              <a:t>The Society of the Muslim Brothers (Arabic: جماعة الإخوان المسلمين‎‎ </a:t>
            </a:r>
            <a:r>
              <a:rPr lang="en-US" b="0" i="1" u="none" strike="noStrike" dirty="0" smtClean="0">
                <a:effectLst/>
              </a:rPr>
              <a:t>Jamāʻat al-Ikhwān al-Muslimīn</a:t>
            </a:r>
            <a:r>
              <a:rPr lang="en-US" b="0" dirty="0" smtClean="0"/>
              <a:t>), better known as the Muslim Brotherhood </a:t>
            </a:r>
            <a:r>
              <a:rPr lang="en-US" dirty="0" smtClean="0"/>
              <a:t>(الإخوان المسلمون </a:t>
            </a:r>
            <a:r>
              <a:rPr lang="en-US" i="1" u="none" strike="noStrike" dirty="0" smtClean="0">
                <a:effectLst/>
              </a:rPr>
              <a:t>al-Ikhwān al-Muslimūn</a:t>
            </a:r>
            <a:r>
              <a:rPr lang="en-US" dirty="0" smtClean="0">
                <a:effectLst/>
              </a:rPr>
              <a:t>)</a:t>
            </a:r>
            <a:r>
              <a:rPr lang="en-US" dirty="0" smtClean="0"/>
              <a:t>, is a transnational Sunni</a:t>
            </a:r>
            <a:r>
              <a:rPr lang="en-US" baseline="0" dirty="0" smtClean="0"/>
              <a:t> </a:t>
            </a:r>
            <a:r>
              <a:rPr lang="en-US" dirty="0" smtClean="0"/>
              <a:t>Islamist organization founded in Egypt by Islamic scholar and schoolteacher Hassan al-Banna in 1928. The organization gained supporters throughout the Arab world and influenced other Islamist groups such as Hamas</a:t>
            </a:r>
            <a:r>
              <a:rPr lang="en-US" baseline="30000" dirty="0" smtClean="0"/>
              <a:t> </a:t>
            </a:r>
            <a:r>
              <a:rPr lang="en-US" dirty="0" smtClean="0"/>
              <a:t>with its "model of political activism combined with Islamic charity work", and in 2012 sponsored the elected political party in Egypt after the January</a:t>
            </a:r>
            <a:r>
              <a:rPr lang="en-US" baseline="0" dirty="0" smtClean="0"/>
              <a:t> </a:t>
            </a:r>
            <a:r>
              <a:rPr lang="en-US" dirty="0" smtClean="0"/>
              <a:t>Revolution in 2011. However, it faced periodic government crackdowns for alleged terrorist activities, and as of 2015 is considered a terrorist organization by the governments of Bahrain, Egypt, Russia, Syria, Saudi Arabia and the United Arab Emirates.</a:t>
            </a:r>
          </a:p>
          <a:p>
            <a:pPr marL="171450" indent="-171450" eaLnBrk="1" hangingPunct="1">
              <a:spcBef>
                <a:spcPct val="0"/>
              </a:spcBef>
              <a:buFont typeface="Arial" panose="020B0604020202020204" pitchFamily="34" charset="0"/>
              <a:buChar char="•"/>
            </a:pPr>
            <a:r>
              <a:rPr lang="en-US" altLang="en-US" dirty="0" smtClean="0"/>
              <a:t>Al Gemaa’ al Islamiya (Blind Shaykh)</a:t>
            </a:r>
            <a:r>
              <a:rPr lang="en-US" altLang="en-US" baseline="0" dirty="0" smtClean="0"/>
              <a:t> - </a:t>
            </a:r>
            <a:r>
              <a:rPr lang="en-US" dirty="0" smtClean="0"/>
              <a:t>The imprisoned blind Sheikh Omar Abdel-Rahman is the spiritual leader of the movement. He was implicated in the 1993 World Trade Center bombings in the United States and imprisoned for conspiring to blow up New York City landmarks and the FBI headquarters. The group, along with the Egyptian Islamic Jihad, was responsible for the killing of Egyptian president Anwar Sadat in 1981, and of hundreds of civilians, dozens of tourists and over 100 Egyptian policemen in a terror campaign in the 1990s. In 2003 the group ostensibly renounced bloodshed. Ayman Zawahiri is apparently active in both Gama'a Islamiya and the Islamic Jihad group. </a:t>
            </a:r>
          </a:p>
          <a:p>
            <a:pPr marL="171450" indent="-171450">
              <a:buFont typeface="Arial" panose="020B0604020202020204" pitchFamily="34" charset="0"/>
              <a:buChar char="•"/>
            </a:pPr>
            <a:r>
              <a:rPr lang="en-US" altLang="en-US" dirty="0" smtClean="0"/>
              <a:t>LTTE (Sri Lankan separatists – 8 arrested in NJ in August) – </a:t>
            </a:r>
            <a:r>
              <a:rPr lang="en-US" sz="1200" b="0" i="0" u="none" strike="noStrike" kern="1200" baseline="0" dirty="0" smtClean="0">
                <a:solidFill>
                  <a:schemeClr val="tx1"/>
                </a:solidFill>
                <a:latin typeface="Arial" charset="0"/>
                <a:ea typeface="+mn-ea"/>
                <a:cs typeface="+mn-cs"/>
              </a:rPr>
              <a:t>The trial against Sri Lankan-born Galleon hedge fund founder Raj Rajaratnam for allegedly funding the LTTE is expected to begin as early as 2015. Ina seven-count complaint filed in the US District Court of New Jersey by the family members of those killed and survivors of bombings committedly the LTTE alleged that Rajaratnam and the family foundation headed by his father provided millions of dollars in funds used for terrorist attacks.</a:t>
            </a:r>
            <a:endParaRPr lang="en-US" altLang="en-US" dirty="0" smtClean="0"/>
          </a:p>
          <a:p>
            <a:pPr marL="171450" indent="-171450" eaLnBrk="1" hangingPunct="1">
              <a:spcBef>
                <a:spcPct val="0"/>
              </a:spcBef>
              <a:buFont typeface="Arial" panose="020B0604020202020204" pitchFamily="34" charset="0"/>
              <a:buChar char="•"/>
            </a:pPr>
            <a:r>
              <a:rPr lang="en-US" altLang="en-US" dirty="0" smtClean="0"/>
              <a:t>Hizballah</a:t>
            </a:r>
            <a:r>
              <a:rPr lang="en-US" altLang="en-US" baseline="0" dirty="0" smtClean="0"/>
              <a:t> - </a:t>
            </a:r>
            <a:r>
              <a:rPr lang="en-US" b="0" dirty="0" smtClean="0"/>
              <a:t>Hezbollah</a:t>
            </a:r>
            <a:r>
              <a:rPr lang="en-US" dirty="0" smtClean="0"/>
              <a:t> (pronounced /</a:t>
            </a:r>
            <a:r>
              <a:rPr lang="en-US" dirty="0" smtClean="0">
                <a:effectLst/>
              </a:rPr>
              <a:t>ˌhɛzbəˈlɑː</a:t>
            </a:r>
            <a:r>
              <a:rPr lang="en-US" dirty="0" smtClean="0"/>
              <a:t>/; Arabic: حزب الله‎‎ </a:t>
            </a:r>
            <a:r>
              <a:rPr lang="en-US" i="1" u="none" strike="noStrike" dirty="0" smtClean="0">
                <a:effectLst/>
              </a:rPr>
              <a:t>Ḥizbu 'llāh</a:t>
            </a:r>
            <a:r>
              <a:rPr lang="en-US" dirty="0" smtClean="0"/>
              <a:t>, literally "Party of Allah" or "Party of God")—also transliterated </a:t>
            </a:r>
            <a:r>
              <a:rPr lang="en-US" b="0" dirty="0" smtClean="0"/>
              <a:t>Hizbullah, Hizballah</a:t>
            </a:r>
            <a:r>
              <a:rPr lang="en-US" dirty="0" smtClean="0"/>
              <a:t>, etc.—is a Shi'a Islamist militant group and political party based in Lebanon. Hezbollah's paramilitary wing is the Jihad Council,</a:t>
            </a:r>
            <a:r>
              <a:rPr lang="en-US" baseline="30000" dirty="0" smtClean="0"/>
              <a:t> </a:t>
            </a:r>
            <a:r>
              <a:rPr lang="en-US" dirty="0" smtClean="0"/>
              <a:t>and its political wing is Loyalty to the Resistance Bloc party in the Lebanese parliament. After the death of Abbas al-Musawi in 1992, the group has been headed by Hassan Nasrallah, its Secretary-General.</a:t>
            </a:r>
          </a:p>
          <a:p>
            <a:pPr marL="171450" indent="-171450" eaLnBrk="1" hangingPunct="1">
              <a:spcBef>
                <a:spcPct val="0"/>
              </a:spcBef>
              <a:buFont typeface="Arial" panose="020B0604020202020204" pitchFamily="34" charset="0"/>
              <a:buChar char="•"/>
            </a:pPr>
            <a:r>
              <a:rPr lang="en-US" b="0" dirty="0" smtClean="0"/>
              <a:t>Tablighi Jamaat </a:t>
            </a:r>
            <a:r>
              <a:rPr lang="en-US" dirty="0" smtClean="0"/>
              <a:t>(Urdu: </a:t>
            </a:r>
            <a:r>
              <a:rPr lang="ur-PK" sz="1200" kern="1200" dirty="0" smtClean="0">
                <a:solidFill>
                  <a:schemeClr val="tx1"/>
                </a:solidFill>
                <a:effectLst/>
                <a:latin typeface="Arial" charset="0"/>
                <a:ea typeface="+mn-ea"/>
                <a:cs typeface="+mn-cs"/>
              </a:rPr>
              <a:t>تبلیغی جماعت</a:t>
            </a:r>
            <a:r>
              <a:rPr lang="en-US" dirty="0" smtClean="0"/>
              <a:t>‎, </a:t>
            </a:r>
            <a:r>
              <a:rPr lang="en-US" i="1" dirty="0" smtClean="0"/>
              <a:t>Tablīghī Jamā‘at</a:t>
            </a:r>
            <a:r>
              <a:rPr lang="en-US" dirty="0" smtClean="0"/>
              <a:t>; Arabic: جماعة التبليغ‎‎, </a:t>
            </a:r>
            <a:r>
              <a:rPr lang="en-US" i="1" dirty="0" smtClean="0"/>
              <a:t>Jamā‘at at-Tablīgh</a:t>
            </a:r>
            <a:r>
              <a:rPr lang="en-US" dirty="0" smtClean="0"/>
              <a:t>; Bengali: </a:t>
            </a:r>
            <a:r>
              <a:rPr lang="bn-IN" dirty="0" smtClean="0"/>
              <a:t>তাবলীগ জামাত</a:t>
            </a:r>
            <a:r>
              <a:rPr lang="en-US" dirty="0" smtClean="0"/>
              <a:t>; Hindi: </a:t>
            </a:r>
            <a:r>
              <a:rPr lang="hi-IN" dirty="0" smtClean="0"/>
              <a:t>तबलीग़ी जमात</a:t>
            </a:r>
            <a:r>
              <a:rPr lang="en-US" dirty="0" smtClean="0"/>
              <a:t>; English: Society for spreading faith) is a non-political global Sunni</a:t>
            </a:r>
            <a:r>
              <a:rPr lang="en-US" baseline="0" dirty="0" smtClean="0"/>
              <a:t> </a:t>
            </a:r>
            <a:r>
              <a:rPr lang="en-US" dirty="0" smtClean="0"/>
              <a:t>Islamic missionary movement that focuses on urging Muslims to return to primary Sunni Islam, and particularly in matters of ritual, dress, and personal behavior.</a:t>
            </a:r>
            <a:r>
              <a:rPr lang="en-US" baseline="0" dirty="0" smtClean="0"/>
              <a:t>  </a:t>
            </a:r>
            <a:r>
              <a:rPr lang="en-US" dirty="0" smtClean="0"/>
              <a:t>The organisation is estimated to have between 12 million and 150 million adherents (the majority living in South Asia), and a presence in somewhere between 150 and 200 countries. It has been called "one of the most influential religious movements in 20th century Islam".</a:t>
            </a:r>
            <a:endParaRPr lang="en-US" altLang="en-US" dirty="0" smtClean="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91</a:t>
            </a:fld>
            <a:endParaRPr lang="en-US" altLang="en-US" dirty="0"/>
          </a:p>
        </p:txBody>
      </p:sp>
    </p:spTree>
    <p:extLst>
      <p:ext uri="{BB962C8B-B14F-4D97-AF65-F5344CB8AC3E}">
        <p14:creationId xmlns:p14="http://schemas.microsoft.com/office/powerpoint/2010/main" val="334928848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B697E89-A0FC-4C3D-84AD-BD2958F38C67}" type="slidenum">
              <a:rPr lang="en-US" altLang="en-US" smtClean="0"/>
              <a:pPr>
                <a:spcBef>
                  <a:spcPct val="0"/>
                </a:spcBef>
              </a:pPr>
              <a:t>92</a:t>
            </a:fld>
            <a:endParaRPr lang="en-US" altLang="en-US" dirty="0" smtClean="0"/>
          </a:p>
        </p:txBody>
      </p:sp>
      <p:sp>
        <p:nvSpPr>
          <p:cNvPr id="154627" name="Rectangle 2"/>
          <p:cNvSpPr>
            <a:spLocks noGrp="1" noRot="1" noChangeAspect="1" noChangeArrowheads="1" noTextEdit="1"/>
          </p:cNvSpPr>
          <p:nvPr>
            <p:ph type="sldImg"/>
          </p:nvPr>
        </p:nvSpPr>
        <p:spPr>
          <a:ln/>
        </p:spPr>
      </p:sp>
      <p:sp>
        <p:nvSpPr>
          <p:cNvPr id="154628" name="Rectangle 3"/>
          <p:cNvSpPr>
            <a:spLocks noGrp="1" noChangeArrowheads="1"/>
          </p:cNvSpPr>
          <p:nvPr>
            <p:ph type="body" idx="1"/>
          </p:nvPr>
        </p:nvSpPr>
        <p:spPr>
          <a:noFill/>
        </p:spPr>
        <p:txBody>
          <a:bodyPr/>
          <a:lstStyle/>
          <a:p>
            <a:pPr marL="171450" indent="-171450" eaLnBrk="1" hangingPunct="1">
              <a:spcBef>
                <a:spcPct val="50000"/>
              </a:spcBef>
              <a:buFont typeface="Arial" panose="020B0604020202020204" pitchFamily="34" charset="0"/>
              <a:buChar char="•"/>
            </a:pPr>
            <a:r>
              <a:rPr lang="en-US" altLang="en-US" dirty="0" smtClean="0">
                <a:latin typeface="Arial" panose="020B0604020202020204" pitchFamily="34" charset="0"/>
              </a:rPr>
              <a:t>SHAC was founded in England, Stop Huntingdon Animal Cruelty (SHAC) seeks to close Huntingdon Life Sciences (HLS), a contract animal research company.  The sole HLS research facility located in the US is in Franklin Township, New Jersey.</a:t>
            </a:r>
          </a:p>
          <a:p>
            <a:pPr marL="171450" indent="-171450" eaLnBrk="1" hangingPunct="1">
              <a:buFont typeface="Arial" panose="020B0604020202020204" pitchFamily="34" charset="0"/>
              <a:buChar char="•"/>
            </a:pPr>
            <a:r>
              <a:rPr lang="en-US" altLang="en-US" dirty="0" smtClean="0">
                <a:latin typeface="Arial" panose="020B0604020202020204" pitchFamily="34" charset="0"/>
              </a:rPr>
              <a:t>SHAC tactics include:</a:t>
            </a:r>
          </a:p>
          <a:p>
            <a:pPr marL="171450" indent="-171450" eaLnBrk="1" hangingPunct="1">
              <a:buFont typeface="Arial" panose="020B0604020202020204" pitchFamily="34" charset="0"/>
              <a:buChar char="•"/>
            </a:pPr>
            <a:r>
              <a:rPr lang="en-US" altLang="en-US" b="1" u="sng" dirty="0" smtClean="0">
                <a:latin typeface="Arial" panose="020B0604020202020204" pitchFamily="34" charset="0"/>
              </a:rPr>
              <a:t>Lawful non-violent:</a:t>
            </a:r>
            <a:r>
              <a:rPr lang="en-US" altLang="en-US" dirty="0" smtClean="0">
                <a:latin typeface="Arial" panose="020B0604020202020204" pitchFamily="34" charset="0"/>
              </a:rPr>
              <a:t> Protests, Civil Disobedience, Mass Distribution of Leaflets/Flyers</a:t>
            </a:r>
          </a:p>
          <a:p>
            <a:pPr marL="171450" indent="-171450" eaLnBrk="1" hangingPunct="1">
              <a:buFont typeface="Arial" panose="020B0604020202020204" pitchFamily="34" charset="0"/>
              <a:buChar char="•"/>
            </a:pPr>
            <a:r>
              <a:rPr lang="en-US" altLang="en-US" b="1" u="sng" dirty="0" smtClean="0">
                <a:latin typeface="Arial" panose="020B0604020202020204" pitchFamily="34" charset="0"/>
              </a:rPr>
              <a:t>Harassment of HLS employees/clients:</a:t>
            </a:r>
            <a:r>
              <a:rPr lang="en-US" altLang="en-US" dirty="0" smtClean="0">
                <a:latin typeface="Arial" panose="020B0604020202020204" pitchFamily="34" charset="0"/>
              </a:rPr>
              <a:t> Verbal Abuse, Black Faxes, Phone Blockades, Suggestive Threats</a:t>
            </a:r>
          </a:p>
          <a:p>
            <a:pPr marL="171450" indent="-171450" eaLnBrk="1" hangingPunct="1">
              <a:buFont typeface="Arial" panose="020B0604020202020204" pitchFamily="34" charset="0"/>
              <a:buChar char="•"/>
            </a:pPr>
            <a:r>
              <a:rPr lang="en-US" altLang="en-US" b="1" u="sng" dirty="0" smtClean="0">
                <a:latin typeface="Arial" panose="020B0604020202020204" pitchFamily="34" charset="0"/>
              </a:rPr>
              <a:t>Criminal Actions:</a:t>
            </a:r>
            <a:r>
              <a:rPr lang="en-US" altLang="en-US" dirty="0" smtClean="0">
                <a:latin typeface="Arial" panose="020B0604020202020204" pitchFamily="34" charset="0"/>
              </a:rPr>
              <a:t> Vandalism, Graffiti, Cyberterrorism, Business and Home Invasions</a:t>
            </a:r>
          </a:p>
          <a:p>
            <a:pPr marL="171450" indent="-171450" eaLnBrk="1" hangingPunct="1">
              <a:buFont typeface="Arial" panose="020B0604020202020204" pitchFamily="34" charset="0"/>
              <a:buChar char="•"/>
            </a:pPr>
            <a:r>
              <a:rPr lang="en-US" altLang="en-US" dirty="0" smtClean="0">
                <a:latin typeface="Arial" panose="020B0604020202020204" pitchFamily="34" charset="0"/>
              </a:rPr>
              <a:t>On  March 2, 2006, six members of SHAC were found guilty of multiple federal felonies under the Animal Enterprise Protection Act of 1992. Under this act, anyone who “physically disrupts” an animal enterprise can be punished. </a:t>
            </a:r>
            <a:endParaRPr lang="en-US" altLang="en-US" dirty="0" smtClean="0">
              <a:latin typeface="Arial" panose="020B0604020202020204" pitchFamily="34" charset="0"/>
              <a:sym typeface="Wingdings" panose="05000000000000000000" pitchFamily="2" charset="2"/>
            </a:endParaRPr>
          </a:p>
          <a:p>
            <a:pPr eaLnBrk="1" hangingPunct="1"/>
            <a:endParaRPr lang="en-US" altLang="en-US" dirty="0" smtClean="0">
              <a:latin typeface="Arial" panose="020B0604020202020204" pitchFamily="34" charset="0"/>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9CD032E-0042-4150-B4A4-CA875047F4EE}" type="slidenum">
              <a:rPr lang="en-US" altLang="en-US" smtClean="0"/>
              <a:pPr>
                <a:spcBef>
                  <a:spcPct val="0"/>
                </a:spcBef>
              </a:pPr>
              <a:t>93</a:t>
            </a:fld>
            <a:endParaRPr lang="en-US" altLang="en-US" dirty="0" smtClean="0"/>
          </a:p>
        </p:txBody>
      </p:sp>
      <p:sp>
        <p:nvSpPr>
          <p:cNvPr id="156675" name="Rectangle 2"/>
          <p:cNvSpPr>
            <a:spLocks noGrp="1" noRot="1" noChangeAspect="1" noChangeArrowheads="1" noTextEdit="1"/>
          </p:cNvSpPr>
          <p:nvPr>
            <p:ph type="sldImg"/>
          </p:nvPr>
        </p:nvSpPr>
        <p:spPr>
          <a:ln/>
        </p:spPr>
      </p:sp>
      <p:sp>
        <p:nvSpPr>
          <p:cNvPr id="156676" name="Rectangle 3"/>
          <p:cNvSpPr>
            <a:spLocks noGrp="1" noChangeArrowheads="1"/>
          </p:cNvSpPr>
          <p:nvPr>
            <p:ph type="body" idx="1"/>
          </p:nvPr>
        </p:nvSpPr>
        <p:spPr>
          <a:noFill/>
        </p:spPr>
        <p:txBody>
          <a:bodyPr/>
          <a:lstStyle/>
          <a:p>
            <a:pPr marL="171450" indent="-171450" eaLnBrk="1" hangingPunct="1">
              <a:buFont typeface="Arial" panose="020B0604020202020204" pitchFamily="34" charset="0"/>
              <a:buChar char="•"/>
            </a:pPr>
            <a:r>
              <a:rPr lang="en-US" altLang="en-US" dirty="0" smtClean="0">
                <a:latin typeface="Arial" panose="020B0604020202020204" pitchFamily="34" charset="0"/>
              </a:rPr>
              <a:t>The Saflafi-jihad</a:t>
            </a:r>
            <a:r>
              <a:rPr lang="en-US" altLang="en-US" baseline="0" dirty="0" smtClean="0">
                <a:latin typeface="Arial" panose="020B0604020202020204" pitchFamily="34" charset="0"/>
              </a:rPr>
              <a:t> is more like an ideology than to a religion because like other ideologies it is a by-product of the industrialization that swept through Europe beginning in the 19</a:t>
            </a:r>
            <a:r>
              <a:rPr lang="en-US" altLang="en-US" baseline="30000" dirty="0" smtClean="0">
                <a:latin typeface="Arial" panose="020B0604020202020204" pitchFamily="34" charset="0"/>
              </a:rPr>
              <a:t>th</a:t>
            </a:r>
            <a:r>
              <a:rPr lang="en-US" altLang="en-US" baseline="0" dirty="0" smtClean="0">
                <a:latin typeface="Arial" panose="020B0604020202020204" pitchFamily="34" charset="0"/>
              </a:rPr>
              <a:t> century and is hence an outgrowth of modernity.</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altLang="en-US" dirty="0" smtClean="0">
                <a:latin typeface="Arial" panose="020B0604020202020204" pitchFamily="34" charset="0"/>
              </a:rPr>
              <a:t>Radicalize</a:t>
            </a:r>
            <a:r>
              <a:rPr lang="en-US" altLang="en-US" baseline="0" dirty="0" smtClean="0">
                <a:latin typeface="Arial" panose="020B0604020202020204" pitchFamily="34" charset="0"/>
              </a:rPr>
              <a:t>d US converts of Islam and their potential to attack the homeland are a growing concern for the US. </a:t>
            </a:r>
            <a:r>
              <a:rPr lang="en-US" dirty="0" smtClean="0"/>
              <a:t>Prison radicalization is more likely to begin through such personal relationships rather than through a ranting, wild-eyed extremist “brainwashing” an unwilling audience. As stated by a Muslim inmate in California’s Folsom prison who is head of the jail’s Islamic Studies Program, a rehabilitation program based on mainstream Sunni Islam: “The potential for radicalization must be understood on a one-to-one basis. The European and American experience shows that prisons are venues where extremists have radicalized and recruited among the inmate population. Prison radicalization primarily occurs through anti-U.S. sermons provided by contract, volunteer, or staff imams, radicalized inmates who gain religious influence, and extremist media. Ideologies that radicalized inmates appear most often to embrace include the Salafi form of Sunni Islam (including revisionist versions commonly known as "prison Islam") and an extremist view of Shia Islam similar to that of the government of Iran and Lebanese Hizballah.   Extremists whose paths toward terrorism began in European or U.S. prisons include numerous high-profile terrorists. In the United Kingdom, they include Richard Reid, the 2001 “shoe-bomber,” and Muktar Ibrahim, the leader of the July 21, 2005 London bomb plot. </a:t>
            </a:r>
            <a:r>
              <a:rPr lang="en-US" sz="1200" kern="1200" dirty="0" smtClean="0">
                <a:solidFill>
                  <a:schemeClr val="tx1"/>
                </a:solidFill>
                <a:effectLst/>
                <a:latin typeface="Arial" charset="0"/>
                <a:ea typeface="+mn-ea"/>
                <a:cs typeface="+mn-cs"/>
              </a:rPr>
              <a:t>Recruiting for jihad takes place both inside and outside of identified radical mosques and other known venues. These “retail outlets” can be identified and monitored. Surveillance, real and imagined, of recruiting venues can inform authorities of possible terrorist plots and may discourage recruiting. </a:t>
            </a:r>
            <a:r>
              <a:rPr lang="en-US" dirty="0" smtClean="0"/>
              <a:t> Radicalization via the Internet is participatory, and individuals are actively engaged in exchanging extremist propaganda and rhetoric online which may facilitate the violent Islamic extremist cause. These online activities further their indoctrination, create links between extremists located around the world, and may serve as a springboard for future terrorist activities. </a:t>
            </a:r>
            <a:r>
              <a:rPr lang="en-US" sz="1200" kern="1200" dirty="0" smtClean="0">
                <a:solidFill>
                  <a:schemeClr val="tx1"/>
                </a:solidFill>
                <a:effectLst/>
                <a:latin typeface="Arial" charset="0"/>
                <a:ea typeface="+mn-ea"/>
                <a:cs typeface="+mn-cs"/>
              </a:rPr>
              <a:t>Recruiting for jihad takes place both inside and outside of identified radical mosques and other known venues. </a:t>
            </a:r>
          </a:p>
          <a:p>
            <a:pPr marL="171450" indent="-171450">
              <a:buFont typeface="Arial" panose="020B0604020202020204" pitchFamily="34" charset="0"/>
              <a:buChar char="•"/>
            </a:pPr>
            <a:r>
              <a:rPr lang="en-US" sz="1200" kern="1200" dirty="0" smtClean="0">
                <a:solidFill>
                  <a:schemeClr val="tx1"/>
                </a:solidFill>
                <a:effectLst/>
                <a:latin typeface="Arial" charset="0"/>
                <a:ea typeface="+mn-ea"/>
                <a:cs typeface="+mn-cs"/>
              </a:rPr>
              <a:t>Terrorist groups have good reason to use social media, whose popularity suits them in many ways. In 2015, the Internet is fast overtaking conventional forms of media such as books, magazines, and television to become the leading research and entertainment platform. Social media outlets allow them to present themselves as just another part of mainstream news. Most social media platforms are easy to use and cost little or nothing. With them, terrorists can tailor their message to narrow audience niches, enlisting the help of the virtual world to enter the homes of millions of people. Social media differ from traditional media in several fundamental ways. They enable any terrorist group to reach a huge audience and circulate its message worldwide, and they provide a way to ensure that the group’s propaganda lives forever online.  And social media are democratic in the sense that they enable anyone to publish or access information online.  Social media are often used to incite fear in the general public and deliver threats (using tweets as one method), create a sense of community, radicalize others, romanticize Sharia law and the Islamic State, and offer travel advice and logistics for recruits.</a:t>
            </a:r>
          </a:p>
          <a:p>
            <a:pPr marL="171450" indent="-171450">
              <a:buFont typeface="Arial" panose="020B0604020202020204" pitchFamily="34" charset="0"/>
              <a:buChar char="•"/>
            </a:pPr>
            <a:endParaRPr lang="en-US" sz="1200" kern="1200" dirty="0" smtClean="0">
              <a:solidFill>
                <a:schemeClr val="tx1"/>
              </a:solidFill>
              <a:effectLst/>
              <a:latin typeface="Arial" charset="0"/>
              <a:ea typeface="+mn-ea"/>
              <a:cs typeface="+mn-cs"/>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US" sz="1200" kern="1200" dirty="0" smtClean="0">
              <a:solidFill>
                <a:schemeClr val="tx1"/>
              </a:solidFill>
              <a:effectLst/>
              <a:latin typeface="Arial" charset="0"/>
              <a:ea typeface="+mn-ea"/>
              <a:cs typeface="+mn-cs"/>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US" altLang="en-US" dirty="0" smtClean="0">
              <a:latin typeface="Arial" panose="020B0604020202020204" pitchFamily="34" charset="0"/>
            </a:endParaRPr>
          </a:p>
          <a:p>
            <a:pPr eaLnBrk="1" hangingPunct="1"/>
            <a:r>
              <a:rPr lang="en-US" altLang="en-US" dirty="0" smtClean="0">
                <a:latin typeface="Arial" panose="020B0604020202020204" pitchFamily="34" charset="0"/>
              </a:rPr>
              <a:t>600 kg is 1/3 of the amount used in the Oklahoma City bombing</a:t>
            </a:r>
          </a:p>
          <a:p>
            <a:pPr eaLnBrk="1" hangingPunct="1"/>
            <a:r>
              <a:rPr lang="en-US" altLang="en-US" dirty="0" smtClean="0">
                <a:latin typeface="Arial" panose="020B0604020202020204" pitchFamily="34" charset="0"/>
              </a:rPr>
              <a:t>some of the men had travelled to Pakistan for explosives training while Khawaja (Canadian), who is awaiting trial in his homeland, was to have provided expertise for detonators; </a:t>
            </a:r>
          </a:p>
          <a:p>
            <a:pPr eaLnBrk="1" hangingPunct="1"/>
            <a:r>
              <a:rPr lang="en-US" altLang="en-US" dirty="0" smtClean="0">
                <a:latin typeface="Arial" panose="020B0604020202020204" pitchFamily="34" charset="0"/>
              </a:rPr>
              <a:t>some of the men claimed to have links to Al-Qaeda's number three - identified as Abdul Hadi; also interest in dirty bomb</a:t>
            </a:r>
          </a:p>
          <a:p>
            <a:pPr eaLnBrk="1" hangingPunct="1"/>
            <a:r>
              <a:rPr lang="en-US" altLang="en-US" dirty="0" smtClean="0">
                <a:latin typeface="Arial" panose="020B0604020202020204" pitchFamily="34" charset="0"/>
              </a:rPr>
              <a:t>National Grid Transco owns and operates the electricity and high-pressure gas systems in Britain and Waheed Mahmood was employed by one of the firm's two principal contractors at the time  </a:t>
            </a:r>
            <a:br>
              <a:rPr lang="en-US" altLang="en-US" dirty="0" smtClean="0">
                <a:latin typeface="Arial" panose="020B0604020202020204" pitchFamily="34" charset="0"/>
              </a:rPr>
            </a:br>
            <a:r>
              <a:rPr lang="en-US" altLang="en-US" dirty="0" smtClean="0">
                <a:latin typeface="Arial" panose="020B0604020202020204" pitchFamily="34" charset="0"/>
              </a:rPr>
              <a:t>Waheed Mahmood said beer cans could be spiked with poison which could also be used to poison burgers and takeaways </a:t>
            </a: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DCA372D-F00F-45AA-AED4-75609BB64FE8}" type="slidenum">
              <a:rPr lang="en-US" altLang="en-US" smtClean="0"/>
              <a:pPr>
                <a:spcBef>
                  <a:spcPct val="0"/>
                </a:spcBef>
              </a:pPr>
              <a:t>94</a:t>
            </a:fld>
            <a:endParaRPr lang="en-US" altLang="en-US" dirty="0" smtClean="0"/>
          </a:p>
        </p:txBody>
      </p:sp>
      <p:sp>
        <p:nvSpPr>
          <p:cNvPr id="158723" name="Rectangle 2"/>
          <p:cNvSpPr>
            <a:spLocks noGrp="1" noRot="1" noChangeAspect="1" noChangeArrowheads="1" noTextEdit="1"/>
          </p:cNvSpPr>
          <p:nvPr>
            <p:ph type="sldImg"/>
          </p:nvPr>
        </p:nvSpPr>
        <p:spPr>
          <a:ln/>
        </p:spPr>
      </p:sp>
      <p:sp>
        <p:nvSpPr>
          <p:cNvPr id="158724" name="Rectangle 3"/>
          <p:cNvSpPr>
            <a:spLocks noGrp="1" noChangeArrowheads="1"/>
          </p:cNvSpPr>
          <p:nvPr>
            <p:ph type="body" idx="1"/>
          </p:nvPr>
        </p:nvSpPr>
        <p:spPr>
          <a:noFill/>
        </p:spPr>
        <p:txBody>
          <a:bodyPr/>
          <a:lstStyle/>
          <a:p>
            <a:pPr marL="171450" indent="-171450">
              <a:buFont typeface="Arial" panose="020B0604020202020204" pitchFamily="34" charset="0"/>
              <a:buChar char="•"/>
            </a:pPr>
            <a:r>
              <a:rPr lang="en-US" altLang="en-US" sz="1200" kern="0" dirty="0" smtClean="0">
                <a:solidFill>
                  <a:srgbClr val="000000"/>
                </a:solidFill>
                <a:latin typeface="Times New Roman" panose="02020603050405020304" pitchFamily="18" charset="0"/>
              </a:rPr>
              <a:t>War on terror has altered the landscape for</a:t>
            </a:r>
            <a:r>
              <a:rPr lang="en-US" altLang="en-US" sz="1200" kern="0" baseline="0" dirty="0" smtClean="0">
                <a:solidFill>
                  <a:srgbClr val="000000"/>
                </a:solidFill>
                <a:latin typeface="Times New Roman" panose="02020603050405020304" pitchFamily="18" charset="0"/>
              </a:rPr>
              <a:t> </a:t>
            </a:r>
            <a:r>
              <a:rPr lang="en-US" altLang="en-US" sz="1200" kern="0" dirty="0" smtClean="0">
                <a:solidFill>
                  <a:srgbClr val="000000"/>
                </a:solidFill>
                <a:latin typeface="Times New Roman" panose="02020603050405020304" pitchFamily="18" charset="0"/>
              </a:rPr>
              <a:t>radicalization, recruitment and indoctrination. </a:t>
            </a:r>
            <a:r>
              <a:rPr lang="en-US" sz="1200" b="0" i="0" u="none" strike="noStrike" kern="1200" baseline="0" dirty="0" smtClean="0">
                <a:solidFill>
                  <a:schemeClr val="tx1"/>
                </a:solidFill>
                <a:latin typeface="Arial" charset="0"/>
                <a:ea typeface="+mn-ea"/>
                <a:cs typeface="+mn-cs"/>
              </a:rPr>
              <a:t>First the "new" terrorism is said to differ in terms of the goals and motivations of its perpetrators. Second, highly lethal and destructive methods are thought to distinguish the "new" terrorism from that of the past. Third, terrorism is assumed to be different today in terms of the organization behind it. </a:t>
            </a:r>
            <a:r>
              <a:rPr lang="en-US" sz="1200" b="0" i="0" u="none" strike="noStrike" kern="1200" baseline="0" dirty="0" smtClean="0">
                <a:solidFill>
                  <a:schemeClr val="tx1"/>
                </a:solidFill>
                <a:effectLst/>
                <a:latin typeface="Arial" charset="0"/>
                <a:ea typeface="+mn-ea"/>
                <a:cs typeface="+mn-cs"/>
              </a:rPr>
              <a:t>T</a:t>
            </a:r>
            <a:r>
              <a:rPr lang="en-US" sz="1200" kern="1200" dirty="0" smtClean="0">
                <a:solidFill>
                  <a:schemeClr val="tx1"/>
                </a:solidFill>
                <a:effectLst/>
                <a:latin typeface="Arial" charset="0"/>
                <a:ea typeface="+mn-ea"/>
                <a:cs typeface="+mn-cs"/>
              </a:rPr>
              <a:t>hat the task of indoctrination for conducting suicide attacks is eased by</a:t>
            </a:r>
            <a:r>
              <a:rPr lang="en-US" sz="1200" kern="1200" baseline="0" dirty="0" smtClean="0">
                <a:solidFill>
                  <a:schemeClr val="tx1"/>
                </a:solidFill>
                <a:effectLst/>
                <a:latin typeface="Arial" charset="0"/>
                <a:ea typeface="+mn-ea"/>
                <a:cs typeface="+mn-cs"/>
              </a:rPr>
              <a:t> </a:t>
            </a:r>
            <a:r>
              <a:rPr lang="en-US" sz="1200" kern="1200" dirty="0" smtClean="0">
                <a:solidFill>
                  <a:schemeClr val="tx1"/>
                </a:solidFill>
                <a:effectLst/>
                <a:latin typeface="Arial" charset="0"/>
                <a:ea typeface="+mn-ea"/>
                <a:cs typeface="+mn-cs"/>
              </a:rPr>
              <a:t>adolescent boys’ proclivity for heroism in battle. Cultures and religions such as Christianity and Islam, that the task of indoctrination for conducting suicide attacks is eased by</a:t>
            </a:r>
            <a:r>
              <a:rPr lang="en-US" sz="1200" kern="1200" baseline="0" dirty="0" smtClean="0">
                <a:solidFill>
                  <a:schemeClr val="tx1"/>
                </a:solidFill>
                <a:effectLst/>
                <a:latin typeface="Arial" charset="0"/>
                <a:ea typeface="+mn-ea"/>
                <a:cs typeface="+mn-cs"/>
              </a:rPr>
              <a:t> </a:t>
            </a:r>
            <a:r>
              <a:rPr lang="en-US" sz="1200" kern="1200" dirty="0" smtClean="0">
                <a:solidFill>
                  <a:schemeClr val="tx1"/>
                </a:solidFill>
                <a:effectLst/>
                <a:latin typeface="Arial" charset="0"/>
                <a:ea typeface="+mn-ea"/>
                <a:cs typeface="+mn-cs"/>
              </a:rPr>
              <a:t>adolescent boys’ proclivity for heroism in battle. Cultures and religions such as Christianity and Islam celebrate martyrs and some rehearse martyrdom in ritualistic form despite condemning murder. Roger Masters hypothesizes that poor societies with large families and low parental</a:t>
            </a:r>
            <a:r>
              <a:rPr lang="en-US" sz="1200" kern="1200" baseline="0" dirty="0" smtClean="0">
                <a:solidFill>
                  <a:schemeClr val="tx1"/>
                </a:solidFill>
                <a:effectLst/>
                <a:latin typeface="Arial" charset="0"/>
                <a:ea typeface="+mn-ea"/>
                <a:cs typeface="+mn-cs"/>
              </a:rPr>
              <a:t> </a:t>
            </a:r>
            <a:r>
              <a:rPr lang="en-US" sz="1200" kern="1200" dirty="0" smtClean="0">
                <a:solidFill>
                  <a:schemeClr val="tx1"/>
                </a:solidFill>
                <a:effectLst/>
                <a:latin typeface="Arial" charset="0"/>
                <a:ea typeface="+mn-ea"/>
                <a:cs typeface="+mn-cs"/>
              </a:rPr>
              <a:t>investment might be more willing to sacrifice juvenile boys in battle than societies with small families and high parental investment.</a:t>
            </a:r>
          </a:p>
          <a:p>
            <a:pPr marL="171450" indent="-171450">
              <a:buFont typeface="Arial" panose="020B0604020202020204" pitchFamily="34" charset="0"/>
              <a:buChar char="•"/>
            </a:pPr>
            <a:r>
              <a:rPr lang="en-US" dirty="0" smtClean="0"/>
              <a:t>The Internet is a key way for violent extremists to encourage others to adopt their views. In their messaging to potential supporters and vulnerable audiences, extremists use simplistic analysis and offer violent solutions to problems that span a range of complex social, economic and political issues at both a local and global level. The Internet has enabled the collection of extremist ideas and materials that may lead a vulnerable individual to recruit himself, sometimes unaided by any intermediary.</a:t>
            </a:r>
          </a:p>
          <a:p>
            <a:pPr lvl="1" eaLnBrk="1" hangingPunct="1">
              <a:spcBef>
                <a:spcPct val="20000"/>
              </a:spcBef>
              <a:buFontTx/>
              <a:buChar char="–"/>
            </a:pPr>
            <a:r>
              <a:rPr lang="en-US" altLang="en-US" sz="2000" kern="0" dirty="0" smtClean="0">
                <a:solidFill>
                  <a:srgbClr val="000000"/>
                </a:solidFill>
                <a:latin typeface="Times New Roman" panose="02020603050405020304" pitchFamily="18" charset="0"/>
              </a:rPr>
              <a:t>Social networking sites (Myspace.com) -   </a:t>
            </a:r>
            <a:r>
              <a:rPr lang="en-US" sz="2000" dirty="0" smtClean="0"/>
              <a:t>A new breed of terrorists are using </a:t>
            </a:r>
            <a:r>
              <a:rPr lang="en-US" sz="1200" kern="1200" dirty="0" smtClean="0">
                <a:solidFill>
                  <a:schemeClr val="tx1"/>
                </a:solidFill>
                <a:effectLst/>
                <a:latin typeface="Arial" charset="0"/>
                <a:ea typeface="+mn-ea"/>
                <a:cs typeface="+mn-cs"/>
              </a:rPr>
              <a:t>online</a:t>
            </a:r>
            <a:r>
              <a:rPr lang="en-US" sz="2000" dirty="0" smtClean="0"/>
              <a:t> forums to recruit people who</a:t>
            </a:r>
          </a:p>
          <a:p>
            <a:pPr lvl="1" eaLnBrk="1" hangingPunct="1">
              <a:spcBef>
                <a:spcPct val="20000"/>
              </a:spcBef>
              <a:buFontTx/>
              <a:buNone/>
            </a:pPr>
            <a:r>
              <a:rPr lang="en-US" sz="2000" dirty="0" smtClean="0"/>
              <a:t>  align themselves with the mission of Al Qaeda, creating global networks of would-be terrorists who pose </a:t>
            </a:r>
            <a:r>
              <a:rPr lang="en-US" sz="2000" baseline="0" dirty="0" smtClean="0"/>
              <a:t>a </a:t>
            </a:r>
          </a:p>
          <a:p>
            <a:pPr lvl="1" eaLnBrk="1" hangingPunct="1">
              <a:spcBef>
                <a:spcPct val="20000"/>
              </a:spcBef>
              <a:buFontTx/>
              <a:buNone/>
            </a:pPr>
            <a:r>
              <a:rPr lang="en-US" sz="2000" baseline="0" dirty="0" smtClean="0"/>
              <a:t>  </a:t>
            </a:r>
            <a:r>
              <a:rPr lang="en-US" sz="2000" dirty="0" smtClean="0"/>
              <a:t>growing threat, a senior cyberterrorist researcher warned.</a:t>
            </a:r>
          </a:p>
          <a:p>
            <a:pPr lvl="1" eaLnBrk="1" hangingPunct="1">
              <a:spcBef>
                <a:spcPct val="20000"/>
              </a:spcBef>
              <a:buFontTx/>
              <a:buChar char="–"/>
            </a:pPr>
            <a:r>
              <a:rPr lang="en-US" altLang="en-US" sz="2000" kern="0" dirty="0" smtClean="0">
                <a:solidFill>
                  <a:srgbClr val="000000"/>
                </a:solidFill>
                <a:latin typeface="Times New Roman" panose="02020603050405020304" pitchFamily="18" charset="0"/>
              </a:rPr>
              <a:t>Blogs - </a:t>
            </a:r>
            <a:r>
              <a:rPr lang="en-US" sz="2000" b="0" dirty="0" smtClean="0"/>
              <a:t>A</a:t>
            </a:r>
            <a:r>
              <a:rPr lang="en-US" sz="2000" b="1" dirty="0" smtClean="0"/>
              <a:t> </a:t>
            </a:r>
            <a:r>
              <a:rPr lang="en-US" sz="2000" b="0" dirty="0" smtClean="0"/>
              <a:t>blog is a type of website that focuses mainly on written content, </a:t>
            </a:r>
            <a:r>
              <a:rPr lang="en-US" sz="2000" dirty="0" smtClean="0"/>
              <a:t>also known as blog posts. In popular  </a:t>
            </a:r>
          </a:p>
          <a:p>
            <a:pPr lvl="1" eaLnBrk="1" hangingPunct="1">
              <a:spcBef>
                <a:spcPct val="20000"/>
              </a:spcBef>
              <a:buFontTx/>
              <a:buNone/>
            </a:pPr>
            <a:r>
              <a:rPr lang="en-US" sz="2000" dirty="0" smtClean="0"/>
              <a:t>  culture we most often hear about news blogs or celebrity blog sites, but as you’ll see in this guide, you can start a </a:t>
            </a:r>
          </a:p>
          <a:p>
            <a:pPr lvl="1" eaLnBrk="1" hangingPunct="1">
              <a:spcBef>
                <a:spcPct val="20000"/>
              </a:spcBef>
              <a:buFontTx/>
              <a:buNone/>
            </a:pPr>
            <a:r>
              <a:rPr lang="en-US" sz="2000" dirty="0" smtClean="0"/>
              <a:t>  successful blog on just about any topic imaginable.</a:t>
            </a:r>
            <a:endParaRPr lang="en-US" altLang="en-US" sz="2000" kern="0" dirty="0" smtClean="0">
              <a:solidFill>
                <a:srgbClr val="000000"/>
              </a:solidFill>
              <a:latin typeface="Times New Roman" panose="02020603050405020304" pitchFamily="18" charset="0"/>
            </a:endParaRPr>
          </a:p>
          <a:p>
            <a:pPr lvl="1" eaLnBrk="1" hangingPunct="1">
              <a:spcBef>
                <a:spcPct val="20000"/>
              </a:spcBef>
              <a:buFontTx/>
              <a:buChar char="–"/>
            </a:pPr>
            <a:r>
              <a:rPr lang="en-US" altLang="en-US" sz="2000" kern="0" dirty="0" smtClean="0">
                <a:solidFill>
                  <a:srgbClr val="000000"/>
                </a:solidFill>
                <a:latin typeface="Times New Roman" panose="02020603050405020304" pitchFamily="18" charset="0"/>
              </a:rPr>
              <a:t> Online forums - </a:t>
            </a:r>
            <a:r>
              <a:rPr lang="en-US" sz="1200" b="0" kern="1200" dirty="0" smtClean="0">
                <a:solidFill>
                  <a:schemeClr val="tx1"/>
                </a:solidFill>
                <a:effectLst/>
                <a:latin typeface="Arial" charset="0"/>
                <a:ea typeface="+mn-ea"/>
                <a:cs typeface="+mn-cs"/>
              </a:rPr>
              <a:t>Forums</a:t>
            </a:r>
            <a:r>
              <a:rPr lang="en-US" sz="1200" kern="1200" dirty="0" smtClean="0">
                <a:solidFill>
                  <a:schemeClr val="tx1"/>
                </a:solidFill>
                <a:effectLst/>
                <a:latin typeface="Arial" charset="0"/>
                <a:ea typeface="+mn-ea"/>
                <a:cs typeface="+mn-cs"/>
              </a:rPr>
              <a:t> and message boards </a:t>
            </a:r>
            <a:r>
              <a:rPr lang="en-US" sz="1200" b="0" kern="1200" dirty="0" smtClean="0">
                <a:solidFill>
                  <a:schemeClr val="tx1"/>
                </a:solidFill>
                <a:effectLst/>
                <a:latin typeface="Arial" charset="0"/>
                <a:ea typeface="+mn-ea"/>
                <a:cs typeface="+mn-cs"/>
              </a:rPr>
              <a:t>for Terrorism.</a:t>
            </a:r>
            <a:endParaRPr lang="en-US" altLang="en-US" sz="2000" b="0" kern="0" dirty="0" smtClean="0">
              <a:solidFill>
                <a:srgbClr val="000000"/>
              </a:solidFill>
              <a:latin typeface="Times New Roman" panose="02020603050405020304" pitchFamily="18" charset="0"/>
            </a:endParaRPr>
          </a:p>
          <a:p>
            <a:pPr marL="0" indent="0">
              <a:buFont typeface="Arial" panose="020B0604020202020204" pitchFamily="34" charset="0"/>
              <a:buNone/>
            </a:pPr>
            <a:endParaRPr lang="en-US" dirty="0" smtClean="0"/>
          </a:p>
          <a:p>
            <a:pPr marL="171450" indent="-171450">
              <a:buFont typeface="Arial" panose="020B0604020202020204" pitchFamily="34" charset="0"/>
              <a:buChar char="•"/>
            </a:pPr>
            <a:endParaRPr lang="en-US" altLang="en-US" dirty="0" smtClean="0">
              <a:latin typeface="Arial" panose="020B0604020202020204" pitchFamily="34" charset="0"/>
            </a:endParaRPr>
          </a:p>
        </p:txBody>
      </p:sp>
    </p:spTree>
    <p:extLst>
      <p:ext uri="{BB962C8B-B14F-4D97-AF65-F5344CB8AC3E}">
        <p14:creationId xmlns:p14="http://schemas.microsoft.com/office/powerpoint/2010/main" val="115372767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DCA372D-F00F-45AA-AED4-75609BB64FE8}" type="slidenum">
              <a:rPr lang="en-US" altLang="en-US" smtClean="0"/>
              <a:pPr>
                <a:spcBef>
                  <a:spcPct val="0"/>
                </a:spcBef>
              </a:pPr>
              <a:t>95</a:t>
            </a:fld>
            <a:endParaRPr lang="en-US" altLang="en-US" dirty="0" smtClean="0"/>
          </a:p>
        </p:txBody>
      </p:sp>
      <p:sp>
        <p:nvSpPr>
          <p:cNvPr id="158723" name="Rectangle 2"/>
          <p:cNvSpPr>
            <a:spLocks noGrp="1" noRot="1" noChangeAspect="1" noChangeArrowheads="1" noTextEdit="1"/>
          </p:cNvSpPr>
          <p:nvPr>
            <p:ph type="sldImg"/>
          </p:nvPr>
        </p:nvSpPr>
        <p:spPr>
          <a:ln/>
        </p:spPr>
      </p:sp>
      <p:sp>
        <p:nvSpPr>
          <p:cNvPr id="158724" name="Rectangle 3"/>
          <p:cNvSpPr>
            <a:spLocks noGrp="1" noChangeArrowheads="1"/>
          </p:cNvSpPr>
          <p:nvPr>
            <p:ph type="body" idx="1"/>
          </p:nvPr>
        </p:nvSpPr>
        <p:spPr>
          <a:noFill/>
        </p:spPr>
        <p:txBody>
          <a:bodyPr/>
          <a:lstStyle/>
          <a:p>
            <a:pPr marL="171450" indent="-171450" rtl="0">
              <a:buFont typeface="Arial" panose="020B0604020202020204" pitchFamily="34" charset="0"/>
              <a:buChar char="•"/>
            </a:pPr>
            <a:r>
              <a:rPr lang="en-US" dirty="0" smtClean="0"/>
              <a:t>Due to the convenience, affordability, and broad reach of social media</a:t>
            </a:r>
            <a:r>
              <a:rPr lang="en-US" baseline="0" dirty="0" smtClean="0"/>
              <a:t> </a:t>
            </a:r>
            <a:r>
              <a:rPr lang="en-US" dirty="0" smtClean="0"/>
              <a:t>platforms such as YouTube, Facebook and Twitter, terrorist groups have increasingly used social media to further their goals and spread their message. Attempts have been made by various governments and agencies to thwart the use of social media by terrorist organizations. relationship between terrorism and the media has long been noted.</a:t>
            </a:r>
            <a:r>
              <a:rPr lang="en-US" baseline="30000" dirty="0" smtClean="0"/>
              <a:t> </a:t>
            </a:r>
            <a:r>
              <a:rPr lang="en-US" dirty="0" smtClean="0"/>
              <a:t> Terrorist organizations depend on the open media systems of democratic countries to further their message and goals. In order to garner publicity towards their cause, terrorist organizations resort to acts of violence and aggression that deliberately target civilians.</a:t>
            </a:r>
            <a:r>
              <a:rPr lang="en-US" baseline="30000" dirty="0" smtClean="0"/>
              <a:t> </a:t>
            </a:r>
            <a:r>
              <a:rPr lang="en-US" dirty="0" smtClean="0"/>
              <a:t> This method has proven to be effective in gathering attention:</a:t>
            </a:r>
          </a:p>
          <a:p>
            <a:pPr rtl="0"/>
            <a:r>
              <a:rPr lang="en-US" dirty="0" smtClean="0"/>
              <a:t>    It cannot be denied that although terrorism has proved remarkably ineffective as the major weapon for taking down  </a:t>
            </a:r>
          </a:p>
          <a:p>
            <a:pPr rtl="0"/>
            <a:r>
              <a:rPr lang="en-US" dirty="0" smtClean="0"/>
              <a:t>   </a:t>
            </a:r>
            <a:r>
              <a:rPr lang="en-US" baseline="0" dirty="0" smtClean="0"/>
              <a:t> </a:t>
            </a:r>
            <a:r>
              <a:rPr lang="en-US" dirty="0" smtClean="0"/>
              <a:t>governments and capturing political power, it has been a remarkably successful means of publicizing a political cause </a:t>
            </a:r>
          </a:p>
          <a:p>
            <a:pPr rtl="0"/>
            <a:r>
              <a:rPr lang="en-US" dirty="0" smtClean="0"/>
              <a:t>    and relaying the terrorist threat to a wider audience, particularly in the open and pluralistic countries of the West. When </a:t>
            </a:r>
          </a:p>
          <a:p>
            <a:pPr rtl="0"/>
            <a:r>
              <a:rPr lang="en-US" dirty="0" smtClean="0"/>
              <a:t>    one says 'terrorism' in a democratic society, one also says 'media'.</a:t>
            </a:r>
          </a:p>
          <a:p>
            <a:pPr marL="171450" indent="-171450" rtl="0">
              <a:buFont typeface="Arial" panose="020B0604020202020204" pitchFamily="34" charset="0"/>
              <a:buChar char="•"/>
            </a:pPr>
            <a:r>
              <a:rPr lang="en-US" dirty="0" smtClean="0"/>
              <a:t>Terror groups take to social media because social media tools are cheap and accessible, facilitate quick, broad dissemination of messages, and allow for unfettered communication with an audience without the filter or "selectivity" of mainstream news outlets.</a:t>
            </a:r>
            <a:r>
              <a:rPr lang="en-US" baseline="30000" dirty="0" smtClean="0"/>
              <a:t> </a:t>
            </a:r>
            <a:r>
              <a:rPr lang="en-US" dirty="0" smtClean="0"/>
              <a:t> Also, social media platforms allow terror groups to engage with their networks. Whereas previously terror groups would release messages via intermediaries, social media platforms allow terror groups to release messages directly to their intended audience and converse with their audience in real time:</a:t>
            </a:r>
          </a:p>
          <a:p>
            <a:pPr rtl="0"/>
            <a:r>
              <a:rPr lang="en-US" dirty="0" smtClean="0"/>
              <a:t>    HSM Press is using Twitter the way social media experts have always advised- not just broadcasting, but engaging in  </a:t>
            </a:r>
          </a:p>
          <a:p>
            <a:pPr rtl="0"/>
            <a:r>
              <a:rPr lang="en-US" dirty="0" smtClean="0"/>
              <a:t>    conversation.  Spend some time following the account, and you realize that you're dealing with a real human being with</a:t>
            </a:r>
          </a:p>
          <a:p>
            <a:pPr rtl="0"/>
            <a:r>
              <a:rPr lang="en-US" baseline="0" dirty="0" smtClean="0"/>
              <a:t>    </a:t>
            </a:r>
            <a:r>
              <a:rPr lang="en-US" dirty="0" smtClean="0"/>
              <a:t>real ideas—albeit boastful, hypocritical, violent ideas.</a:t>
            </a:r>
          </a:p>
          <a:p>
            <a:pPr marL="171450" indent="-171450" rtl="0">
              <a:buFont typeface="Arial" panose="020B0604020202020204" pitchFamily="34" charset="0"/>
              <a:buChar char="•"/>
            </a:pPr>
            <a:endParaRPr lang="en-US" dirty="0" smtClean="0"/>
          </a:p>
          <a:p>
            <a:pPr marL="171450" indent="-171450" rtl="0">
              <a:buFont typeface="Arial" panose="020B0604020202020204" pitchFamily="34" charset="0"/>
              <a:buChar char="•"/>
            </a:pPr>
            <a:endParaRPr lang="en-US" dirty="0" smtClean="0"/>
          </a:p>
          <a:p>
            <a:pPr marL="171450" indent="-171450" eaLnBrk="1" hangingPunct="1">
              <a:buFont typeface="Arial" panose="020B0604020202020204" pitchFamily="34" charset="0"/>
              <a:buChar char="•"/>
            </a:pPr>
            <a:endParaRPr lang="en-US" altLang="en-US" dirty="0" smtClean="0">
              <a:latin typeface="Arial" panose="020B0604020202020204" pitchFamily="34" charset="0"/>
            </a:endParaRPr>
          </a:p>
        </p:txBody>
      </p:sp>
    </p:spTree>
    <p:extLst>
      <p:ext uri="{BB962C8B-B14F-4D97-AF65-F5344CB8AC3E}">
        <p14:creationId xmlns:p14="http://schemas.microsoft.com/office/powerpoint/2010/main" val="20111057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u="none" strike="noStrike" kern="1200" baseline="0" dirty="0" smtClean="0">
                <a:solidFill>
                  <a:schemeClr val="tx1"/>
                </a:solidFill>
                <a:latin typeface="Arial" charset="0"/>
                <a:ea typeface="+mn-ea"/>
                <a:cs typeface="+mn-cs"/>
              </a:rPr>
              <a:t>Data mining is the analysis of (often large) observational data sets to find unsuspected relationships and to summarize the data in novel ways that are both understandable and useful to the data owner” Data mining is an interdisciplinary field bringing together techniques from machine learning, pattern recognition, statistics, databases, and visualization to address the issue of information extraction from large data bases” (Evangelos</a:t>
            </a:r>
            <a:r>
              <a:rPr lang="nl-NL" sz="1200" b="0" i="0" u="none" strike="noStrike" kern="1200" baseline="0" dirty="0" smtClean="0">
                <a:solidFill>
                  <a:schemeClr val="tx1"/>
                </a:solidFill>
                <a:latin typeface="Arial" charset="0"/>
                <a:ea typeface="+mn-ea"/>
                <a:cs typeface="+mn-cs"/>
              </a:rPr>
              <a:t>Simoudis in Cabena et al.</a:t>
            </a:r>
            <a:r>
              <a:rPr lang="en-US" dirty="0" smtClean="0"/>
              <a:t>In the post 9/11   world, there's much focus on connecting the dots. Many believe that data mining is the crystal ball that will enable us to uncover future terrorist plots. But even in</a:t>
            </a:r>
            <a:r>
              <a:rPr lang="en-US" baseline="0" dirty="0" smtClean="0"/>
              <a:t> </a:t>
            </a:r>
            <a:r>
              <a:rPr lang="en-US" dirty="0" smtClean="0"/>
              <a:t>the most</a:t>
            </a:r>
            <a:r>
              <a:rPr lang="en-US" baseline="0" dirty="0" smtClean="0"/>
              <a:t> </a:t>
            </a:r>
            <a:r>
              <a:rPr lang="en-US" dirty="0" smtClean="0"/>
              <a:t>wildly optimistic projections,</a:t>
            </a:r>
            <a:r>
              <a:rPr lang="en-US" baseline="0" dirty="0" smtClean="0"/>
              <a:t> </a:t>
            </a:r>
            <a:r>
              <a:rPr lang="en-US" dirty="0" smtClean="0"/>
              <a:t>data mining isn't tenable for that purpose. We're not trading privacy for security;</a:t>
            </a:r>
            <a:r>
              <a:rPr lang="en-US" baseline="0" dirty="0" smtClean="0"/>
              <a:t>  </a:t>
            </a:r>
            <a:r>
              <a:rPr lang="en-US" dirty="0" smtClean="0"/>
              <a:t>we're giving up</a:t>
            </a:r>
            <a:r>
              <a:rPr lang="en-US" baseline="0" dirty="0" smtClean="0"/>
              <a:t> </a:t>
            </a:r>
            <a:r>
              <a:rPr lang="en-US" dirty="0" smtClean="0"/>
              <a:t>privacy and getting no security in return.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smtClean="0"/>
              <a:t>In the past, the intelligence community searched for threats to homeland security by harvesting large amounts of data from sources worldwide. Computers and analysts then filtered the data for individual “nuggets” that fit pre-established patterns of suspicious behavior. This approach worked both because the volume of data to process was comparatively limited and the adversaries were large, not very agile, and typically attacked in similar ways. </a:t>
            </a:r>
            <a:r>
              <a:rPr lang="en-US" sz="1200" b="0" i="0" u="none" strike="noStrike" kern="1200" baseline="0" dirty="0" smtClean="0">
                <a:solidFill>
                  <a:schemeClr val="tx1"/>
                </a:solidFill>
                <a:latin typeface="Arial" charset="0"/>
                <a:ea typeface="+mn-ea"/>
                <a:cs typeface="+mn-cs"/>
              </a:rPr>
              <a:t>The intelligence process must satisfy, as a main objective, the need to “connect the dots”, answering the requirements established to inform the decision-making process. The sources of those different “dots” are data, information, imagination and creative thinking, and homeland security observations (i.e. previous knowledge, or  intuition based on experience).  </a:t>
            </a:r>
            <a:r>
              <a:rPr lang="en-US" dirty="0" smtClean="0"/>
              <a:t>Rather than thinking of intelligence as a simple connect-the-dots picture, think of it as a million unnumbered pictures superimposed on top of each other. Or a random-dot stereogram. Is it a sailboat, a puppy, two guys with pressure-cooker bombs</a:t>
            </a:r>
            <a:r>
              <a:rPr lang="en-US" baseline="0" dirty="0" smtClean="0"/>
              <a:t> </a:t>
            </a:r>
            <a:r>
              <a:rPr lang="en-US" dirty="0" smtClean="0"/>
              <a:t>or just an unintelligible mess of dots? You try to figure it out.</a:t>
            </a:r>
            <a:r>
              <a:rPr lang="en-US" baseline="0" dirty="0" smtClean="0"/>
              <a:t>  </a:t>
            </a:r>
            <a:r>
              <a:rPr lang="en-US" dirty="0" smtClean="0"/>
              <a:t>It's not a matter of not enough data, either.</a:t>
            </a:r>
            <a:r>
              <a:rPr lang="en-US" baseline="0" dirty="0" smtClean="0"/>
              <a:t>  </a:t>
            </a:r>
            <a:r>
              <a:rPr lang="en-US" dirty="0" smtClean="0"/>
              <a:t>Piling more data onto</a:t>
            </a:r>
            <a:r>
              <a:rPr lang="en-US" baseline="0" dirty="0" smtClean="0"/>
              <a:t> </a:t>
            </a:r>
            <a:r>
              <a:rPr lang="en-US" dirty="0" smtClean="0"/>
              <a:t>the mix makes it harder, not easier. The best way to think of it is a needle-in-a-haystack problem; the last thing you want to do is</a:t>
            </a:r>
            <a:r>
              <a:rPr lang="en-US" baseline="0" dirty="0" smtClean="0"/>
              <a:t> </a:t>
            </a:r>
            <a:r>
              <a:rPr lang="en-US" dirty="0" smtClean="0"/>
              <a:t>increase the amount of hay you have to search through. The television show </a:t>
            </a:r>
            <a:r>
              <a:rPr lang="en-US" i="1" dirty="0" smtClean="0"/>
              <a:t>Person of Interest</a:t>
            </a:r>
            <a:r>
              <a:rPr lang="en-US" dirty="0" smtClean="0"/>
              <a:t> is fiction, not fact. The collection of intelligence within the United States is obviously a critical component of the federal government’s efforts in the war against terrorism. The first step in disrupting terrorist plots and preventing terrorist attacks is obtaining information about the operations of terrorist groups and the activities of individual terrorists, both inside and outside of our nation’s borders.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smtClean="0"/>
              <a:t>Indicators in a situation,  </a:t>
            </a:r>
            <a:r>
              <a:rPr lang="en-US" dirty="0" smtClean="0">
                <a:effectLst/>
              </a:rPr>
              <a:t>the dots can only be numbered after the fact. With the benefit of hindsight, it's easy to draw lines from a request for information to a foreign visit to some other piece of information that might have been collected.</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smtClean="0"/>
              <a:t>A large component of being able to “connect the dots” is the transparent sharing of information among agencies. Prior to 9/11, bureaucratic procedural processes “siloed” data transfers between governing bodies. Agencies operated within the</a:t>
            </a:r>
            <a:r>
              <a:rPr lang="en-US" baseline="0" dirty="0" smtClean="0"/>
              <a:t> </a:t>
            </a:r>
            <a:r>
              <a:rPr lang="en-US" dirty="0" smtClean="0"/>
              <a:t>confines of their own departments and the majority of information was shared between agencies via individually written reports, a process which was both slow and inefficient.</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smtClean="0"/>
              <a:t>Integration works. To fight the war against terrorism successfully, intelligence officials and law enforcement officials must work together in a coordinated fashion and quickly share information on a regular basis.</a:t>
            </a:r>
            <a:endParaRPr lang="en-US" sz="1200" b="0" i="0" u="none" strike="noStrike" kern="1200" baseline="0" dirty="0" smtClean="0">
              <a:solidFill>
                <a:schemeClr val="tx1"/>
              </a:solidFill>
              <a:latin typeface="Arial" charset="0"/>
              <a:ea typeface="+mn-ea"/>
              <a:cs typeface="+mn-cs"/>
            </a:endParaRPr>
          </a:p>
          <a:p>
            <a:pPr marL="171450" indent="-171450">
              <a:buFont typeface="Arial" panose="020B0604020202020204" pitchFamily="34" charset="0"/>
              <a:buChar char="•"/>
            </a:pPr>
            <a:r>
              <a:rPr lang="en-US" sz="1200" b="0" i="0" u="none" strike="noStrike" kern="1200" baseline="0" dirty="0" smtClean="0">
                <a:solidFill>
                  <a:schemeClr val="tx1"/>
                </a:solidFill>
                <a:latin typeface="Arial" charset="0"/>
                <a:ea typeface="+mn-ea"/>
                <a:cs typeface="+mn-cs"/>
              </a:rPr>
              <a:t>When you build relationships it helps. </a:t>
            </a:r>
            <a:r>
              <a:rPr lang="en-US" sz="1200" kern="1200" dirty="0" smtClean="0">
                <a:solidFill>
                  <a:schemeClr val="tx1"/>
                </a:solidFill>
                <a:effectLst/>
                <a:latin typeface="Arial" charset="0"/>
                <a:ea typeface="+mn-ea"/>
                <a:cs typeface="+mn-cs"/>
              </a:rPr>
              <a:t>By not connecting the dots, a picture does not emerge; but connecting the dots in the wrong order produces a result that is Just as useless. </a:t>
            </a:r>
            <a:r>
              <a:rPr lang="en-US" sz="1200" b="0" i="0" u="none" strike="noStrike" kern="1200" baseline="0" dirty="0" smtClean="0">
                <a:solidFill>
                  <a:schemeClr val="tx1"/>
                </a:solidFill>
                <a:latin typeface="Arial" charset="0"/>
                <a:ea typeface="+mn-ea"/>
                <a:cs typeface="+mn-cs"/>
              </a:rPr>
              <a:t>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US" dirty="0" smtClean="0"/>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US" dirty="0" smtClean="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13</a:t>
            </a:fld>
            <a:endParaRPr lang="en-US" altLang="en-US" dirty="0"/>
          </a:p>
        </p:txBody>
      </p:sp>
    </p:spTree>
    <p:extLst>
      <p:ext uri="{BB962C8B-B14F-4D97-AF65-F5344CB8AC3E}">
        <p14:creationId xmlns:p14="http://schemas.microsoft.com/office/powerpoint/2010/main" val="425525404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1DE9253-FEB6-4F39-89FA-31F63F2A47B2}" type="slidenum">
              <a:rPr lang="en-US" altLang="en-US" smtClean="0"/>
              <a:pPr>
                <a:spcBef>
                  <a:spcPct val="0"/>
                </a:spcBef>
              </a:pPr>
              <a:t>97</a:t>
            </a:fld>
            <a:endParaRPr lang="en-US" altLang="en-US" dirty="0" smtClean="0"/>
          </a:p>
        </p:txBody>
      </p:sp>
      <p:sp>
        <p:nvSpPr>
          <p:cNvPr id="160771" name="Rectangle 2"/>
          <p:cNvSpPr>
            <a:spLocks noGrp="1" noRot="1" noChangeAspect="1" noChangeArrowheads="1" noTextEdit="1"/>
          </p:cNvSpPr>
          <p:nvPr>
            <p:ph type="sldImg"/>
          </p:nvPr>
        </p:nvSpPr>
        <p:spPr>
          <a:ln/>
        </p:spPr>
      </p:sp>
      <p:sp>
        <p:nvSpPr>
          <p:cNvPr id="160772" name="Rectangle 3"/>
          <p:cNvSpPr>
            <a:spLocks noGrp="1" noChangeArrowheads="1"/>
          </p:cNvSpPr>
          <p:nvPr>
            <p:ph type="body" idx="1"/>
          </p:nvPr>
        </p:nvSpPr>
        <p:spPr>
          <a:noFill/>
        </p:spPr>
        <p:txBody>
          <a:bodyPr/>
          <a:lstStyle/>
          <a:p>
            <a:pPr marL="171450" indent="-171450" eaLnBrk="1" hangingPunct="1">
              <a:buFont typeface="Arial" panose="020B0604020202020204" pitchFamily="34" charset="0"/>
              <a:buChar char="•"/>
            </a:pPr>
            <a:r>
              <a:rPr lang="en-US" altLang="en-US" dirty="0" smtClean="0">
                <a:latin typeface="Times New Roman" panose="02020603050405020304" pitchFamily="18" charset="0"/>
              </a:rPr>
              <a:t>Youth recruiting - </a:t>
            </a:r>
            <a:r>
              <a:rPr lang="en-US" dirty="0" smtClean="0"/>
              <a:t>Children have become a key target group for recruitment by terrorist groups who are increasingly turning to social media to showcase their successful efforts in indoctrinating them for jihad.</a:t>
            </a:r>
            <a:endParaRPr lang="en-US" altLang="en-US" dirty="0" smtClean="0">
              <a:latin typeface="Times New Roman" panose="02020603050405020304" pitchFamily="18" charset="0"/>
            </a:endParaRPr>
          </a:p>
          <a:p>
            <a:pPr marL="171450" indent="-171450" eaLnBrk="1" hangingPunct="1">
              <a:buFont typeface="Arial" panose="020B0604020202020204" pitchFamily="34" charset="0"/>
              <a:buChar char="•"/>
            </a:pPr>
            <a:r>
              <a:rPr lang="en-US" altLang="en-US" dirty="0" smtClean="0">
                <a:latin typeface="Times New Roman" panose="02020603050405020304" pitchFamily="18" charset="0"/>
              </a:rPr>
              <a:t>Attempts to recruit women as</a:t>
            </a:r>
            <a:r>
              <a:rPr lang="en-US" altLang="en-US" baseline="0" dirty="0" smtClean="0">
                <a:latin typeface="Times New Roman" panose="02020603050405020304" pitchFamily="18" charset="0"/>
              </a:rPr>
              <a:t> </a:t>
            </a:r>
            <a:r>
              <a:rPr lang="en-US" altLang="en-US" dirty="0" smtClean="0">
                <a:latin typeface="Times New Roman" panose="02020603050405020304" pitchFamily="18" charset="0"/>
              </a:rPr>
              <a:t>operatives. -  </a:t>
            </a:r>
            <a:r>
              <a:rPr lang="en-US" dirty="0" smtClean="0"/>
              <a:t>Few people immediately associate terrorism with women even though women have always been involved in terrorism and political violence. From the very beginning as far back as the nineteenth century women have played key roles in violent extremist organizations. The very first person ever to be tried for terrorism, Vera Zasulich, was a woman and an anarchist for the Narodnaya Volya (People’s Will) in Tsarist Russia. In January 1878 Vera and her co-conspirator Masha Kolenkina shot Theodore Trepov, the governor general of St. Petersburg with a revolver hidden under her shawl. Trepov survived the assassination attempt.</a:t>
            </a:r>
            <a:endParaRPr lang="en-US" altLang="en-US" dirty="0" smtClean="0">
              <a:latin typeface="Times New Roman" panose="02020603050405020304" pitchFamily="18" charset="0"/>
            </a:endParaRPr>
          </a:p>
          <a:p>
            <a:pPr marL="171450" indent="-171450" eaLnBrk="1" hangingPunct="1">
              <a:buFont typeface="Arial" panose="020B0604020202020204" pitchFamily="34" charset="0"/>
              <a:buChar char="•"/>
            </a:pPr>
            <a:r>
              <a:rPr lang="en-US" altLang="en-US" dirty="0" smtClean="0">
                <a:latin typeface="Times New Roman" panose="02020603050405020304" pitchFamily="18" charset="0"/>
              </a:rPr>
              <a:t>Attempts to convert Christians</a:t>
            </a:r>
            <a:r>
              <a:rPr lang="en-US" altLang="en-US" baseline="0" dirty="0" smtClean="0">
                <a:latin typeface="Times New Roman" panose="02020603050405020304" pitchFamily="18" charset="0"/>
              </a:rPr>
              <a:t> </a:t>
            </a:r>
            <a:r>
              <a:rPr lang="en-US" altLang="en-US" dirty="0" smtClean="0">
                <a:latin typeface="Times New Roman" panose="02020603050405020304" pitchFamily="18" charset="0"/>
              </a:rPr>
              <a:t>to Islam for terrorist operations. </a:t>
            </a:r>
            <a:r>
              <a:rPr lang="en-US" dirty="0" smtClean="0">
                <a:effectLst/>
              </a:rPr>
              <a:t>It is one thing to make conversion a goal. It is quite another to fulfill it.</a:t>
            </a:r>
            <a:r>
              <a:rPr lang="en-US" baseline="0" dirty="0" smtClean="0">
                <a:effectLst/>
              </a:rPr>
              <a:t>  </a:t>
            </a:r>
            <a:r>
              <a:rPr lang="en-US" dirty="0" smtClean="0">
                <a:effectLst/>
              </a:rPr>
              <a:t>Eighty narratives of converts to Islam appearing on the most widely-accessed global Muslim Internet sites and two other Islamic web sites of lesser popularity, analyzed for the purpose of this study, demonstrate several arguments and strategies. While it is difficult to quantify narratives as they appear continuously, they do not differ significantly, and these eighty are representative.</a:t>
            </a:r>
            <a:endParaRPr lang="en-US" altLang="en-US" dirty="0" smtClean="0">
              <a:latin typeface="Times New Roman" panose="02020603050405020304" pitchFamily="18" charset="0"/>
            </a:endParaRPr>
          </a:p>
          <a:p>
            <a:pPr marL="171450" indent="-171450">
              <a:buFont typeface="Arial" panose="020B0604020202020204" pitchFamily="34" charset="0"/>
              <a:buChar char="•"/>
            </a:pPr>
            <a:r>
              <a:rPr lang="en-US" altLang="en-US" dirty="0" smtClean="0">
                <a:latin typeface="Times New Roman" panose="02020603050405020304" pitchFamily="18" charset="0"/>
              </a:rPr>
              <a:t>Use of the Internet for propaganda</a:t>
            </a:r>
            <a:r>
              <a:rPr lang="en-US" altLang="en-US" baseline="0" dirty="0" smtClean="0">
                <a:latin typeface="Times New Roman" panose="02020603050405020304" pitchFamily="18" charset="0"/>
              </a:rPr>
              <a:t> </a:t>
            </a:r>
            <a:r>
              <a:rPr lang="en-US" altLang="en-US" dirty="0" smtClean="0">
                <a:latin typeface="Times New Roman" panose="02020603050405020304" pitchFamily="18" charset="0"/>
              </a:rPr>
              <a:t>and fundraising purposes.</a:t>
            </a:r>
            <a:r>
              <a:rPr lang="en-US" altLang="en-US" baseline="0" dirty="0" smtClean="0">
                <a:latin typeface="Times New Roman" panose="02020603050405020304" pitchFamily="18" charset="0"/>
              </a:rPr>
              <a:t> </a:t>
            </a:r>
            <a:r>
              <a:rPr lang="en-US" sz="1200" b="0" i="0" u="none" strike="noStrike" kern="1200" baseline="0" dirty="0" smtClean="0">
                <a:solidFill>
                  <a:schemeClr val="tx1"/>
                </a:solidFill>
                <a:latin typeface="Arial" charset="0"/>
                <a:ea typeface="+mn-ea"/>
                <a:cs typeface="+mn-cs"/>
              </a:rPr>
              <a:t>One of the primary uses of the Internet by terrorists is for the dissemination of propaganda. Propaganda generally takes the form of multimedia communications providing ideological or practical instruction, explanations, justifications or promotion of terrorist activities. These may include virtual messages, presentations, magazines, treatises, audio and video files and video games developed by terrorist organizations or sympathizers. Nevertheless, what constitutes terrorist propaganda, as opposed to legitimate advocacy of a viewpoint, is often a subjective assessment. Terrorist organizations and supporters may also use the Internet to finance acts of terrorism. The manner in which terrorists use the Internet to raise and collect funds and resources may be classified into four general categories: direct solicitation-commerce, the exploitation of online payment tools and through charitable organizations.</a:t>
            </a:r>
            <a:endParaRPr lang="en-US" altLang="en-US" dirty="0" smtClean="0">
              <a:latin typeface="Times New Roman" panose="02020603050405020304" pitchFamily="18" charset="0"/>
            </a:endParaRPr>
          </a:p>
          <a:p>
            <a:pPr marL="171450" indent="-171450">
              <a:buFont typeface="Arial" panose="020B0604020202020204" pitchFamily="34" charset="0"/>
              <a:buChar char="•"/>
            </a:pPr>
            <a:r>
              <a:rPr lang="en-US" altLang="en-US" dirty="0" smtClean="0">
                <a:latin typeface="Times New Roman" panose="02020603050405020304" pitchFamily="18" charset="0"/>
              </a:rPr>
              <a:t>Fundraising for foreign terror groups. </a:t>
            </a:r>
            <a:r>
              <a:rPr lang="en-US" sz="1200" b="0" i="0" u="none" strike="noStrike" kern="1200" baseline="0" dirty="0" smtClean="0">
                <a:solidFill>
                  <a:schemeClr val="tx1"/>
                </a:solidFill>
                <a:latin typeface="Arial" charset="0"/>
                <a:ea typeface="+mn-ea"/>
                <a:cs typeface="+mn-cs"/>
              </a:rPr>
              <a:t>Terrorist organizations and supporters may also use the Internet to finance acts of terrorism. The manner in which terrorists use the Internet to raise and collect funds and resources may be classified into four general categories: direct solicitation, e-commerce, the exploitation of online payment tools and through charitable organizations.</a:t>
            </a:r>
            <a:endParaRPr lang="en-US" altLang="en-US" dirty="0" smtClean="0">
              <a:latin typeface="Times New Roman" panose="02020603050405020304" pitchFamily="18" charset="0"/>
            </a:endParaRPr>
          </a:p>
          <a:p>
            <a:pPr marL="171450" indent="-171450" eaLnBrk="1" hangingPunct="1">
              <a:buFont typeface="Arial" panose="020B0604020202020204" pitchFamily="34" charset="0"/>
              <a:buChar char="•"/>
            </a:pPr>
            <a:r>
              <a:rPr lang="en-US" altLang="en-US" dirty="0" smtClean="0">
                <a:latin typeface="Times New Roman" panose="02020603050405020304" pitchFamily="18" charset="0"/>
              </a:rPr>
              <a:t>Illegal transfers of funds</a:t>
            </a:r>
            <a:r>
              <a:rPr lang="en-US" altLang="en-US" baseline="0" dirty="0" smtClean="0">
                <a:latin typeface="Times New Roman" panose="02020603050405020304" pitchFamily="18" charset="0"/>
              </a:rPr>
              <a:t> or money laundering - </a:t>
            </a:r>
            <a:r>
              <a:rPr lang="en-US" dirty="0" smtClean="0">
                <a:effectLst/>
              </a:rPr>
              <a:t>Laws against money laundering and terror financing are used around the world. In the United States, the Patriot Act was passed after the September 11 attacks, giving the government anti-money laundering powers to monitor financial institutions. The Patriot Act has generated a great deal of controversy in the United States since its enactment. The United States has also collaborated with the United Nations and other countries to create the Terrorist Finance Tracking Program.</a:t>
            </a:r>
            <a:endParaRPr lang="en-US" altLang="en-US" dirty="0" smtClean="0">
              <a:latin typeface="Times New Roman" panose="02020603050405020304" pitchFamily="18" charset="0"/>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3C6C1C-10CC-47F6-8B6A-6BCDD5CB5C08}" type="slidenum">
              <a:rPr lang="en-US" altLang="en-US" smtClean="0"/>
              <a:pPr>
                <a:spcBef>
                  <a:spcPct val="0"/>
                </a:spcBef>
              </a:pPr>
              <a:t>98</a:t>
            </a:fld>
            <a:endParaRPr lang="en-US" altLang="en-US" dirty="0" smtClean="0"/>
          </a:p>
        </p:txBody>
      </p:sp>
      <p:sp>
        <p:nvSpPr>
          <p:cNvPr id="162819" name="Rectangle 2"/>
          <p:cNvSpPr>
            <a:spLocks noGrp="1" noRot="1" noChangeAspect="1" noChangeArrowheads="1" noTextEdit="1"/>
          </p:cNvSpPr>
          <p:nvPr>
            <p:ph type="sldImg"/>
          </p:nvPr>
        </p:nvSpPr>
        <p:spPr>
          <a:ln/>
        </p:spPr>
      </p:sp>
      <p:sp>
        <p:nvSpPr>
          <p:cNvPr id="162820" name="Rectangle 3"/>
          <p:cNvSpPr>
            <a:spLocks noGrp="1" noChangeArrowheads="1"/>
          </p:cNvSpPr>
          <p:nvPr>
            <p:ph type="body" idx="1"/>
          </p:nvPr>
        </p:nvSpPr>
        <p:spPr>
          <a:noFill/>
        </p:spPr>
        <p:txBody>
          <a:bodyPr/>
          <a:lstStyle/>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altLang="en-US" sz="1200" kern="0" dirty="0" smtClean="0">
                <a:solidFill>
                  <a:srgbClr val="000000"/>
                </a:solidFill>
                <a:latin typeface="Times New Roman" panose="02020603050405020304" pitchFamily="18" charset="0"/>
              </a:rPr>
              <a:t>Money Laundering</a:t>
            </a:r>
            <a:r>
              <a:rPr lang="en-US" altLang="en-US" sz="1200" kern="0" baseline="0" dirty="0" smtClean="0">
                <a:solidFill>
                  <a:srgbClr val="000000"/>
                </a:solidFill>
                <a:latin typeface="Times New Roman" panose="02020603050405020304" pitchFamily="18" charset="0"/>
              </a:rPr>
              <a:t>  </a:t>
            </a:r>
            <a:r>
              <a:rPr lang="en-US" dirty="0" smtClean="0"/>
              <a:t>is the process of transforming the profits of crime and corruption into ostensibly "legitimate" assets. In a number of legal and regulatory systems, however, the term money laundering has become conflated with other forms of financial and business crime, and is sometimes used more generally to include misuse of the financial system (involving things such as securities, digital currencies, credit cards, and traditional currency), including terrorism financing and evasion of international sanctions.</a:t>
            </a:r>
            <a:r>
              <a:rPr lang="en-US" baseline="30000" dirty="0" smtClean="0"/>
              <a:t> </a:t>
            </a:r>
            <a:r>
              <a:rPr lang="en-US" baseline="0" dirty="0" smtClean="0"/>
              <a:t> </a:t>
            </a:r>
            <a:r>
              <a:rPr lang="en-US" dirty="0" smtClean="0"/>
              <a:t>Most anti-money laundering laws openly conflate money laundering (which is concerned with </a:t>
            </a:r>
            <a:r>
              <a:rPr lang="en-US" i="1" dirty="0" smtClean="0"/>
              <a:t>source</a:t>
            </a:r>
            <a:r>
              <a:rPr lang="en-US" dirty="0" smtClean="0"/>
              <a:t> of funds) with terrorism financing (which is concerned with </a:t>
            </a:r>
            <a:r>
              <a:rPr lang="en-US" i="1" dirty="0" smtClean="0"/>
              <a:t>destination</a:t>
            </a:r>
            <a:r>
              <a:rPr lang="en-US" dirty="0" smtClean="0"/>
              <a:t> of funds) when regulating the financial system.</a:t>
            </a:r>
            <a:r>
              <a:rPr lang="en-US" altLang="en-US" sz="1200" kern="0" dirty="0" smtClean="0">
                <a:solidFill>
                  <a:srgbClr val="000000"/>
                </a:solidFill>
                <a:latin typeface="Times New Roman" panose="02020603050405020304" pitchFamily="18" charset="0"/>
              </a:rPr>
              <a:t>    </a:t>
            </a:r>
            <a:r>
              <a:rPr lang="en-US" dirty="0" smtClean="0"/>
              <a:t>International recognition of, and action against, the threat posed by money laundering continue to increase. Money laundering poses international and national security threats through corruption of officials and legal systems, undermines free enterprise by crowding out the private sector, and threatens the financial stability of countries and the international free flow of capital. Undeniably, the revenue produced by some narcotics-trafficking organizations can far exceed the funding available to the law enforcement and security services of some emerging market countries.</a:t>
            </a:r>
            <a:r>
              <a:rPr lang="en-US" altLang="en-US" sz="1200" kern="0" dirty="0" smtClean="0">
                <a:solidFill>
                  <a:srgbClr val="000000"/>
                </a:solidFill>
                <a:latin typeface="Times New Roman" panose="02020603050405020304" pitchFamily="18" charset="0"/>
              </a:rPr>
              <a:t>                            </a:t>
            </a:r>
          </a:p>
          <a:p>
            <a:pPr marL="171450" indent="-171450" rtl="0">
              <a:buFont typeface="Arial" panose="020B0604020202020204" pitchFamily="34" charset="0"/>
              <a:buChar char="•"/>
            </a:pPr>
            <a:r>
              <a:rPr lang="en-US" b="0" dirty="0" smtClean="0"/>
              <a:t>A front organization </a:t>
            </a:r>
            <a:r>
              <a:rPr lang="en-US" dirty="0" smtClean="0"/>
              <a:t>is any entity set up by and controlled by another organization, such as intelligence agencies, organized crime groups, banned organizations, religious or political groups, advocacy groups, or corporations. Front organizations can act for the parent group without the actions being attributed to the parent group thereby allowing them to hide from public view. Front organizations that appear to be independent voluntary associations or charitable organizations are called </a:t>
            </a:r>
            <a:r>
              <a:rPr lang="en-US" b="0" dirty="0" smtClean="0"/>
              <a:t>front  groups</a:t>
            </a:r>
            <a:r>
              <a:rPr lang="en-US" dirty="0" smtClean="0"/>
              <a:t>. In the business</a:t>
            </a:r>
          </a:p>
          <a:p>
            <a:pPr rtl="0"/>
            <a:r>
              <a:rPr lang="en-US" dirty="0" smtClean="0"/>
              <a:t>    world, front organizations such as </a:t>
            </a:r>
            <a:r>
              <a:rPr lang="en-US" b="0" dirty="0" smtClean="0"/>
              <a:t>front companies </a:t>
            </a:r>
            <a:r>
              <a:rPr lang="en-US" dirty="0" smtClean="0"/>
              <a:t>or shell corporations are used to shield the parent company from</a:t>
            </a:r>
            <a:r>
              <a:rPr lang="en-US" baseline="0" dirty="0" smtClean="0"/>
              <a:t> </a:t>
            </a:r>
          </a:p>
          <a:p>
            <a:pPr rtl="0"/>
            <a:r>
              <a:rPr lang="en-US" baseline="0" dirty="0" smtClean="0"/>
              <a:t>    </a:t>
            </a:r>
            <a:r>
              <a:rPr lang="en-US" dirty="0" smtClean="0"/>
              <a:t>legal liability. In</a:t>
            </a:r>
            <a:r>
              <a:rPr lang="en-US" baseline="0" dirty="0" smtClean="0"/>
              <a:t> </a:t>
            </a:r>
            <a:r>
              <a:rPr lang="en-US" dirty="0" smtClean="0"/>
              <a:t>international relations, a puppet state is a state which acts as a front (or surrogate) for another state.</a:t>
            </a:r>
          </a:p>
          <a:p>
            <a:pPr marL="171450" indent="-171450">
              <a:buFont typeface="Arial" panose="020B0604020202020204" pitchFamily="34" charset="0"/>
              <a:buChar char="•"/>
            </a:pPr>
            <a:r>
              <a:rPr lang="en-US" sz="1200" b="0" u="none" strike="noStrike" kern="1200" dirty="0" smtClean="0">
                <a:solidFill>
                  <a:schemeClr val="tx1"/>
                </a:solidFill>
                <a:effectLst/>
                <a:latin typeface="Arial" charset="0"/>
                <a:ea typeface="+mn-ea"/>
                <a:cs typeface="+mn-cs"/>
              </a:rPr>
              <a:t>DEFINITION of 'Bust-Out</a:t>
            </a:r>
            <a:r>
              <a:rPr lang="en-US" sz="1200" b="0" u="none" strike="noStrike" kern="1200" baseline="0" dirty="0" smtClean="0">
                <a:solidFill>
                  <a:schemeClr val="tx1"/>
                </a:solidFill>
                <a:effectLst/>
                <a:latin typeface="Arial" charset="0"/>
                <a:ea typeface="+mn-ea"/>
                <a:cs typeface="+mn-cs"/>
              </a:rPr>
              <a:t> - </a:t>
            </a:r>
            <a:r>
              <a:rPr lang="en-US" sz="1200" u="none" strike="noStrike" kern="1200" dirty="0" smtClean="0">
                <a:solidFill>
                  <a:schemeClr val="tx1"/>
                </a:solidFill>
                <a:effectLst/>
                <a:latin typeface="Arial" charset="0"/>
                <a:ea typeface="+mn-ea"/>
                <a:cs typeface="+mn-cs"/>
              </a:rPr>
              <a:t>A type of credit card fraud where an individual applies for a credit card, establishes a normal usage pattern and solid repayment history, then racks up numerous charges and maxes out the card with no intention of paying the bill. Bust-out consists of an initial phase where the individual works to develop the card issuer’s trust and a strong credit profile with the goal of opening numerous accounts and receiving credit line increases so that more funds are available for the second phase of the fraud, where the individual makes transactions that he or she doesn’t plan to repay.</a:t>
            </a:r>
            <a:br>
              <a:rPr lang="en-US" sz="1200" u="none" strike="noStrike" kern="1200" dirty="0" smtClean="0">
                <a:solidFill>
                  <a:schemeClr val="tx1"/>
                </a:solidFill>
                <a:effectLst/>
                <a:latin typeface="Arial" charset="0"/>
                <a:ea typeface="+mn-ea"/>
                <a:cs typeface="+mn-cs"/>
              </a:rPr>
            </a:br>
            <a:endParaRPr lang="en-US" altLang="en-US" dirty="0" smtClean="0">
              <a:latin typeface="Arial" panose="020B0604020202020204" pitchFamily="34" charset="0"/>
            </a:endParaRPr>
          </a:p>
        </p:txBody>
      </p:sp>
    </p:spTree>
    <p:extLst>
      <p:ext uri="{BB962C8B-B14F-4D97-AF65-F5344CB8AC3E}">
        <p14:creationId xmlns:p14="http://schemas.microsoft.com/office/powerpoint/2010/main" val="373246270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3C6C1C-10CC-47F6-8B6A-6BCDD5CB5C08}" type="slidenum">
              <a:rPr lang="en-US" altLang="en-US" smtClean="0"/>
              <a:pPr>
                <a:spcBef>
                  <a:spcPct val="0"/>
                </a:spcBef>
              </a:pPr>
              <a:t>99</a:t>
            </a:fld>
            <a:endParaRPr lang="en-US" altLang="en-US" dirty="0" smtClean="0"/>
          </a:p>
        </p:txBody>
      </p:sp>
      <p:sp>
        <p:nvSpPr>
          <p:cNvPr id="162819" name="Rectangle 2"/>
          <p:cNvSpPr>
            <a:spLocks noGrp="1" noRot="1" noChangeAspect="1" noChangeArrowheads="1" noTextEdit="1"/>
          </p:cNvSpPr>
          <p:nvPr>
            <p:ph type="sldImg"/>
          </p:nvPr>
        </p:nvSpPr>
        <p:spPr>
          <a:ln/>
        </p:spPr>
      </p:sp>
      <p:sp>
        <p:nvSpPr>
          <p:cNvPr id="162820" name="Rectangle 3"/>
          <p:cNvSpPr>
            <a:spLocks noGrp="1" noChangeArrowheads="1"/>
          </p:cNvSpPr>
          <p:nvPr>
            <p:ph type="body" idx="1"/>
          </p:nvPr>
        </p:nvSpPr>
        <p:spPr>
          <a:noFill/>
        </p:spPr>
        <p:txBody>
          <a:bodyPr/>
          <a:lstStyle/>
          <a:p>
            <a:pPr marL="171450" indent="-171450" eaLnBrk="1" hangingPunct="1">
              <a:buFont typeface="Arial" panose="020B0604020202020204" pitchFamily="34" charset="0"/>
              <a:buChar char="•"/>
            </a:pPr>
            <a:r>
              <a:rPr lang="en-US" dirty="0" smtClean="0"/>
              <a:t>A </a:t>
            </a:r>
            <a:r>
              <a:rPr lang="en-US" b="0" dirty="0" smtClean="0"/>
              <a:t>prepay mobile phone </a:t>
            </a:r>
            <a:r>
              <a:rPr lang="en-US" dirty="0" smtClean="0"/>
              <a:t>(also commonly referred to as </a:t>
            </a:r>
            <a:r>
              <a:rPr lang="en-US" b="0" dirty="0" smtClean="0"/>
              <a:t>pay-as-you-go, pay-as-you-talk, pay and go, go-phone or prepaid</a:t>
            </a:r>
            <a:r>
              <a:rPr lang="en-US" dirty="0" smtClean="0"/>
              <a:t> is a mobile phone for which credit is purchased in advance of service use. The purchased credit is used to pay for mobile phone services at the point the service is accessed or consumed. If there is no available credit, then access to the requested service is denied by the mobile phone network. Users are able to top up their credit at any time using a variety of payment mechanisms.</a:t>
            </a:r>
          </a:p>
          <a:p>
            <a:pPr marL="171450" indent="-171450" eaLnBrk="1" hangingPunct="1">
              <a:buFont typeface="Arial" panose="020B0604020202020204" pitchFamily="34" charset="0"/>
              <a:buChar char="•"/>
            </a:pPr>
            <a:r>
              <a:rPr lang="en-US" b="0" dirty="0" smtClean="0"/>
              <a:t>Man-portable air-defense systems (MANPADS or MPADS) </a:t>
            </a:r>
            <a:r>
              <a:rPr lang="en-US" dirty="0" smtClean="0"/>
              <a:t>are shoulder-launched surface-to-air missiles</a:t>
            </a:r>
            <a:r>
              <a:rPr lang="en-US" baseline="0" dirty="0" smtClean="0"/>
              <a:t> </a:t>
            </a:r>
            <a:r>
              <a:rPr lang="en-US" dirty="0" smtClean="0"/>
              <a:t>(SLSAMs). They are typically guided weapons and are a threat to low-flying aircraft, especially helicopters. </a:t>
            </a:r>
          </a:p>
          <a:p>
            <a:pPr marL="171450" indent="-171450" rtl="0">
              <a:buFont typeface="Arial" panose="020B0604020202020204" pitchFamily="34" charset="0"/>
              <a:buChar char="•"/>
            </a:pPr>
            <a:r>
              <a:rPr lang="en-US" sz="1200" kern="1200" dirty="0" smtClean="0">
                <a:solidFill>
                  <a:schemeClr val="tx1"/>
                </a:solidFill>
                <a:effectLst/>
                <a:latin typeface="Arial" charset="0"/>
                <a:ea typeface="+mn-ea"/>
                <a:cs typeface="+mn-cs"/>
              </a:rPr>
              <a:t>Identity theft, and the use of false identities, is not new to law enforcement. For decades fugitives have changed identities to avoid capture and check forgers have assumed the identity of others to negotiate stolen or counterfeit checks. What is new today is the</a:t>
            </a:r>
            <a:r>
              <a:rPr lang="en-US" sz="1200" kern="1200" baseline="0" dirty="0" smtClean="0">
                <a:solidFill>
                  <a:schemeClr val="tx1"/>
                </a:solidFill>
                <a:effectLst/>
                <a:latin typeface="Arial" charset="0"/>
                <a:ea typeface="+mn-ea"/>
                <a:cs typeface="+mn-cs"/>
              </a:rPr>
              <a:t> </a:t>
            </a:r>
            <a:r>
              <a:rPr lang="en-US" sz="1200" kern="1200" dirty="0" smtClean="0">
                <a:solidFill>
                  <a:schemeClr val="tx1"/>
                </a:solidFill>
                <a:effectLst/>
                <a:latin typeface="Arial" charset="0"/>
                <a:ea typeface="+mn-ea"/>
                <a:cs typeface="+mn-cs"/>
              </a:rPr>
              <a:t>pervasiveness of the</a:t>
            </a:r>
            <a:r>
              <a:rPr lang="en-US" sz="1200" kern="1200" baseline="0" dirty="0" smtClean="0">
                <a:solidFill>
                  <a:schemeClr val="tx1"/>
                </a:solidFill>
                <a:effectLst/>
                <a:latin typeface="Arial" charset="0"/>
                <a:ea typeface="+mn-ea"/>
                <a:cs typeface="+mn-cs"/>
              </a:rPr>
              <a:t> </a:t>
            </a:r>
            <a:r>
              <a:rPr lang="en-US" sz="1200" kern="1200" dirty="0" smtClean="0">
                <a:solidFill>
                  <a:schemeClr val="tx1"/>
                </a:solidFill>
                <a:effectLst/>
                <a:latin typeface="Arial" charset="0"/>
                <a:ea typeface="+mn-ea"/>
                <a:cs typeface="+mn-cs"/>
              </a:rPr>
              <a:t>problem.</a:t>
            </a:r>
            <a:r>
              <a:rPr lang="en-US" sz="1200" kern="1200" baseline="0" dirty="0" smtClean="0">
                <a:solidFill>
                  <a:schemeClr val="tx1"/>
                </a:solidFill>
                <a:effectLst/>
                <a:latin typeface="Arial" charset="0"/>
                <a:ea typeface="+mn-ea"/>
                <a:cs typeface="+mn-cs"/>
              </a:rPr>
              <a:t> </a:t>
            </a:r>
            <a:r>
              <a:rPr lang="en-US" sz="1200" kern="1200" dirty="0" smtClean="0">
                <a:solidFill>
                  <a:schemeClr val="tx1"/>
                </a:solidFill>
                <a:effectLst/>
                <a:latin typeface="Arial" charset="0"/>
                <a:ea typeface="+mn-ea"/>
                <a:cs typeface="+mn-cs"/>
              </a:rPr>
              <a:t>When these crimes are carried out using a false or stolen identity, investigation of the</a:t>
            </a:r>
            <a:r>
              <a:rPr lang="en-US" sz="1200" kern="1200" baseline="0" dirty="0" smtClean="0">
                <a:solidFill>
                  <a:schemeClr val="tx1"/>
                </a:solidFill>
                <a:effectLst/>
                <a:latin typeface="Arial" charset="0"/>
                <a:ea typeface="+mn-ea"/>
                <a:cs typeface="+mn-cs"/>
              </a:rPr>
              <a:t> </a:t>
            </a:r>
            <a:r>
              <a:rPr lang="en-US" sz="1200" kern="1200" dirty="0" smtClean="0">
                <a:solidFill>
                  <a:schemeClr val="tx1"/>
                </a:solidFill>
                <a:effectLst/>
                <a:latin typeface="Arial" charset="0"/>
                <a:ea typeface="+mn-ea"/>
                <a:cs typeface="+mn-cs"/>
              </a:rPr>
              <a:t>offenses becomes much more complicated. The</a:t>
            </a:r>
            <a:r>
              <a:rPr lang="en-US" sz="1200" kern="1200" baseline="0" dirty="0" smtClean="0">
                <a:solidFill>
                  <a:schemeClr val="tx1"/>
                </a:solidFill>
                <a:effectLst/>
                <a:latin typeface="Arial" charset="0"/>
                <a:ea typeface="+mn-ea"/>
                <a:cs typeface="+mn-cs"/>
              </a:rPr>
              <a:t> </a:t>
            </a:r>
            <a:r>
              <a:rPr lang="en-US" sz="1200" kern="1200" dirty="0" smtClean="0">
                <a:solidFill>
                  <a:schemeClr val="tx1"/>
                </a:solidFill>
                <a:effectLst/>
                <a:latin typeface="Arial" charset="0"/>
                <a:ea typeface="+mn-ea"/>
                <a:cs typeface="+mn-cs"/>
              </a:rPr>
              <a:t>use of a false or stolen identity enhances the chances of success in the</a:t>
            </a:r>
            <a:r>
              <a:rPr lang="en-US" sz="1200" kern="1200" baseline="0" dirty="0" smtClean="0">
                <a:solidFill>
                  <a:schemeClr val="tx1"/>
                </a:solidFill>
                <a:effectLst/>
                <a:latin typeface="Arial" charset="0"/>
                <a:ea typeface="+mn-ea"/>
                <a:cs typeface="+mn-cs"/>
              </a:rPr>
              <a:t> </a:t>
            </a:r>
            <a:r>
              <a:rPr lang="en-US" sz="1200" kern="1200" dirty="0" smtClean="0">
                <a:solidFill>
                  <a:schemeClr val="tx1"/>
                </a:solidFill>
                <a:effectLst/>
                <a:latin typeface="Arial" charset="0"/>
                <a:ea typeface="+mn-ea"/>
                <a:cs typeface="+mn-cs"/>
              </a:rPr>
              <a:t>commission of almost all financial crimes. The identity provides a cloak of anonymity for the subject, while the</a:t>
            </a:r>
            <a:r>
              <a:rPr lang="en-US" sz="1200" kern="1200" baseline="0" dirty="0" smtClean="0">
                <a:solidFill>
                  <a:schemeClr val="tx1"/>
                </a:solidFill>
                <a:effectLst/>
                <a:latin typeface="Arial" charset="0"/>
                <a:ea typeface="+mn-ea"/>
                <a:cs typeface="+mn-cs"/>
              </a:rPr>
              <a:t> </a:t>
            </a:r>
            <a:r>
              <a:rPr lang="en-US" sz="1200" kern="1200" dirty="0" smtClean="0">
                <a:solidFill>
                  <a:schemeClr val="tx1"/>
                </a:solidFill>
                <a:effectLst/>
                <a:latin typeface="Arial" charset="0"/>
                <a:ea typeface="+mn-ea"/>
                <a:cs typeface="+mn-cs"/>
              </a:rPr>
              <a:t>groundwork is laid to carry out the crime. This includes the rental of mail drops, post office boxes,</a:t>
            </a:r>
            <a:r>
              <a:rPr lang="en-US" sz="1200" kern="1200" baseline="0" dirty="0" smtClean="0">
                <a:solidFill>
                  <a:schemeClr val="tx1"/>
                </a:solidFill>
                <a:effectLst/>
                <a:latin typeface="Arial" charset="0"/>
                <a:ea typeface="+mn-ea"/>
                <a:cs typeface="+mn-cs"/>
              </a:rPr>
              <a:t> </a:t>
            </a:r>
            <a:r>
              <a:rPr lang="en-US" sz="1200" kern="1200" dirty="0" smtClean="0">
                <a:solidFill>
                  <a:schemeClr val="tx1"/>
                </a:solidFill>
                <a:effectLst/>
                <a:latin typeface="Arial" charset="0"/>
                <a:ea typeface="+mn-ea"/>
                <a:cs typeface="+mn-cs"/>
              </a:rPr>
              <a:t>apartments, office space, vehicles, and storage lockers, as well as the activation of pagers, cellular telephones, and</a:t>
            </a:r>
            <a:r>
              <a:rPr lang="en-US" sz="1200" kern="1200" baseline="0" dirty="0" smtClean="0">
                <a:solidFill>
                  <a:schemeClr val="tx1"/>
                </a:solidFill>
                <a:effectLst/>
                <a:latin typeface="Arial" charset="0"/>
                <a:ea typeface="+mn-ea"/>
                <a:cs typeface="+mn-cs"/>
              </a:rPr>
              <a:t> </a:t>
            </a:r>
            <a:r>
              <a:rPr lang="en-US" sz="1200" kern="1200" dirty="0" smtClean="0">
                <a:solidFill>
                  <a:schemeClr val="tx1"/>
                </a:solidFill>
                <a:effectLst/>
                <a:latin typeface="Arial" charset="0"/>
                <a:ea typeface="+mn-ea"/>
                <a:cs typeface="+mn-cs"/>
              </a:rPr>
              <a:t>various utility services.</a:t>
            </a:r>
          </a:p>
          <a:p>
            <a:pPr rtl="0"/>
            <a:endParaRPr lang="en-US" sz="1200" kern="1200" dirty="0" smtClean="0">
              <a:solidFill>
                <a:schemeClr val="tx1"/>
              </a:solidFill>
              <a:effectLst/>
              <a:latin typeface="Arial" charset="0"/>
              <a:ea typeface="+mn-ea"/>
              <a:cs typeface="+mn-cs"/>
            </a:endParaRPr>
          </a:p>
          <a:p>
            <a:pPr marL="171450" indent="-171450" eaLnBrk="1" hangingPunct="1">
              <a:buFont typeface="Arial" panose="020B0604020202020204" pitchFamily="34" charset="0"/>
              <a:buChar char="•"/>
            </a:pPr>
            <a:endParaRPr lang="en-US" altLang="en-US" dirty="0" smtClean="0">
              <a:latin typeface="Arial" panose="020B0604020202020204" pitchFamily="34" charset="0"/>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lvl1pPr defTabSz="930275">
              <a:spcBef>
                <a:spcPct val="30000"/>
              </a:spcBef>
              <a:defRPr sz="1200">
                <a:solidFill>
                  <a:schemeClr val="tx1"/>
                </a:solidFill>
                <a:latin typeface="Arial" panose="020B0604020202020204" pitchFamily="34" charset="0"/>
              </a:defRPr>
            </a:lvl1pPr>
            <a:lvl2pPr marL="728663" indent="-279400" defTabSz="930275">
              <a:spcBef>
                <a:spcPct val="30000"/>
              </a:spcBef>
              <a:defRPr sz="1200">
                <a:solidFill>
                  <a:schemeClr val="tx1"/>
                </a:solidFill>
                <a:latin typeface="Arial" panose="020B0604020202020204" pitchFamily="34" charset="0"/>
              </a:defRPr>
            </a:lvl2pPr>
            <a:lvl3pPr marL="1122363" indent="-223838" defTabSz="930275">
              <a:spcBef>
                <a:spcPct val="30000"/>
              </a:spcBef>
              <a:defRPr sz="1200">
                <a:solidFill>
                  <a:schemeClr val="tx1"/>
                </a:solidFill>
                <a:latin typeface="Arial" panose="020B0604020202020204" pitchFamily="34" charset="0"/>
              </a:defRPr>
            </a:lvl3pPr>
            <a:lvl4pPr marL="1571625" indent="-223838" defTabSz="930275">
              <a:spcBef>
                <a:spcPct val="30000"/>
              </a:spcBef>
              <a:defRPr sz="1200">
                <a:solidFill>
                  <a:schemeClr val="tx1"/>
                </a:solidFill>
                <a:latin typeface="Arial" panose="020B0604020202020204" pitchFamily="34" charset="0"/>
              </a:defRPr>
            </a:lvl4pPr>
            <a:lvl5pPr marL="2020888" indent="-223838" defTabSz="930275">
              <a:spcBef>
                <a:spcPct val="30000"/>
              </a:spcBef>
              <a:defRPr sz="1200">
                <a:solidFill>
                  <a:schemeClr val="tx1"/>
                </a:solidFill>
                <a:latin typeface="Arial" panose="020B0604020202020204" pitchFamily="34" charset="0"/>
              </a:defRPr>
            </a:lvl5pPr>
            <a:lvl6pPr marL="2478088" indent="-223838" defTabSz="930275" eaLnBrk="0" fontAlgn="base" hangingPunct="0">
              <a:spcBef>
                <a:spcPct val="30000"/>
              </a:spcBef>
              <a:spcAft>
                <a:spcPct val="0"/>
              </a:spcAft>
              <a:defRPr sz="1200">
                <a:solidFill>
                  <a:schemeClr val="tx1"/>
                </a:solidFill>
                <a:latin typeface="Arial" panose="020B0604020202020204" pitchFamily="34" charset="0"/>
              </a:defRPr>
            </a:lvl6pPr>
            <a:lvl7pPr marL="2935288" indent="-223838" defTabSz="930275" eaLnBrk="0" fontAlgn="base" hangingPunct="0">
              <a:spcBef>
                <a:spcPct val="30000"/>
              </a:spcBef>
              <a:spcAft>
                <a:spcPct val="0"/>
              </a:spcAft>
              <a:defRPr sz="1200">
                <a:solidFill>
                  <a:schemeClr val="tx1"/>
                </a:solidFill>
                <a:latin typeface="Arial" panose="020B0604020202020204" pitchFamily="34" charset="0"/>
              </a:defRPr>
            </a:lvl7pPr>
            <a:lvl8pPr marL="3392488" indent="-223838" defTabSz="930275" eaLnBrk="0" fontAlgn="base" hangingPunct="0">
              <a:spcBef>
                <a:spcPct val="30000"/>
              </a:spcBef>
              <a:spcAft>
                <a:spcPct val="0"/>
              </a:spcAft>
              <a:defRPr sz="1200">
                <a:solidFill>
                  <a:schemeClr val="tx1"/>
                </a:solidFill>
                <a:latin typeface="Arial" panose="020B0604020202020204" pitchFamily="34" charset="0"/>
              </a:defRPr>
            </a:lvl8pPr>
            <a:lvl9pPr marL="3849688" indent="-223838" defTabSz="93027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3C6C1C-10CC-47F6-8B6A-6BCDD5CB5C08}" type="slidenum">
              <a:rPr lang="en-US" altLang="en-US" smtClean="0"/>
              <a:pPr>
                <a:spcBef>
                  <a:spcPct val="0"/>
                </a:spcBef>
              </a:pPr>
              <a:t>100</a:t>
            </a:fld>
            <a:endParaRPr lang="en-US" altLang="en-US" dirty="0" smtClean="0"/>
          </a:p>
        </p:txBody>
      </p:sp>
      <p:sp>
        <p:nvSpPr>
          <p:cNvPr id="162819" name="Rectangle 2"/>
          <p:cNvSpPr>
            <a:spLocks noGrp="1" noRot="1" noChangeAspect="1" noChangeArrowheads="1" noTextEdit="1"/>
          </p:cNvSpPr>
          <p:nvPr>
            <p:ph type="sldImg"/>
          </p:nvPr>
        </p:nvSpPr>
        <p:spPr>
          <a:ln/>
        </p:spPr>
      </p:sp>
      <p:sp>
        <p:nvSpPr>
          <p:cNvPr id="162820" name="Rectangle 3"/>
          <p:cNvSpPr>
            <a:spLocks noGrp="1" noChangeArrowheads="1"/>
          </p:cNvSpPr>
          <p:nvPr>
            <p:ph type="body" idx="1"/>
          </p:nvPr>
        </p:nvSpPr>
        <p:spPr>
          <a:noFill/>
        </p:spPr>
        <p:txBody>
          <a:bodyPr/>
          <a:lstStyle/>
          <a:p>
            <a:pPr marL="171450" indent="-171450" eaLnBrk="1" hangingPunct="1">
              <a:buFont typeface="Arial" panose="020B0604020202020204" pitchFamily="34" charset="0"/>
              <a:buChar char="•"/>
            </a:pPr>
            <a:r>
              <a:rPr lang="en-US" altLang="en-US" dirty="0" smtClean="0">
                <a:latin typeface="Times New Roman" panose="02020603050405020304" pitchFamily="18" charset="0"/>
              </a:rPr>
              <a:t>Providing supplies/equipment and general logistical support to foreign terrorist and extremist groups, including places to live, safe houses, etc. </a:t>
            </a:r>
          </a:p>
          <a:p>
            <a:pPr marL="171450" indent="-171450" eaLnBrk="1" hangingPunct="1">
              <a:buFont typeface="Arial" panose="020B0604020202020204" pitchFamily="34" charset="0"/>
              <a:buChar char="•"/>
            </a:pPr>
            <a:r>
              <a:rPr lang="en-US" altLang="en-US" dirty="0" smtClean="0">
                <a:latin typeface="Times New Roman" panose="02020603050405020304" pitchFamily="18" charset="0"/>
              </a:rPr>
              <a:t>By selling</a:t>
            </a:r>
            <a:r>
              <a:rPr lang="en-US" altLang="en-US" baseline="0" dirty="0" smtClean="0">
                <a:latin typeface="Times New Roman" panose="02020603050405020304" pitchFamily="18" charset="0"/>
              </a:rPr>
              <a:t> c</a:t>
            </a:r>
            <a:r>
              <a:rPr lang="en-US" altLang="en-US" dirty="0" smtClean="0">
                <a:latin typeface="Times New Roman" panose="02020603050405020304" pitchFamily="18" charset="0"/>
              </a:rPr>
              <a:t>ounterfeit goods supports the terrorist groups</a:t>
            </a:r>
            <a:r>
              <a:rPr lang="en-US" altLang="en-US" baseline="0" dirty="0" smtClean="0">
                <a:latin typeface="Times New Roman" panose="02020603050405020304" pitchFamily="18" charset="0"/>
              </a:rPr>
              <a:t> to acquire monies.</a:t>
            </a:r>
            <a:r>
              <a:rPr lang="en-US" altLang="en-US" dirty="0" smtClean="0">
                <a:latin typeface="Times New Roman" panose="02020603050405020304" pitchFamily="18" charset="0"/>
              </a:rPr>
              <a:t>                           </a:t>
            </a:r>
          </a:p>
          <a:p>
            <a:pPr marL="171450" indent="-171450" eaLnBrk="1" hangingPunct="1">
              <a:buFont typeface="Arial" panose="020B0604020202020204" pitchFamily="34" charset="0"/>
              <a:buChar char="•"/>
            </a:pPr>
            <a:r>
              <a:rPr lang="en-US" altLang="en-US" dirty="0" smtClean="0">
                <a:latin typeface="Times New Roman" panose="02020603050405020304" pitchFamily="18" charset="0"/>
              </a:rPr>
              <a:t>Use of false identification</a:t>
            </a:r>
            <a:r>
              <a:rPr lang="en-US" altLang="en-US" baseline="0" dirty="0" smtClean="0">
                <a:latin typeface="Times New Roman" panose="02020603050405020304" pitchFamily="18" charset="0"/>
              </a:rPr>
              <a:t> </a:t>
            </a:r>
            <a:r>
              <a:rPr lang="en-US" altLang="en-US" dirty="0" smtClean="0">
                <a:latin typeface="Times New Roman" panose="02020603050405020304" pitchFamily="18" charset="0"/>
              </a:rPr>
              <a:t>to access area hospitals</a:t>
            </a:r>
            <a:r>
              <a:rPr lang="en-US" altLang="en-US" baseline="0" dirty="0" smtClean="0">
                <a:latin typeface="Times New Roman" panose="02020603050405020304" pitchFamily="18" charset="0"/>
              </a:rPr>
              <a:t> </a:t>
            </a:r>
            <a:r>
              <a:rPr lang="en-US" altLang="en-US" dirty="0" smtClean="0">
                <a:latin typeface="Times New Roman" panose="02020603050405020304" pitchFamily="18" charset="0"/>
              </a:rPr>
              <a:t>(JCAHO) or other facilities.  To be able</a:t>
            </a:r>
            <a:r>
              <a:rPr lang="en-US" altLang="en-US" baseline="0" dirty="0" smtClean="0">
                <a:latin typeface="Times New Roman" panose="02020603050405020304" pitchFamily="18" charset="0"/>
              </a:rPr>
              <a:t> to get into facilities that you will need some type of identification to access them, to set up an attack.</a:t>
            </a:r>
            <a:endParaRPr lang="en-US" altLang="en-US" dirty="0" smtClean="0">
              <a:latin typeface="Arial" panose="020B0604020202020204" pitchFamily="34" charset="0"/>
            </a:endParaRPr>
          </a:p>
        </p:txBody>
      </p:sp>
    </p:spTree>
    <p:extLst>
      <p:ext uri="{BB962C8B-B14F-4D97-AF65-F5344CB8AC3E}">
        <p14:creationId xmlns:p14="http://schemas.microsoft.com/office/powerpoint/2010/main" val="180655483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smtClean="0"/>
              <a:t>Shooting at fire fighters, firefighters</a:t>
            </a:r>
            <a:r>
              <a:rPr lang="en-US" baseline="0" dirty="0" smtClean="0"/>
              <a:t> need to be aware of their surroundings.</a:t>
            </a:r>
            <a:endParaRPr lang="en-US" sz="1200" b="1" kern="1200" dirty="0" smtClean="0">
              <a:solidFill>
                <a:schemeClr val="tx1"/>
              </a:solidFill>
              <a:effectLst/>
              <a:latin typeface="Arial" charset="0"/>
              <a:ea typeface="+mn-ea"/>
              <a:cs typeface="+mn-cs"/>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kern="1200" dirty="0" smtClean="0">
                <a:solidFill>
                  <a:schemeClr val="tx1"/>
                </a:solidFill>
                <a:effectLst/>
                <a:latin typeface="Arial" charset="0"/>
                <a:ea typeface="+mn-ea"/>
                <a:cs typeface="+mn-cs"/>
              </a:rPr>
              <a:t>Ambushes: </a:t>
            </a:r>
            <a:r>
              <a:rPr lang="en-US" sz="1200" kern="1200" dirty="0" smtClean="0">
                <a:solidFill>
                  <a:schemeClr val="tx1"/>
                </a:solidFill>
                <a:effectLst/>
                <a:latin typeface="Arial" charset="0"/>
                <a:ea typeface="+mn-ea"/>
                <a:cs typeface="+mn-cs"/>
              </a:rPr>
              <a:t>Recently, there have been a number of incidents involving law enforcement being ambushed by domestic extremists. In September 2014, Eric Frein, an anti-government survivalist, shot and killed a Pennsylvania State Trooper, and wounded another, as they exited the state police barracks. Additionally, several domestic terrorists have lured police officers to a specific location with the intention of attacking them. On August 12, 2014, in Dallas, Douglas Leguin set a fire and dialed 911 to report it. He told the operator that he was "seceding from the nation." When officers and fireman arrived on the scene he shot at them. No one was injured in the incident, but Leguin was charged with seven  counts of aggravated assault against public servants.</a:t>
            </a:r>
            <a:r>
              <a:rPr lang="en-US" sz="1200" kern="1200" baseline="0" dirty="0" smtClean="0">
                <a:solidFill>
                  <a:schemeClr val="tx1"/>
                </a:solidFill>
                <a:effectLst/>
                <a:latin typeface="Arial" charset="0"/>
                <a:ea typeface="+mn-ea"/>
                <a:cs typeface="+mn-cs"/>
              </a:rPr>
              <a:t>  </a:t>
            </a:r>
            <a:r>
              <a:rPr lang="en-US" sz="1200" kern="1200" dirty="0" smtClean="0">
                <a:solidFill>
                  <a:schemeClr val="tx1"/>
                </a:solidFill>
                <a:effectLst/>
                <a:latin typeface="Arial" charset="0"/>
                <a:ea typeface="+mn-ea"/>
                <a:cs typeface="+mn-cs"/>
              </a:rPr>
              <a:t>In addition, in November 2014, Curtis Wade Holley, a sovereign citizen in Tallahassee, Florida, set his home on fire and then ambushed first responders as they responded to the call. A Deputy with the police department was killed.</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kern="1200" dirty="0" smtClean="0">
                <a:solidFill>
                  <a:schemeClr val="tx1"/>
                </a:solidFill>
                <a:effectLst/>
                <a:latin typeface="Arial" charset="0"/>
                <a:ea typeface="+mn-ea"/>
                <a:cs typeface="+mn-cs"/>
              </a:rPr>
              <a:t>Doxing: </a:t>
            </a:r>
            <a:r>
              <a:rPr lang="en-US" sz="1200" kern="1200" dirty="0" smtClean="0">
                <a:solidFill>
                  <a:schemeClr val="tx1"/>
                </a:solidFill>
                <a:effectLst/>
                <a:latin typeface="Arial" charset="0"/>
                <a:ea typeface="+mn-ea"/>
                <a:cs typeface="+mn-cs"/>
              </a:rPr>
              <a:t>Extremist organizations are mining for and releasing personally identifiable information about some US citizens on the Internet—a tactic known as “doxing”—to incite violent action. Since March, a pro-Islamic State of Iraq and Syria (ISIS) media group and an unidentified right-wing domestic group have been involved in three separate doxing incidents, primarily targeting US military and government personnel.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kern="1200" dirty="0" smtClean="0">
                <a:solidFill>
                  <a:schemeClr val="tx1"/>
                </a:solidFill>
                <a:effectLst/>
                <a:latin typeface="Arial" charset="0"/>
                <a:ea typeface="+mn-ea"/>
                <a:cs typeface="+mn-cs"/>
              </a:rPr>
              <a:t>In mid-April, the same unidentified right-wing group posted the home addresses of around 50 current and former senior government personnel, including officials from the FBI, DHS, and CIA. According to the Southern Poverty Law Center, the list was uploaded on Quick Leak, a website used for posting anonymous messages, and referred to the individuals as “traitors” who will “pay for their treason.” </a:t>
            </a: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lang="en-US" sz="1200" kern="1200" dirty="0" smtClean="0">
                <a:solidFill>
                  <a:schemeClr val="tx1"/>
                </a:solidFill>
                <a:effectLst/>
                <a:latin typeface="Arial" charset="0"/>
                <a:ea typeface="+mn-ea"/>
                <a:cs typeface="+mn-cs"/>
              </a:rPr>
              <a:t>According to the Site Intel Group, Rabitat al-Ansar, a pro-ISIS media group, in early April released the names, addresses, email addresses, and telephone numbers of 400 individuals, including four New Jersey residents. At the same time, Rabitat al-Ansar began broadcasting the Twitter hashtag, #We Will Burn US Again, vowing future attacks in the United States. </a:t>
            </a:r>
            <a:endParaRPr lang="en-US" sz="1200" kern="1200" baseline="30000" dirty="0" smtClean="0">
              <a:solidFill>
                <a:schemeClr val="tx1"/>
              </a:solidFill>
              <a:effectLst/>
              <a:latin typeface="Arial" charset="0"/>
              <a:ea typeface="+mn-ea"/>
              <a:cs typeface="+mn-cs"/>
            </a:endParaRPr>
          </a:p>
          <a:p>
            <a:pPr marL="171450" marR="0" lvl="0" indent="-17145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lang="en-US" sz="1200" kern="1200" dirty="0" smtClean="0">
                <a:solidFill>
                  <a:schemeClr val="tx1"/>
                </a:solidFill>
                <a:effectLst/>
                <a:latin typeface="Arial" charset="0"/>
                <a:ea typeface="+mn-ea"/>
                <a:cs typeface="+mn-cs"/>
              </a:rPr>
              <a:t>In late March, the so-called “Islamic State Hacking Division” posted the names, photographs, and addresses of approximately 100 US military service members from 23 states. The group urged followers to “kill them in their own lands” in retaliation for US military operations against ISIS.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kern="1200" dirty="0" smtClean="0">
                <a:solidFill>
                  <a:schemeClr val="tx1"/>
                </a:solidFill>
                <a:effectLst/>
                <a:latin typeface="Arial" charset="0"/>
                <a:ea typeface="+mn-ea"/>
                <a:cs typeface="+mn-cs"/>
              </a:rPr>
              <a:t>Swatting: </a:t>
            </a:r>
            <a:r>
              <a:rPr lang="en-US" sz="1200" kern="1200" dirty="0" smtClean="0">
                <a:solidFill>
                  <a:schemeClr val="tx1"/>
                </a:solidFill>
                <a:effectLst/>
                <a:latin typeface="Arial" charset="0"/>
                <a:ea typeface="+mn-ea"/>
                <a:cs typeface="+mn-cs"/>
              </a:rPr>
              <a:t>Swatting—the act of falsely reporting an ongoing emergency or threat of violence in order to prompt an immediate tactical law enforcement response — has become more prevalent in New Jersey. In May 2015, New Jersey received 30 suspicious activity reports (SARs) related to swatting — a significant increase compared to May 2014 in which there were four swatting SARs. Swatting attacks can be conducted as pranks, motivated by revenge, used to create notoriety, or to assess law enforcement tactics and resources. These calls are dangerous for responding law enforcement officers and the public and are a drain to law enforcement resources. Perpetrators may employ Voice over Internet Protocol (VoIP) technology, such as Skype and Google Voice, to avoid detection. To report the hoax, swatters either call 9-1-1 dispatchers or contact the targeted facility directly. Since 2008, swatting calls have included false active shooters scenarios, hostage situations, and bomb threats. In New Jersey, swatting targets have been schools, malls, and private residences. Similar swatting incidents have also occurred in New York and Pennsylvania. </a:t>
            </a:r>
          </a:p>
          <a:p>
            <a:pPr marL="171450" indent="-171450">
              <a:buFont typeface="Arial" panose="020B0604020202020204" pitchFamily="34" charset="0"/>
              <a:buChar char="•"/>
            </a:pPr>
            <a:r>
              <a:rPr lang="en-US" sz="1200" b="0" kern="1200" dirty="0" smtClean="0">
                <a:solidFill>
                  <a:schemeClr val="tx1"/>
                </a:solidFill>
                <a:effectLst/>
                <a:latin typeface="Arial" charset="0"/>
                <a:ea typeface="+mn-ea"/>
                <a:cs typeface="+mn-cs"/>
              </a:rPr>
              <a:t>The cyber threat </a:t>
            </a:r>
            <a:r>
              <a:rPr lang="en-US" sz="1200" kern="1200" dirty="0" smtClean="0">
                <a:solidFill>
                  <a:schemeClr val="tx1"/>
                </a:solidFill>
                <a:effectLst/>
                <a:latin typeface="Arial" charset="0"/>
                <a:ea typeface="+mn-ea"/>
                <a:cs typeface="+mn-cs"/>
              </a:rPr>
              <a:t>to emergency services is moderate, due to the ongoing targeting of law enforcement and state government resources from hacktivist actors and other malicious hackers responding to allegations of police brutality, injustices, or corruption. Common cyber attacks against emergency services include distributed denial of service (DDoS), the unauthorized release of personally identifiable information (PII) (known as doxing), social engineering, and malware attacks such as ransomware, viruses, or Trojans. Hacktivist actors are likely to seek access to law enforcement networks in order to search for case files and any information pertaining to perceived injustices in order to release this information through social media and other online forums.</a:t>
            </a:r>
          </a:p>
          <a:p>
            <a:pPr marL="171450" indent="-171450">
              <a:buFont typeface="Wingdings" panose="05000000000000000000" pitchFamily="2" charset="2"/>
              <a:buChar char="Ø"/>
            </a:pPr>
            <a:r>
              <a:rPr lang="en-US" sz="1200" kern="1200" dirty="0" smtClean="0">
                <a:solidFill>
                  <a:schemeClr val="tx1"/>
                </a:solidFill>
                <a:effectLst/>
                <a:latin typeface="Arial" charset="0"/>
                <a:ea typeface="+mn-ea"/>
                <a:cs typeface="+mn-cs"/>
              </a:rPr>
              <a:t>The ESS relies extensively on information technology, including communications systems, including the 9-1-1 telephone system, and computer networks. A disruption to the ESS communication network could degrade 9-1-1 services, compromise responder safety, and hinder response operations. As the sector becomes increasingly reliant on technology the threat from criminals, hackers, and terrorists also increases. A cyber attack would impact all disciplines within ESS. </a:t>
            </a:r>
          </a:p>
          <a:p>
            <a:pPr marL="171450" indent="-171450">
              <a:buFont typeface="Arial" panose="020B0604020202020204" pitchFamily="34" charset="0"/>
              <a:buChar char="•"/>
            </a:pPr>
            <a:r>
              <a:rPr lang="en-US" sz="1200" kern="1200" dirty="0" smtClean="0">
                <a:solidFill>
                  <a:schemeClr val="tx1"/>
                </a:solidFill>
                <a:effectLst/>
                <a:latin typeface="Arial" charset="0"/>
                <a:ea typeface="+mn-ea"/>
                <a:cs typeface="+mn-cs"/>
              </a:rPr>
              <a:t>Common cyber-attack tactics used by criminals include:</a:t>
            </a:r>
          </a:p>
          <a:p>
            <a:pPr marL="171450" indent="-171450">
              <a:buFont typeface="Wingdings" panose="05000000000000000000" pitchFamily="2" charset="2"/>
              <a:buChar char="Ø"/>
            </a:pPr>
            <a:r>
              <a:rPr lang="en-US" sz="1200" kern="1200" dirty="0" smtClean="0">
                <a:solidFill>
                  <a:schemeClr val="tx1"/>
                </a:solidFill>
                <a:effectLst/>
                <a:latin typeface="Arial" charset="0"/>
                <a:ea typeface="+mn-ea"/>
                <a:cs typeface="+mn-cs"/>
              </a:rPr>
              <a:t>Distributed Denial of Service (DDoS) Attacks: These types of attacks have increased since August 2014, most likely in response to highly publicized incidents of alleged police brutality across the nation. The primary impact of these attacks is disrupting the public-facing websites of law enforcement organizations. </a:t>
            </a:r>
          </a:p>
          <a:p>
            <a:pPr marL="171450" indent="-171450">
              <a:buFont typeface="Wingdings" panose="05000000000000000000" pitchFamily="2" charset="2"/>
              <a:buChar char="Ø"/>
            </a:pPr>
            <a:r>
              <a:rPr lang="en-US" sz="1200" kern="1200" dirty="0" smtClean="0">
                <a:solidFill>
                  <a:schemeClr val="tx1"/>
                </a:solidFill>
                <a:effectLst/>
                <a:latin typeface="Arial" charset="0"/>
                <a:ea typeface="+mn-ea"/>
                <a:cs typeface="+mn-cs"/>
              </a:rPr>
              <a:t>Telephony Denial of Service (TDoS) Attacks: These types of attacks target the telephone systems of public entities, including 9-1-1 call centers. Perpetrators of this attack overwhelm the telephone system by launching numerous telephone calls at a network, tying up the communication lines and preventing the agency from receiving legitimate calls. </a:t>
            </a:r>
          </a:p>
          <a:p>
            <a:pPr marL="171450" lvl="0" indent="-171450">
              <a:buFont typeface="Wingdings" panose="05000000000000000000" pitchFamily="2" charset="2"/>
              <a:buChar char="Ø"/>
            </a:pPr>
            <a:r>
              <a:rPr lang="en-US" sz="1200" kern="1200" dirty="0" smtClean="0">
                <a:solidFill>
                  <a:schemeClr val="tx1"/>
                </a:solidFill>
                <a:effectLst/>
                <a:latin typeface="Arial" charset="0"/>
                <a:ea typeface="+mn-ea"/>
                <a:cs typeface="+mn-cs"/>
              </a:rPr>
              <a:t>Ransomware Attacks: These infections occur when a user opens a malicious e-mail attachment or clicks a link online that is infected. Typically the malware encrypts files and data in the system. Then the user will see a pop-up message demanding ransom be paid through pre-paid debit cards or Bitcoin before a decryption key will be provided to access the data. Between September 2013 and May 2015, there were 31 incidents of ransomware infections effecting 27 law enforcement agencies and 4 fire departments. The FBI has asserted that ransomware attacks against emergency services are increasing, but the infections are believed to be opportunistic and random. </a:t>
            </a:r>
            <a:r>
              <a:rPr lang="en-US" sz="1200" kern="1200" baseline="30000" dirty="0" smtClean="0">
                <a:solidFill>
                  <a:schemeClr val="tx1"/>
                </a:solidFill>
                <a:effectLst/>
                <a:latin typeface="Arial" charset="0"/>
                <a:ea typeface="+mn-ea"/>
                <a:cs typeface="+mn-cs"/>
                <a:hlinkClick r:id="rId3"/>
              </a:rPr>
              <a:t>[44]</a:t>
            </a:r>
            <a:r>
              <a:rPr lang="en-US" sz="1200" kern="1200" dirty="0" smtClean="0">
                <a:solidFill>
                  <a:schemeClr val="tx1"/>
                </a:solidFill>
                <a:effectLst/>
                <a:latin typeface="Arial" charset="0"/>
                <a:ea typeface="+mn-ea"/>
                <a:cs typeface="+mn-cs"/>
              </a:rPr>
              <a:t> </a:t>
            </a:r>
          </a:p>
          <a:p>
            <a:pPr marL="171450" indent="-171450">
              <a:buFont typeface="Wingdings" panose="05000000000000000000" pitchFamily="2" charset="2"/>
              <a:buChar char="Ø"/>
            </a:pPr>
            <a:r>
              <a:rPr lang="en-US" sz="1200" kern="1200" dirty="0" smtClean="0">
                <a:solidFill>
                  <a:schemeClr val="tx1"/>
                </a:solidFill>
                <a:effectLst/>
                <a:latin typeface="Arial" charset="0"/>
                <a:ea typeface="+mn-ea"/>
                <a:cs typeface="+mn-cs"/>
              </a:rPr>
              <a:t>A cyber security concern is the increased vulnerability of 9-1-1 call centers and public safety answering points (PSAPs) moving toward next generation Internet Protocol-based communications systems. Typically, PSAPs do not hold valuable information, such as credit card numbers or social security numbers, but do house names, addresses, and sometimes medical records. </a:t>
            </a:r>
            <a:r>
              <a:rPr lang="en-US" sz="1200" kern="1200" baseline="0" dirty="0" smtClean="0">
                <a:solidFill>
                  <a:schemeClr val="tx1"/>
                </a:solidFill>
                <a:effectLst/>
                <a:latin typeface="Arial" charset="0"/>
                <a:ea typeface="+mn-ea"/>
                <a:cs typeface="+mn-cs"/>
              </a:rPr>
              <a:t>  </a:t>
            </a:r>
          </a:p>
          <a:p>
            <a:pPr marL="171450" indent="-171450">
              <a:buFont typeface="Wingdings" panose="05000000000000000000" pitchFamily="2" charset="2"/>
              <a:buChar char="Ø"/>
            </a:pPr>
            <a:r>
              <a:rPr lang="en-US" sz="1200" kern="1200" dirty="0" smtClean="0">
                <a:solidFill>
                  <a:schemeClr val="tx1"/>
                </a:solidFill>
                <a:effectLst/>
                <a:latin typeface="Arial" charset="0"/>
                <a:ea typeface="+mn-ea"/>
                <a:cs typeface="+mn-cs"/>
              </a:rPr>
              <a:t>Anonymous: In recent months Anonymous - the hacktivist network - has targeted various police departments and government representatives in  </a:t>
            </a:r>
          </a:p>
          <a:p>
            <a:pPr marL="0" lvl="0" indent="0">
              <a:buFont typeface="Arial" panose="020B0604020202020204" pitchFamily="34" charset="0"/>
              <a:buNone/>
            </a:pPr>
            <a:r>
              <a:rPr lang="en-US" sz="1200" kern="1200" dirty="0" smtClean="0">
                <a:solidFill>
                  <a:schemeClr val="tx1"/>
                </a:solidFill>
                <a:effectLst/>
                <a:latin typeface="Arial" charset="0"/>
                <a:ea typeface="+mn-ea"/>
                <a:cs typeface="+mn-cs"/>
              </a:rPr>
              <a:t>    Cleveland, Ohio, Ferguson, Missouri, and in Vineland, New Jersey (see threats to NJ for more information). The goal of </a:t>
            </a:r>
          </a:p>
          <a:p>
            <a:pPr marL="0" lvl="0" indent="0">
              <a:buFont typeface="Arial" panose="020B0604020202020204" pitchFamily="34" charset="0"/>
              <a:buNone/>
            </a:pPr>
            <a:r>
              <a:rPr lang="en-US" sz="1200" kern="1200" dirty="0" smtClean="0">
                <a:solidFill>
                  <a:schemeClr val="tx1"/>
                </a:solidFill>
                <a:effectLst/>
                <a:latin typeface="Arial" charset="0"/>
                <a:ea typeface="+mn-ea"/>
                <a:cs typeface="+mn-cs"/>
              </a:rPr>
              <a:t>    Anonymous is to bring</a:t>
            </a:r>
            <a:r>
              <a:rPr lang="en-US" sz="1200" kern="1200" baseline="0" dirty="0" smtClean="0">
                <a:solidFill>
                  <a:schemeClr val="tx1"/>
                </a:solidFill>
                <a:effectLst/>
                <a:latin typeface="Arial" charset="0"/>
                <a:ea typeface="+mn-ea"/>
                <a:cs typeface="+mn-cs"/>
              </a:rPr>
              <a:t> </a:t>
            </a:r>
            <a:r>
              <a:rPr lang="en-US" sz="1200" kern="1200" dirty="0" smtClean="0">
                <a:solidFill>
                  <a:schemeClr val="tx1"/>
                </a:solidFill>
                <a:effectLst/>
                <a:latin typeface="Arial" charset="0"/>
                <a:ea typeface="+mn-ea"/>
                <a:cs typeface="+mn-cs"/>
              </a:rPr>
              <a:t>awareness to alleged corruption. The group is known to launch Telephony Denial of Service  </a:t>
            </a:r>
          </a:p>
          <a:p>
            <a:pPr marL="0" lvl="0" indent="0">
              <a:buFont typeface="Arial" panose="020B0604020202020204" pitchFamily="34" charset="0"/>
              <a:buNone/>
            </a:pPr>
            <a:r>
              <a:rPr lang="en-US" sz="1200" kern="1200" dirty="0" smtClean="0">
                <a:solidFill>
                  <a:schemeClr val="tx1"/>
                </a:solidFill>
                <a:effectLst/>
                <a:latin typeface="Arial" charset="0"/>
                <a:ea typeface="+mn-ea"/>
                <a:cs typeface="+mn-cs"/>
              </a:rPr>
              <a:t>    (TDoS) attacks on public-safety answering points</a:t>
            </a:r>
            <a:r>
              <a:rPr lang="en-US" sz="1200" kern="1200" baseline="0" dirty="0" smtClean="0">
                <a:solidFill>
                  <a:schemeClr val="tx1"/>
                </a:solidFill>
                <a:effectLst/>
                <a:latin typeface="Arial" charset="0"/>
                <a:ea typeface="+mn-ea"/>
                <a:cs typeface="+mn-cs"/>
              </a:rPr>
              <a:t> </a:t>
            </a:r>
            <a:r>
              <a:rPr lang="en-US" sz="1200" kern="1200" dirty="0" smtClean="0">
                <a:solidFill>
                  <a:schemeClr val="tx1"/>
                </a:solidFill>
                <a:effectLst/>
                <a:latin typeface="Arial" charset="0"/>
                <a:ea typeface="+mn-ea"/>
                <a:cs typeface="+mn-cs"/>
              </a:rPr>
              <a:t>(PSAPs). This type of attack is when a high volume of calls are </a:t>
            </a:r>
          </a:p>
          <a:p>
            <a:pPr marL="0" lvl="0" indent="0">
              <a:buFont typeface="Arial" panose="020B0604020202020204" pitchFamily="34" charset="0"/>
              <a:buNone/>
            </a:pPr>
            <a:r>
              <a:rPr lang="en-US" sz="1200" kern="1200" dirty="0" smtClean="0">
                <a:solidFill>
                  <a:schemeClr val="tx1"/>
                </a:solidFill>
                <a:effectLst/>
                <a:latin typeface="Arial" charset="0"/>
                <a:ea typeface="+mn-ea"/>
                <a:cs typeface="+mn-cs"/>
              </a:rPr>
              <a:t>    launched against the target network, tying up the system from receiving legitimate</a:t>
            </a:r>
            <a:r>
              <a:rPr lang="en-US" sz="1200" kern="1200" baseline="0" dirty="0" smtClean="0">
                <a:solidFill>
                  <a:schemeClr val="tx1"/>
                </a:solidFill>
                <a:effectLst/>
                <a:latin typeface="Arial" charset="0"/>
                <a:ea typeface="+mn-ea"/>
                <a:cs typeface="+mn-cs"/>
              </a:rPr>
              <a:t> </a:t>
            </a:r>
            <a:r>
              <a:rPr lang="en-US" sz="1200" kern="1200" dirty="0" smtClean="0">
                <a:solidFill>
                  <a:schemeClr val="tx1"/>
                </a:solidFill>
                <a:effectLst/>
                <a:latin typeface="Arial" charset="0"/>
                <a:ea typeface="+mn-ea"/>
                <a:cs typeface="+mn-cs"/>
              </a:rPr>
              <a:t>calls.</a:t>
            </a:r>
          </a:p>
          <a:p>
            <a:pPr marL="171450" lvl="0" indent="-171450">
              <a:buFont typeface="Arial" panose="020B0604020202020204" pitchFamily="34" charset="0"/>
              <a:buChar char="•"/>
            </a:pPr>
            <a:r>
              <a:rPr lang="en-US" sz="1200" kern="1200" dirty="0" smtClean="0">
                <a:solidFill>
                  <a:schemeClr val="tx1"/>
                </a:solidFill>
                <a:effectLst/>
                <a:latin typeface="Arial" charset="0"/>
                <a:ea typeface="+mn-ea"/>
                <a:cs typeface="+mn-cs"/>
              </a:rPr>
              <a:t>Using</a:t>
            </a:r>
            <a:r>
              <a:rPr lang="en-US" sz="1200" kern="1200" baseline="0" dirty="0" smtClean="0">
                <a:solidFill>
                  <a:schemeClr val="tx1"/>
                </a:solidFill>
                <a:effectLst/>
                <a:latin typeface="Arial" charset="0"/>
                <a:ea typeface="+mn-ea"/>
                <a:cs typeface="+mn-cs"/>
              </a:rPr>
              <a:t> f</a:t>
            </a:r>
            <a:r>
              <a:rPr lang="en-US" dirty="0" smtClean="0"/>
              <a:t>ire as a weapon has become one of the more acceptable</a:t>
            </a:r>
            <a:r>
              <a:rPr lang="en-US" baseline="0" dirty="0" smtClean="0"/>
              <a:t> ways to engage firefighters.  Using fire as a weapon can a deadly outcome for firefighters.  They can arrived at a scene and then they can become targets for the individuals to start to shoot at them.</a:t>
            </a:r>
            <a:endParaRPr lang="en-US" dirty="0" smtClean="0"/>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US" sz="1200" kern="1200" dirty="0" smtClean="0">
              <a:solidFill>
                <a:schemeClr val="tx1"/>
              </a:solidFill>
              <a:effectLst/>
              <a:latin typeface="Arial" charset="0"/>
              <a:ea typeface="+mn-ea"/>
              <a:cs typeface="+mn-cs"/>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US" dirty="0"/>
          </a:p>
        </p:txBody>
      </p:sp>
      <p:sp>
        <p:nvSpPr>
          <p:cNvPr id="4" name="Slide Number Placeholder 3"/>
          <p:cNvSpPr>
            <a:spLocks noGrp="1"/>
          </p:cNvSpPr>
          <p:nvPr>
            <p:ph type="sldNum" sz="quarter" idx="10"/>
          </p:nvPr>
        </p:nvSpPr>
        <p:spPr/>
        <p:txBody>
          <a:bodyPr/>
          <a:lstStyle/>
          <a:p>
            <a:pPr>
              <a:defRPr/>
            </a:pPr>
            <a:fld id="{54A4D974-F2E9-4C0D-A2A9-1DB1330B7E54}" type="slidenum">
              <a:rPr lang="en-US" altLang="en-US" smtClean="0"/>
              <a:pPr>
                <a:defRPr/>
              </a:pPr>
              <a:t>101</a:t>
            </a:fld>
            <a:endParaRPr lang="en-US" altLang="en-US" dirty="0"/>
          </a:p>
        </p:txBody>
      </p:sp>
    </p:spTree>
    <p:extLst>
      <p:ext uri="{BB962C8B-B14F-4D97-AF65-F5344CB8AC3E}">
        <p14:creationId xmlns:p14="http://schemas.microsoft.com/office/powerpoint/2010/main" val="1266249363"/>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defRPr/>
            </a:pPr>
            <a:r>
              <a:rPr lang="en-US" dirty="0" smtClean="0"/>
              <a:t>The last thing on your mind is that there may be a guy with a rifle waiting for you,” he said. “They’re really vulnerable in that regard. It’s easy for a shooter to call first responders to a scene and set up an ambush.”</a:t>
            </a:r>
          </a:p>
          <a:p>
            <a:pPr marL="171450" indent="-171450">
              <a:buFont typeface="Arial" panose="020B0604020202020204" pitchFamily="34" charset="0"/>
              <a:buChar char="•"/>
              <a:defRPr/>
            </a:pPr>
            <a:r>
              <a:rPr lang="en-US" dirty="0" smtClean="0"/>
              <a:t>St. Louis, Missouri: On July 2008, A 22-year-old firefighter named Ryan Hummert was killed by a gunman in suburban St. Louis. Responding to a fire, Hummert was shot and fatally wounded as he exited his firetruck. Two police officers who responded to the scene were also shot but survived their injuries. The suspect was killed in the blaze.</a:t>
            </a:r>
          </a:p>
          <a:p>
            <a:pPr marL="171450" indent="-171450">
              <a:buFont typeface="Arial" panose="020B0604020202020204" pitchFamily="34" charset="0"/>
              <a:buChar char="•"/>
              <a:defRPr/>
            </a:pPr>
            <a:r>
              <a:rPr lang="en-US" dirty="0" smtClean="0"/>
              <a:t>Long Island firefighter Justin Angell was shot by a lone gunman in March 2011 while responding to a motor vehicle accident. Police said that the driver of that vehicle was armed with an assault weapon and a semiautomatic handgun. Speaking to reporters after the incident, Nassau County Police Commissioner Lawrence Mulvey speculated that the shooter, killed in a shootout with police, appeared to be on his way to carry out a mass killing. “Had he not been stopped by police, there very well could have been mayhem committed in this community," Mulvey said</a:t>
            </a:r>
          </a:p>
          <a:p>
            <a:pPr marL="171450" indent="-171450">
              <a:buFont typeface="Arial" panose="020B0604020202020204" pitchFamily="34" charset="0"/>
              <a:buChar char="•"/>
              <a:defRPr/>
            </a:pPr>
            <a:endParaRPr lang="en-US" dirty="0" smtClean="0"/>
          </a:p>
          <a:p>
            <a:pPr>
              <a:defRPr/>
            </a:pPr>
            <a:endParaRPr lang="en-US" dirty="0"/>
          </a:p>
        </p:txBody>
      </p:sp>
      <p:sp>
        <p:nvSpPr>
          <p:cNvPr id="164868"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AD158269-21B1-4DC5-9B0B-993861CBE85B}" type="slidenum">
              <a:rPr lang="en-US" altLang="en-US" smtClean="0">
                <a:solidFill>
                  <a:srgbClr val="000000"/>
                </a:solidFill>
                <a:latin typeface="Arial" panose="020B0604020202020204" pitchFamily="34" charset="0"/>
              </a:rPr>
              <a:pPr/>
              <a:t>102</a:t>
            </a:fld>
            <a:endParaRPr lang="en-US" altLang="en-US" dirty="0" smtClean="0">
              <a:solidFill>
                <a:srgbClr val="000000"/>
              </a:solidFill>
              <a:latin typeface="Arial" panose="020B0604020202020204" pitchFamily="34" charset="0"/>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defRPr/>
            </a:pPr>
            <a:r>
              <a:rPr lang="en-US" dirty="0" smtClean="0"/>
              <a:t>Webster, New York: In December 2012, a gunman attacked firefighters at a house fire, killing two and injuring two others. Volunteer firefighters, including a 19-year-old 9-1-1 dispatcher, and a Webster Police Lieutenant were the victims of this targeted attack. The gunman, identified as William Spengler, set fire to the house to lure the firefighters to the scene. He then allegedly shot the men from a nearby berm. The 19-year-old victim was working Christmas Eve in order to cover for other volunteers who wanted to spend Christmas with their families. Police Chief Gerald Pickering stated, “People get up in the middle of the night to fight fires. They don’t expect to be shot and killed.”</a:t>
            </a:r>
          </a:p>
          <a:p>
            <a:pPr marL="171450" indent="-171450">
              <a:buFont typeface="Arial" panose="020B0604020202020204" pitchFamily="34" charset="0"/>
              <a:buChar char="•"/>
              <a:defRPr/>
            </a:pPr>
            <a:r>
              <a:rPr lang="en-US" altLang="en-US" dirty="0" smtClean="0">
                <a:latin typeface="Arial" panose="020B0604020202020204" pitchFamily="34" charset="0"/>
              </a:rPr>
              <a:t>In July 2013, Milwaukee, Wisconsin, a Milwaukee firefighter was injured when someone fired three gunshots at an ambulance where he had just loaded a patient.  A similar incident occurred in Omaha in 2013.</a:t>
            </a:r>
          </a:p>
          <a:p>
            <a:pPr marL="171450" indent="-171450">
              <a:buFont typeface="Arial" panose="020B0604020202020204" pitchFamily="34" charset="0"/>
              <a:buChar char="•"/>
              <a:defRPr/>
            </a:pPr>
            <a:endParaRPr lang="en-US" dirty="0" smtClean="0"/>
          </a:p>
          <a:p>
            <a:pPr>
              <a:defRPr/>
            </a:pPr>
            <a:endParaRPr lang="en-US" dirty="0" smtClean="0"/>
          </a:p>
          <a:p>
            <a:pPr>
              <a:defRPr/>
            </a:pPr>
            <a:endParaRPr lang="en-US" dirty="0"/>
          </a:p>
        </p:txBody>
      </p:sp>
      <p:sp>
        <p:nvSpPr>
          <p:cNvPr id="166916"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ED404928-7B1E-44B1-BBFD-C248309C9A2F}" type="slidenum">
              <a:rPr lang="en-US" altLang="en-US" smtClean="0">
                <a:solidFill>
                  <a:srgbClr val="000000"/>
                </a:solidFill>
                <a:latin typeface="Arial" panose="020B0604020202020204" pitchFamily="34" charset="0"/>
              </a:rPr>
              <a:pPr/>
              <a:t>103</a:t>
            </a:fld>
            <a:endParaRPr lang="en-US" altLang="en-US" dirty="0" smtClean="0">
              <a:solidFill>
                <a:srgbClr val="000000"/>
              </a:solidFill>
              <a:latin typeface="Arial" panose="020B0604020202020204" pitchFamily="34" charset="0"/>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t>The last thing on your mind is that there may be a guy with a rifle waiting for you,” he said. “They’re really vulnerable in that regard. It’s easy for a shooter to call first responders to a scene and set up an ambush.”</a:t>
            </a:r>
          </a:p>
          <a:p>
            <a:pPr>
              <a:defRPr/>
            </a:pPr>
            <a:r>
              <a:rPr lang="en-US" dirty="0" smtClean="0"/>
              <a:t>Perrone's 2012 comments have proved to be prescient, as a number of similar incidents have occurred in the three years that have followed.</a:t>
            </a:r>
          </a:p>
          <a:p>
            <a:pPr marL="171450" indent="-171450">
              <a:buFont typeface="Arial" panose="020B0604020202020204" pitchFamily="34" charset="0"/>
              <a:buChar char="•"/>
              <a:defRPr/>
            </a:pPr>
            <a:r>
              <a:rPr lang="en-US" dirty="0" smtClean="0"/>
              <a:t>Lawrenceville, Georgia: April 2013, firefighters arrived at the home of a 9-1-1 caller and found him in bed complaining of chest pains. Within a few minutes, the situation escalated when the caller took off the blood pressure cuff and allegedly told the responders, “I hate to do this, but now for the real reason why you’re here.” He then pulled a gun out, pointed it at the firefighters, and began making demands including telling the responders to move the fire truck and ambulance away, and to board up the doors and windows so police could not fire at him. Other demands made by the caller included restoring the power to his home, getting a cellular phone hooked up, and having his cable turned back on because it had been turned off as the result of unpaid bills. The suspect informed the firefighters he had been planning the hostage situation for weeks and targeted firefighters because he knew they were not armed. During the encounter, one of the hostages was allowed to go make coffee and it provided him with an opportunity to see the layout of the house and send the information to responders outside. After a few hours, law enforcement believed the firefighters’ lives were in immediate danger and a SWAT team entered the home and killed the suspect during an exchange of gunfire. No hostages or law enforcement officers were seriously injured in the incident.</a:t>
            </a:r>
          </a:p>
          <a:p>
            <a:pPr marL="171450" indent="-171450">
              <a:buFont typeface="Arial" panose="020B0604020202020204" pitchFamily="34" charset="0"/>
              <a:buChar char="•"/>
              <a:defRPr/>
            </a:pPr>
            <a:r>
              <a:rPr lang="en-US" dirty="0" smtClean="0"/>
              <a:t>Arjay, Kentucky: February 2014, two men shot at a crew of volunteer firefighters. The firefighters were responding to a vehicle fire and while they were attempting to douse the flames, the suspects cursed at them and began shooting. No one was injured. The suspects ultimately came out of their home and were arrested by the Kentucky State Police.</a:t>
            </a:r>
          </a:p>
          <a:p>
            <a:pPr marL="171450" indent="-171450">
              <a:buFont typeface="Arial" panose="020B0604020202020204" pitchFamily="34" charset="0"/>
              <a:buChar char="•"/>
              <a:defRPr/>
            </a:pPr>
            <a:r>
              <a:rPr lang="en-US" dirty="0" smtClean="0"/>
              <a:t>New York City, New York: August 2015, New York City firefighter was shot in August as he helped battled a blaze on Staten Island.  Inside the house was a man police later described as a violent gang leader who was a suspect in two slayings.  NYFD Lt. James Hayes was shot in the hip and the ankle but survived.  The shooter, Garland Tyree, held police at bay for six hours before he was killed in an exchange of gunfire.</a:t>
            </a:r>
          </a:p>
        </p:txBody>
      </p:sp>
      <p:sp>
        <p:nvSpPr>
          <p:cNvPr id="168964"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18919572-C584-4CDE-A1B7-C8A8EA4ADBD7}" type="slidenum">
              <a:rPr lang="en-US" altLang="en-US" smtClean="0">
                <a:solidFill>
                  <a:srgbClr val="000000"/>
                </a:solidFill>
                <a:latin typeface="Arial" panose="020B0604020202020204" pitchFamily="34" charset="0"/>
              </a:rPr>
              <a:pPr/>
              <a:t>105</a:t>
            </a:fld>
            <a:endParaRPr lang="en-US" altLang="en-US" dirty="0" smtClean="0">
              <a:solidFill>
                <a:srgbClr val="000000"/>
              </a:solidFill>
              <a:latin typeface="Arial" panose="020B0604020202020204" pitchFamily="34" charset="0"/>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defRPr/>
            </a:pPr>
            <a:r>
              <a:rPr lang="en-US" dirty="0" smtClean="0"/>
              <a:t>July 2015 Milwaukee, WI, A Milwaukee firefighter was struck by gunfire near 40th and Lisbon early Monday, July 6</a:t>
            </a:r>
            <a:r>
              <a:rPr lang="en-US" baseline="30000" dirty="0" smtClean="0"/>
              <a:t>th</a:t>
            </a:r>
            <a:r>
              <a:rPr lang="en-US" dirty="0" smtClean="0"/>
              <a:t>, 2015 as he was assisting a patient who was having trouble breathing. Officials say the firefighters were dispatched to the neighborhood around 12:30 a.m. MFD personnel assessed, treated and were in the process of transferring a patient into an ambulance when police say shots were fired in a nearby alley.</a:t>
            </a:r>
          </a:p>
          <a:p>
            <a:pPr>
              <a:defRPr/>
            </a:pPr>
            <a:r>
              <a:rPr lang="en-US" dirty="0" smtClean="0"/>
              <a:t>    Several rounds struck the ambulance and one struck a 46-year-old </a:t>
            </a:r>
          </a:p>
          <a:p>
            <a:pPr>
              <a:defRPr/>
            </a:pPr>
            <a:r>
              <a:rPr lang="en-US" dirty="0" smtClean="0"/>
              <a:t>    Milwaukee Fire Department firefighter. That firefighter suffered a graze</a:t>
            </a:r>
          </a:p>
          <a:p>
            <a:pPr>
              <a:defRPr/>
            </a:pPr>
            <a:r>
              <a:rPr lang="en-US" dirty="0" smtClean="0"/>
              <a:t>    wound to the right side of his head. The firefighter returned to the fire </a:t>
            </a:r>
          </a:p>
          <a:p>
            <a:pPr>
              <a:defRPr/>
            </a:pPr>
            <a:r>
              <a:rPr lang="en-US" dirty="0" smtClean="0"/>
              <a:t>    station -- and was later taken to the hospital for treatment. He was </a:t>
            </a:r>
          </a:p>
          <a:p>
            <a:pPr>
              <a:defRPr/>
            </a:pPr>
            <a:r>
              <a:rPr lang="en-US" dirty="0" smtClean="0"/>
              <a:t>    released.</a:t>
            </a:r>
          </a:p>
          <a:p>
            <a:pPr marL="171450" indent="-171450">
              <a:buFont typeface="Arial" panose="020B0604020202020204" pitchFamily="34" charset="0"/>
              <a:buChar char="•"/>
              <a:defRPr/>
            </a:pPr>
            <a:r>
              <a:rPr lang="en-US" dirty="0" smtClean="0"/>
              <a:t>April 2016, Prince George’s County, MD, The shooting happened Friday night at the man's residence in Temple Hills, in the Washington, D.C., suburbs after his brother called "expressing concern,"</a:t>
            </a:r>
            <a:r>
              <a:rPr lang="en-US" dirty="0" smtClean="0">
                <a:hlinkClick r:id="rId3"/>
              </a:rPr>
              <a:t> </a:t>
            </a:r>
            <a:r>
              <a:rPr lang="en-US" dirty="0" smtClean="0"/>
              <a:t>the police department said in a statement. Specifics on the call were unclear, but authorities said it was medically related.  "They knocked on the door and received no answer so they began to force entry so they could render care," said Benjamin Barksdale, assistant fire chief for Prince George's </a:t>
            </a:r>
          </a:p>
          <a:p>
            <a:pPr>
              <a:defRPr/>
            </a:pPr>
            <a:r>
              <a:rPr lang="en-US" dirty="0" smtClean="0"/>
              <a:t>    County Fire Department.  "As they were forcing entry, several shots were </a:t>
            </a:r>
          </a:p>
          <a:p>
            <a:pPr>
              <a:defRPr/>
            </a:pPr>
            <a:r>
              <a:rPr lang="en-US" dirty="0" smtClean="0"/>
              <a:t>    fired from the house through the door, striking two fire department </a:t>
            </a:r>
          </a:p>
          <a:p>
            <a:pPr>
              <a:defRPr/>
            </a:pPr>
            <a:r>
              <a:rPr lang="en-US" dirty="0" smtClean="0"/>
              <a:t>    personnel.“ Firefighter John Ulmschneider, 39, was killed, authorities said. </a:t>
            </a:r>
          </a:p>
          <a:p>
            <a:pPr>
              <a:defRPr/>
            </a:pPr>
            <a:r>
              <a:rPr lang="en-US" dirty="0" smtClean="0"/>
              <a:t>    Kevin Swain, a 19-year-old volunteer firefighter, was shot four times and </a:t>
            </a:r>
          </a:p>
          <a:p>
            <a:pPr>
              <a:defRPr/>
            </a:pPr>
            <a:r>
              <a:rPr lang="en-US" dirty="0" smtClean="0"/>
              <a:t>    is in serious condition, police said. He is expected to survive. The brother </a:t>
            </a:r>
          </a:p>
          <a:p>
            <a:pPr>
              <a:defRPr/>
            </a:pPr>
            <a:r>
              <a:rPr lang="en-US" dirty="0" smtClean="0"/>
              <a:t>    who called 911 was standing outside the house and also was shot, but his</a:t>
            </a:r>
          </a:p>
          <a:p>
            <a:pPr>
              <a:defRPr/>
            </a:pPr>
            <a:r>
              <a:rPr lang="en-US" dirty="0" smtClean="0"/>
              <a:t>    injuries are not life-threatening, authorities said.  Police did not provide </a:t>
            </a:r>
          </a:p>
          <a:p>
            <a:pPr>
              <a:defRPr/>
            </a:pPr>
            <a:r>
              <a:rPr lang="en-US" dirty="0" smtClean="0"/>
              <a:t>    the man's name. The Washington Post reported that he was 61 and that </a:t>
            </a:r>
          </a:p>
          <a:p>
            <a:pPr>
              <a:defRPr/>
            </a:pPr>
            <a:r>
              <a:rPr lang="en-US" dirty="0" smtClean="0"/>
              <a:t>    his brother feared the man had suffered a blackout or seizure.</a:t>
            </a:r>
          </a:p>
          <a:p>
            <a:pPr marL="171450" indent="-171450">
              <a:buFont typeface="Arial" panose="020B0604020202020204" pitchFamily="34" charset="0"/>
              <a:buChar char="•"/>
              <a:defRPr/>
            </a:pPr>
            <a:endParaRPr lang="en-US" dirty="0" smtClean="0"/>
          </a:p>
          <a:p>
            <a:pPr>
              <a:buFont typeface="Arial" panose="020B0604020202020204" pitchFamily="34" charset="0"/>
              <a:buNone/>
              <a:defRPr/>
            </a:pPr>
            <a:endParaRPr lang="en-US" dirty="0" smtClean="0"/>
          </a:p>
          <a:p>
            <a:pPr>
              <a:defRPr/>
            </a:pPr>
            <a:endParaRPr lang="en-US" dirty="0"/>
          </a:p>
        </p:txBody>
      </p:sp>
      <p:sp>
        <p:nvSpPr>
          <p:cNvPr id="171012"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EC20F835-590B-443B-8BFA-37A4B7E9D6FB}" type="slidenum">
              <a:rPr lang="en-US" altLang="en-US" smtClean="0">
                <a:solidFill>
                  <a:srgbClr val="000000"/>
                </a:solidFill>
                <a:latin typeface="Arial" panose="020B0604020202020204" pitchFamily="34" charset="0"/>
              </a:rPr>
              <a:pPr/>
              <a:t>107</a:t>
            </a:fld>
            <a:endParaRPr lang="en-US" altLang="en-US" dirty="0" smtClean="0">
              <a:solidFill>
                <a:srgbClr val="000000"/>
              </a:solidFill>
              <a:latin typeface="Arial" panose="020B0604020202020204" pitchFamily="34" charset="0"/>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defRPr/>
            </a:pPr>
            <a:r>
              <a:rPr lang="en-US" dirty="0" smtClean="0"/>
              <a:t>January 2016, Arkansas: The incident happened in the 200 block of Dortch Loop.  Capt. Minden said a person was having a seizure, so emergency services were called. East Pulaski Volunteer Fire Department (EPVFD) was first on scene.  Deputies reportedly found EPVFD firefighter Ronald Jason Adams, 29, suffering from gunshot wounds. He was later pronounced dead at the Springhill Baptist Medical Center in North Little Rock.</a:t>
            </a:r>
          </a:p>
          <a:p>
            <a:pPr marL="171450" indent="-171450">
              <a:buFont typeface="Arial" panose="020B0604020202020204" pitchFamily="34" charset="0"/>
              <a:buChar char="•"/>
              <a:defRPr/>
            </a:pPr>
            <a:r>
              <a:rPr lang="en-US" dirty="0" smtClean="0"/>
              <a:t>March 2017, Ferguson, Mo:  A firefighter from the Riverview Fire Protection District was shot in Ferguson Thursday evening. The fire crews had just put out an electrical fire at the Norlake Apartment Complex when a firefighter said it felt like his head was burning. A bullet went through his helmet, authorities said.  "A bullet went through the front of his helmet and out the back," said Riverview Fire Department Chief Keith Goldstein. "Thank god he was just grazed on the top of the </a:t>
            </a:r>
          </a:p>
          <a:p>
            <a:pPr>
              <a:defRPr/>
            </a:pPr>
            <a:r>
              <a:rPr lang="en-US" dirty="0" smtClean="0"/>
              <a:t>    head.” The firefighter is expected to be okay and was taken to the hospital </a:t>
            </a:r>
          </a:p>
          <a:p>
            <a:pPr>
              <a:defRPr/>
            </a:pPr>
            <a:r>
              <a:rPr lang="en-US" dirty="0" smtClean="0"/>
              <a:t>    as a precaution. He was later released.  It is unclear if firefighters were </a:t>
            </a:r>
          </a:p>
          <a:p>
            <a:pPr>
              <a:defRPr/>
            </a:pPr>
            <a:r>
              <a:rPr lang="en-US" dirty="0" smtClean="0"/>
              <a:t>    targeted.</a:t>
            </a:r>
          </a:p>
          <a:p>
            <a:pPr marL="171450" indent="-171450">
              <a:buFont typeface="Arial" panose="020B0604020202020204" pitchFamily="34" charset="0"/>
              <a:buChar char="•"/>
              <a:defRPr/>
            </a:pPr>
            <a:endParaRPr lang="en-US" dirty="0"/>
          </a:p>
        </p:txBody>
      </p:sp>
      <p:sp>
        <p:nvSpPr>
          <p:cNvPr id="173060" name="Slide Number Placeholder 3"/>
          <p:cNvSpPr>
            <a:spLocks noGrp="1"/>
          </p:cNvSpPr>
          <p:nvPr>
            <p:ph type="sldNum" sz="quarter" idx="5"/>
          </p:nvPr>
        </p:nvSpPr>
        <p:spPr>
          <a:noFill/>
        </p:spPr>
        <p:txBody>
          <a:bodyPr/>
          <a:lstStyle>
            <a:lvl1pPr defTabSz="930275">
              <a:defRPr>
                <a:solidFill>
                  <a:schemeClr val="tx1"/>
                </a:solidFill>
                <a:latin typeface="Arial Black" panose="020B0A04020102020204" pitchFamily="34" charset="0"/>
              </a:defRPr>
            </a:lvl1pPr>
            <a:lvl2pPr marL="742950" indent="-285750" defTabSz="930275">
              <a:defRPr>
                <a:solidFill>
                  <a:schemeClr val="tx1"/>
                </a:solidFill>
                <a:latin typeface="Arial Black" panose="020B0A04020102020204" pitchFamily="34" charset="0"/>
              </a:defRPr>
            </a:lvl2pPr>
            <a:lvl3pPr marL="1143000" indent="-228600" defTabSz="930275">
              <a:defRPr>
                <a:solidFill>
                  <a:schemeClr val="tx1"/>
                </a:solidFill>
                <a:latin typeface="Arial Black" panose="020B0A04020102020204" pitchFamily="34" charset="0"/>
              </a:defRPr>
            </a:lvl3pPr>
            <a:lvl4pPr marL="1600200" indent="-228600" defTabSz="930275">
              <a:defRPr>
                <a:solidFill>
                  <a:schemeClr val="tx1"/>
                </a:solidFill>
                <a:latin typeface="Arial Black" panose="020B0A04020102020204" pitchFamily="34" charset="0"/>
              </a:defRPr>
            </a:lvl4pPr>
            <a:lvl5pPr marL="2057400" indent="-228600" defTabSz="930275">
              <a:defRPr>
                <a:solidFill>
                  <a:schemeClr val="tx1"/>
                </a:solidFill>
                <a:latin typeface="Arial Black" panose="020B0A04020102020204" pitchFamily="34" charset="0"/>
              </a:defRPr>
            </a:lvl5pPr>
            <a:lvl6pPr marL="2514600" indent="-228600" defTabSz="930275" eaLnBrk="0" fontAlgn="base" hangingPunct="0">
              <a:spcBef>
                <a:spcPct val="0"/>
              </a:spcBef>
              <a:spcAft>
                <a:spcPct val="0"/>
              </a:spcAft>
              <a:defRPr>
                <a:solidFill>
                  <a:schemeClr val="tx1"/>
                </a:solidFill>
                <a:latin typeface="Arial Black" panose="020B0A04020102020204" pitchFamily="34" charset="0"/>
              </a:defRPr>
            </a:lvl6pPr>
            <a:lvl7pPr marL="2971800" indent="-228600" defTabSz="930275" eaLnBrk="0" fontAlgn="base" hangingPunct="0">
              <a:spcBef>
                <a:spcPct val="0"/>
              </a:spcBef>
              <a:spcAft>
                <a:spcPct val="0"/>
              </a:spcAft>
              <a:defRPr>
                <a:solidFill>
                  <a:schemeClr val="tx1"/>
                </a:solidFill>
                <a:latin typeface="Arial Black" panose="020B0A04020102020204" pitchFamily="34" charset="0"/>
              </a:defRPr>
            </a:lvl7pPr>
            <a:lvl8pPr marL="3429000" indent="-228600" defTabSz="930275" eaLnBrk="0" fontAlgn="base" hangingPunct="0">
              <a:spcBef>
                <a:spcPct val="0"/>
              </a:spcBef>
              <a:spcAft>
                <a:spcPct val="0"/>
              </a:spcAft>
              <a:defRPr>
                <a:solidFill>
                  <a:schemeClr val="tx1"/>
                </a:solidFill>
                <a:latin typeface="Arial Black" panose="020B0A04020102020204" pitchFamily="34" charset="0"/>
              </a:defRPr>
            </a:lvl8pPr>
            <a:lvl9pPr marL="3886200" indent="-228600" defTabSz="930275" eaLnBrk="0" fontAlgn="base" hangingPunct="0">
              <a:spcBef>
                <a:spcPct val="0"/>
              </a:spcBef>
              <a:spcAft>
                <a:spcPct val="0"/>
              </a:spcAft>
              <a:defRPr>
                <a:solidFill>
                  <a:schemeClr val="tx1"/>
                </a:solidFill>
                <a:latin typeface="Arial Black" panose="020B0A04020102020204" pitchFamily="34" charset="0"/>
              </a:defRPr>
            </a:lvl9pPr>
          </a:lstStyle>
          <a:p>
            <a:fld id="{D466C91A-C444-4DEC-A12C-BC85CCDA8F91}" type="slidenum">
              <a:rPr lang="en-US" altLang="en-US" smtClean="0">
                <a:latin typeface="Arial" panose="020B0604020202020204" pitchFamily="34" charset="0"/>
              </a:rPr>
              <a:pPr/>
              <a:t>109</a:t>
            </a:fld>
            <a:endParaRPr lang="en-US" altLang="en-US" dirty="0" smtClean="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14754" name="Rectangle 2"/>
          <p:cNvSpPr>
            <a:spLocks noGrp="1" noChangeArrowheads="1"/>
          </p:cNvSpPr>
          <p:nvPr>
            <p:ph type="ctrTitle"/>
          </p:nvPr>
        </p:nvSpPr>
        <p:spPr>
          <a:xfrm>
            <a:off x="685800" y="2130425"/>
            <a:ext cx="7772400" cy="1470025"/>
          </a:xfrm>
        </p:spPr>
        <p:txBody>
          <a:bodyPr/>
          <a:lstStyle>
            <a:lvl1pPr>
              <a:defRPr/>
            </a:lvl1pPr>
          </a:lstStyle>
          <a:p>
            <a:pPr lvl="0"/>
            <a:r>
              <a:rPr lang="en-US" noProof="0" smtClean="0"/>
              <a:t>Click to edit Master title style</a:t>
            </a:r>
          </a:p>
        </p:txBody>
      </p:sp>
      <p:sp>
        <p:nvSpPr>
          <p:cNvPr id="71475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1BF87C2-F51C-4978-9079-40FF3B8EF2C9}" type="slidenum">
              <a:rPr lang="en-US" altLang="en-US"/>
              <a:pPr>
                <a:defRPr/>
              </a:pPr>
              <a:t>‹#›</a:t>
            </a:fld>
            <a:endParaRPr lang="en-US" altLang="en-US" dirty="0"/>
          </a:p>
        </p:txBody>
      </p:sp>
    </p:spTree>
    <p:extLst>
      <p:ext uri="{BB962C8B-B14F-4D97-AF65-F5344CB8AC3E}">
        <p14:creationId xmlns:p14="http://schemas.microsoft.com/office/powerpoint/2010/main" val="16336663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68F4DCBC-6382-4262-BCA5-5002F8317C19}" type="slidenum">
              <a:rPr lang="en-US" altLang="en-US"/>
              <a:pPr>
                <a:defRPr/>
              </a:pPr>
              <a:t>‹#›</a:t>
            </a:fld>
            <a:endParaRPr lang="en-US" altLang="en-US" dirty="0"/>
          </a:p>
        </p:txBody>
      </p:sp>
    </p:spTree>
    <p:extLst>
      <p:ext uri="{BB962C8B-B14F-4D97-AF65-F5344CB8AC3E}">
        <p14:creationId xmlns:p14="http://schemas.microsoft.com/office/powerpoint/2010/main" val="3295506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A93ED7D-6EF7-4042-B3F1-F712B8A602D4}" type="slidenum">
              <a:rPr lang="en-US" altLang="en-US"/>
              <a:pPr>
                <a:defRPr/>
              </a:pPr>
              <a:t>‹#›</a:t>
            </a:fld>
            <a:endParaRPr lang="en-US" altLang="en-US" dirty="0"/>
          </a:p>
        </p:txBody>
      </p:sp>
    </p:spTree>
    <p:extLst>
      <p:ext uri="{BB962C8B-B14F-4D97-AF65-F5344CB8AC3E}">
        <p14:creationId xmlns:p14="http://schemas.microsoft.com/office/powerpoint/2010/main" val="28193920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4A1AF3C8-3FA9-4624-A293-AA7AAA8DC58A}" type="slidenum">
              <a:rPr lang="en-US" altLang="en-US"/>
              <a:pPr>
                <a:defRPr/>
              </a:pPr>
              <a:t>‹#›</a:t>
            </a:fld>
            <a:endParaRPr lang="en-US" altLang="en-US" dirty="0"/>
          </a:p>
        </p:txBody>
      </p:sp>
    </p:spTree>
    <p:extLst>
      <p:ext uri="{BB962C8B-B14F-4D97-AF65-F5344CB8AC3E}">
        <p14:creationId xmlns:p14="http://schemas.microsoft.com/office/powerpoint/2010/main" val="22839042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55D4E498-B20A-436D-BB78-EDDD48FBAA22}" type="slidenum">
              <a:rPr lang="en-US" altLang="en-US"/>
              <a:pPr>
                <a:defRPr/>
              </a:pPr>
              <a:t>‹#›</a:t>
            </a:fld>
            <a:endParaRPr lang="en-US" altLang="en-US" dirty="0"/>
          </a:p>
        </p:txBody>
      </p:sp>
    </p:spTree>
    <p:extLst>
      <p:ext uri="{BB962C8B-B14F-4D97-AF65-F5344CB8AC3E}">
        <p14:creationId xmlns:p14="http://schemas.microsoft.com/office/powerpoint/2010/main" val="15787863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dirty="0"/>
          </a:p>
        </p:txBody>
      </p:sp>
      <p:sp>
        <p:nvSpPr>
          <p:cNvPr id="7"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8" name="Rectangle 6"/>
          <p:cNvSpPr>
            <a:spLocks noGrp="1" noChangeArrowheads="1"/>
          </p:cNvSpPr>
          <p:nvPr>
            <p:ph type="sldNum" sz="quarter" idx="12"/>
          </p:nvPr>
        </p:nvSpPr>
        <p:spPr>
          <a:ln/>
        </p:spPr>
        <p:txBody>
          <a:bodyPr/>
          <a:lstStyle>
            <a:lvl1pPr>
              <a:defRPr/>
            </a:lvl1pPr>
          </a:lstStyle>
          <a:p>
            <a:pPr>
              <a:defRPr/>
            </a:pPr>
            <a:fld id="{EBE2B4CF-4E52-4C32-9F17-441A91CE4592}" type="slidenum">
              <a:rPr lang="en-US" altLang="en-US"/>
              <a:pPr>
                <a:defRPr/>
              </a:pPr>
              <a:t>‹#›</a:t>
            </a:fld>
            <a:endParaRPr lang="en-US" altLang="en-US" dirty="0"/>
          </a:p>
        </p:txBody>
      </p:sp>
    </p:spTree>
    <p:extLst>
      <p:ext uri="{BB962C8B-B14F-4D97-AF65-F5344CB8AC3E}">
        <p14:creationId xmlns:p14="http://schemas.microsoft.com/office/powerpoint/2010/main" val="22909943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AndTx" preserve="1">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dirty="0"/>
          </a:p>
        </p:txBody>
      </p:sp>
      <p:sp>
        <p:nvSpPr>
          <p:cNvPr id="7"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8" name="Rectangle 6"/>
          <p:cNvSpPr>
            <a:spLocks noGrp="1" noChangeArrowheads="1"/>
          </p:cNvSpPr>
          <p:nvPr>
            <p:ph type="sldNum" sz="quarter" idx="12"/>
          </p:nvPr>
        </p:nvSpPr>
        <p:spPr>
          <a:ln/>
        </p:spPr>
        <p:txBody>
          <a:bodyPr/>
          <a:lstStyle>
            <a:lvl1pPr>
              <a:defRPr/>
            </a:lvl1pPr>
          </a:lstStyle>
          <a:p>
            <a:pPr>
              <a:defRPr/>
            </a:pPr>
            <a:fld id="{8E86F918-5247-430E-8192-8A498C586045}" type="slidenum">
              <a:rPr lang="en-US" altLang="en-US"/>
              <a:pPr>
                <a:defRPr/>
              </a:pPr>
              <a:t>‹#›</a:t>
            </a:fld>
            <a:endParaRPr lang="en-US" altLang="en-US" dirty="0"/>
          </a:p>
        </p:txBody>
      </p:sp>
    </p:spTree>
    <p:extLst>
      <p:ext uri="{BB962C8B-B14F-4D97-AF65-F5344CB8AC3E}">
        <p14:creationId xmlns:p14="http://schemas.microsoft.com/office/powerpoint/2010/main" val="1327198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Column Picture">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261" y="2062768"/>
            <a:ext cx="5221224" cy="3803904"/>
          </a:xfrm>
          <a:prstGeom prst="rect">
            <a:avLst/>
          </a:prstGeo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Picture Placeholder 7"/>
          <p:cNvSpPr>
            <a:spLocks noGrp="1"/>
          </p:cNvSpPr>
          <p:nvPr>
            <p:ph type="pic" sz="quarter" idx="13"/>
          </p:nvPr>
        </p:nvSpPr>
        <p:spPr>
          <a:xfrm>
            <a:off x="5836158" y="2062768"/>
            <a:ext cx="2679192" cy="3803904"/>
          </a:xfrm>
          <a:prstGeom prst="rect">
            <a:avLst/>
          </a:prstGeom>
        </p:spPr>
        <p:txBody>
          <a:bodyPr/>
          <a:lstStyle/>
          <a:p>
            <a:pPr lvl="0"/>
            <a:r>
              <a:rPr lang="en-US" noProof="0" dirty="0" smtClean="0"/>
              <a:t>Click icon to add picture</a:t>
            </a:r>
            <a:endParaRPr lang="en-US" noProof="0" dirty="0"/>
          </a:p>
        </p:txBody>
      </p:sp>
      <p:sp>
        <p:nvSpPr>
          <p:cNvPr id="5" name="Title 1"/>
          <p:cNvSpPr>
            <a:spLocks noGrp="1"/>
          </p:cNvSpPr>
          <p:nvPr>
            <p:ph type="title"/>
          </p:nvPr>
        </p:nvSpPr>
        <p:spPr>
          <a:xfrm>
            <a:off x="1805354" y="300926"/>
            <a:ext cx="6709996" cy="1325563"/>
          </a:xfrm>
          <a:prstGeom prst="rect">
            <a:avLst/>
          </a:prstGeom>
        </p:spPr>
        <p:txBody>
          <a:bodyPr/>
          <a:lstStyle>
            <a:lvl1pPr algn="ctr">
              <a:defRPr sz="3600">
                <a:solidFill>
                  <a:srgbClr val="221934"/>
                </a:solidFill>
                <a:latin typeface="Book Antiqua" panose="02040602050305030304" pitchFamily="18"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5447719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676400"/>
            <a:ext cx="8229600" cy="452596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71FE0B34-AB04-4238-9187-E5E53E66D7B7}" type="slidenum">
              <a:rPr lang="en-US" altLang="en-US"/>
              <a:pPr>
                <a:defRPr/>
              </a:pPr>
              <a:t>‹#›</a:t>
            </a:fld>
            <a:endParaRPr lang="en-US" altLang="en-US" dirty="0"/>
          </a:p>
        </p:txBody>
      </p:sp>
    </p:spTree>
    <p:extLst>
      <p:ext uri="{BB962C8B-B14F-4D97-AF65-F5344CB8AC3E}">
        <p14:creationId xmlns:p14="http://schemas.microsoft.com/office/powerpoint/2010/main" val="14716224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29F1C46-E418-4E8A-8692-F41D42833B4F}" type="slidenum">
              <a:rPr lang="en-US" altLang="en-US"/>
              <a:pPr>
                <a:defRPr/>
              </a:pPr>
              <a:t>‹#›</a:t>
            </a:fld>
            <a:endParaRPr lang="en-US" altLang="en-US" dirty="0"/>
          </a:p>
        </p:txBody>
      </p:sp>
    </p:spTree>
    <p:extLst>
      <p:ext uri="{BB962C8B-B14F-4D97-AF65-F5344CB8AC3E}">
        <p14:creationId xmlns:p14="http://schemas.microsoft.com/office/powerpoint/2010/main" val="2860300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D05B4843-9B0E-47A3-BD1F-78F7EDD24E8D}" type="slidenum">
              <a:rPr lang="en-US" altLang="en-US"/>
              <a:pPr>
                <a:defRPr/>
              </a:pPr>
              <a:t>‹#›</a:t>
            </a:fld>
            <a:endParaRPr lang="en-US" altLang="en-US" dirty="0"/>
          </a:p>
        </p:txBody>
      </p:sp>
    </p:spTree>
    <p:extLst>
      <p:ext uri="{BB962C8B-B14F-4D97-AF65-F5344CB8AC3E}">
        <p14:creationId xmlns:p14="http://schemas.microsoft.com/office/powerpoint/2010/main" val="39011792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6"/>
          <p:cNvSpPr>
            <a:spLocks noGrp="1" noChangeArrowheads="1"/>
          </p:cNvSpPr>
          <p:nvPr>
            <p:ph type="sldNum" sz="quarter" idx="12"/>
          </p:nvPr>
        </p:nvSpPr>
        <p:spPr>
          <a:ln/>
        </p:spPr>
        <p:txBody>
          <a:bodyPr/>
          <a:lstStyle>
            <a:lvl1pPr>
              <a:defRPr/>
            </a:lvl1pPr>
          </a:lstStyle>
          <a:p>
            <a:pPr>
              <a:defRPr/>
            </a:pPr>
            <a:fld id="{400508FF-7B74-433A-8B95-CBD4BB544777}" type="slidenum">
              <a:rPr lang="en-US" altLang="en-US"/>
              <a:pPr>
                <a:defRPr/>
              </a:pPr>
              <a:t>‹#›</a:t>
            </a:fld>
            <a:endParaRPr lang="en-US" altLang="en-US" dirty="0"/>
          </a:p>
        </p:txBody>
      </p:sp>
    </p:spTree>
    <p:extLst>
      <p:ext uri="{BB962C8B-B14F-4D97-AF65-F5344CB8AC3E}">
        <p14:creationId xmlns:p14="http://schemas.microsoft.com/office/powerpoint/2010/main" val="215844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D9F2D55A-4632-4F43-A3B3-A43749E492C2}" type="slidenum">
              <a:rPr lang="en-US" altLang="en-US"/>
              <a:pPr>
                <a:defRPr/>
              </a:pPr>
              <a:t>‹#›</a:t>
            </a:fld>
            <a:endParaRPr lang="en-US" altLang="en-US" dirty="0"/>
          </a:p>
        </p:txBody>
      </p:sp>
    </p:spTree>
    <p:extLst>
      <p:ext uri="{BB962C8B-B14F-4D97-AF65-F5344CB8AC3E}">
        <p14:creationId xmlns:p14="http://schemas.microsoft.com/office/powerpoint/2010/main" val="33108210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6C066D49-99BD-45D2-84A7-243F19022973}" type="slidenum">
              <a:rPr lang="en-US" altLang="en-US"/>
              <a:pPr>
                <a:defRPr/>
              </a:pPr>
              <a:t>‹#›</a:t>
            </a:fld>
            <a:endParaRPr lang="en-US" altLang="en-US" dirty="0"/>
          </a:p>
        </p:txBody>
      </p:sp>
    </p:spTree>
    <p:extLst>
      <p:ext uri="{BB962C8B-B14F-4D97-AF65-F5344CB8AC3E}">
        <p14:creationId xmlns:p14="http://schemas.microsoft.com/office/powerpoint/2010/main" val="5277881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2D5B1FFA-2ED5-4CCE-974D-BC1B68A7BCDA}" type="slidenum">
              <a:rPr lang="en-US" altLang="en-US"/>
              <a:pPr>
                <a:defRPr/>
              </a:pPr>
              <a:t>‹#›</a:t>
            </a:fld>
            <a:endParaRPr lang="en-US" altLang="en-US" dirty="0"/>
          </a:p>
        </p:txBody>
      </p:sp>
    </p:spTree>
    <p:extLst>
      <p:ext uri="{BB962C8B-B14F-4D97-AF65-F5344CB8AC3E}">
        <p14:creationId xmlns:p14="http://schemas.microsoft.com/office/powerpoint/2010/main" val="7054162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C56CF40A-441F-4C74-B63C-7BE0D068F21A}" type="slidenum">
              <a:rPr lang="en-US" altLang="en-US"/>
              <a:pPr>
                <a:defRPr/>
              </a:pPr>
              <a:t>‹#›</a:t>
            </a:fld>
            <a:endParaRPr lang="en-US" altLang="en-US" dirty="0"/>
          </a:p>
        </p:txBody>
      </p:sp>
    </p:spTree>
    <p:extLst>
      <p:ext uri="{BB962C8B-B14F-4D97-AF65-F5344CB8AC3E}">
        <p14:creationId xmlns:p14="http://schemas.microsoft.com/office/powerpoint/2010/main" val="32923687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endParaRPr lang="en-US" altLang="en-US" smtClean="0"/>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71373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atin typeface="+mn-lt"/>
              </a:defRPr>
            </a:lvl1pPr>
          </a:lstStyle>
          <a:p>
            <a:pPr>
              <a:defRPr/>
            </a:pPr>
            <a:endParaRPr lang="en-US" dirty="0"/>
          </a:p>
        </p:txBody>
      </p:sp>
      <p:sp>
        <p:nvSpPr>
          <p:cNvPr id="71373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atin typeface="+mn-lt"/>
              </a:defRPr>
            </a:lvl1pPr>
          </a:lstStyle>
          <a:p>
            <a:pPr>
              <a:defRPr/>
            </a:pPr>
            <a:endParaRPr lang="en-US" dirty="0"/>
          </a:p>
        </p:txBody>
      </p:sp>
      <p:sp>
        <p:nvSpPr>
          <p:cNvPr id="713734"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atin typeface="Arial" panose="020B0604020202020204" pitchFamily="34" charset="0"/>
              </a:defRPr>
            </a:lvl1pPr>
          </a:lstStyle>
          <a:p>
            <a:pPr>
              <a:defRPr/>
            </a:pPr>
            <a:fld id="{453111E9-9CC0-41FF-87CF-0F6078413CA0}"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sldLayoutIdLst>
    <p:sldLayoutId id="2147483804" r:id="rId1"/>
    <p:sldLayoutId id="2147483805" r:id="rId2"/>
    <p:sldLayoutId id="2147483806" r:id="rId3"/>
    <p:sldLayoutId id="2147483807" r:id="rId4"/>
    <p:sldLayoutId id="2147483808" r:id="rId5"/>
    <p:sldLayoutId id="2147483809" r:id="rId6"/>
    <p:sldLayoutId id="2147483810" r:id="rId7"/>
    <p:sldLayoutId id="2147483811" r:id="rId8"/>
    <p:sldLayoutId id="2147483812" r:id="rId9"/>
    <p:sldLayoutId id="2147483813" r:id="rId10"/>
    <p:sldLayoutId id="2147483814" r:id="rId11"/>
    <p:sldLayoutId id="2147483815" r:id="rId12"/>
    <p:sldLayoutId id="2147483816" r:id="rId13"/>
    <p:sldLayoutId id="2147483817" r:id="rId14"/>
    <p:sldLayoutId id="2147483818" r:id="rId15"/>
    <p:sldLayoutId id="2147483819" r:id="rId16"/>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93.gif"/><Relationship Id="rId2" Type="http://schemas.openxmlformats.org/officeDocument/2006/relationships/notesSlide" Target="../notesSlides/notesSlide93.xml"/><Relationship Id="rId1" Type="http://schemas.openxmlformats.org/officeDocument/2006/relationships/slideLayout" Target="../slideLayouts/slideLayout14.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4.xml"/></Relationships>
</file>

<file path=ppt/slides/_rels/slide102.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notesSlide" Target="../notesSlides/notesSlide95.xml"/><Relationship Id="rId1" Type="http://schemas.openxmlformats.org/officeDocument/2006/relationships/slideLayout" Target="../slideLayouts/slideLayout14.xml"/></Relationships>
</file>

<file path=ppt/slides/_rels/slide103.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96.xml"/><Relationship Id="rId1" Type="http://schemas.openxmlformats.org/officeDocument/2006/relationships/slideLayout" Target="../slideLayouts/slideLayout14.xml"/></Relationships>
</file>

<file path=ppt/slides/_rels/slide104.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slideLayout" Target="../slideLayouts/slideLayout14.xml"/><Relationship Id="rId1" Type="http://schemas.openxmlformats.org/officeDocument/2006/relationships/video" Target="https://www.youtube.com/embed/LmkeX08y6Dw" TargetMode="Externa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4.xml"/></Relationships>
</file>

<file path=ppt/slides/_rels/slide106.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slideLayout" Target="../slideLayouts/slideLayout14.xml"/><Relationship Id="rId1" Type="http://schemas.openxmlformats.org/officeDocument/2006/relationships/video" Target="https://www.youtube.com/embed/X0hfQtvNzvk" TargetMode="External"/></Relationships>
</file>

<file path=ppt/slides/_rels/slide107.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98.xml"/><Relationship Id="rId1" Type="http://schemas.openxmlformats.org/officeDocument/2006/relationships/slideLayout" Target="../slideLayouts/slideLayout14.xml"/></Relationships>
</file>

<file path=ppt/slides/_rels/slide108.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slideLayout" Target="../slideLayouts/slideLayout14.xml"/><Relationship Id="rId1" Type="http://schemas.openxmlformats.org/officeDocument/2006/relationships/video" Target="https://www.youtube.com/embed/eUHidVeJpQ0" TargetMode="External"/></Relationships>
</file>

<file path=ppt/slides/_rels/slide109.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99.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notesSlide" Target="../notesSlides/notesSlide7.xml"/><Relationship Id="rId7"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 Id="rId9" Type="http://schemas.openxmlformats.org/officeDocument/2006/relationships/image" Target="../media/image9.png"/></Relationships>
</file>

<file path=ppt/slides/_rels/slide110.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slideLayout" Target="../slideLayouts/slideLayout14.xml"/><Relationship Id="rId1" Type="http://schemas.openxmlformats.org/officeDocument/2006/relationships/video" Target="https://www.youtube.com/embed/6fgz8OzvQgw" TargetMode="External"/></Relationships>
</file>

<file path=ppt/slides/_rels/slide111.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100.xml"/><Relationship Id="rId1" Type="http://schemas.openxmlformats.org/officeDocument/2006/relationships/slideLayout" Target="../slideLayouts/slideLayout14.xml"/></Relationships>
</file>

<file path=ppt/slides/_rels/slide112.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slideLayout" Target="../slideLayouts/slideLayout14.xml"/><Relationship Id="rId1" Type="http://schemas.openxmlformats.org/officeDocument/2006/relationships/video" Target="https://www.youtube.com/embed/AX37EvhdDIA" TargetMode="Externa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4.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4.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4.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4.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4.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4.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notesSlide" Target="../notesSlides/notesSlide8.xml"/><Relationship Id="rId7" Type="http://schemas.openxmlformats.org/officeDocument/2006/relationships/image" Target="../media/image13.jpeg"/><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 Id="rId9" Type="http://schemas.openxmlformats.org/officeDocument/2006/relationships/image" Target="../media/image15.jpeg"/></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4.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2.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109.xml"/><Relationship Id="rId1" Type="http://schemas.openxmlformats.org/officeDocument/2006/relationships/slideLayout" Target="../slideLayouts/slideLayout14.xml"/></Relationships>
</file>

<file path=ppt/slides/_rels/slide123.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10.xml"/><Relationship Id="rId1" Type="http://schemas.openxmlformats.org/officeDocument/2006/relationships/slideLayout" Target="../slideLayouts/slideLayout2.xml"/><Relationship Id="rId5" Type="http://schemas.openxmlformats.org/officeDocument/2006/relationships/image" Target="../media/image103.jpeg"/><Relationship Id="rId4" Type="http://schemas.openxmlformats.org/officeDocument/2006/relationships/image" Target="../media/image102.jpeg"/></Relationships>
</file>

<file path=ppt/slides/_rels/slide124.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111.xml"/><Relationship Id="rId1" Type="http://schemas.openxmlformats.org/officeDocument/2006/relationships/slideLayout" Target="../slideLayouts/slideLayout14.xml"/></Relationships>
</file>

<file path=ppt/slides/_rels/slide125.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112.xml"/><Relationship Id="rId1" Type="http://schemas.openxmlformats.org/officeDocument/2006/relationships/slideLayout" Target="../slideLayouts/slideLayout2.xml"/><Relationship Id="rId5" Type="http://schemas.openxmlformats.org/officeDocument/2006/relationships/image" Target="../media/image107.png"/><Relationship Id="rId4" Type="http://schemas.openxmlformats.org/officeDocument/2006/relationships/image" Target="../media/image106.jpeg"/></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4.xml"/></Relationships>
</file>

<file path=ppt/slides/_rels/slide127.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notesSlide" Target="../notesSlides/notesSlide114.xml"/><Relationship Id="rId1" Type="http://schemas.openxmlformats.org/officeDocument/2006/relationships/slideLayout" Target="../slideLayouts/slideLayout14.xml"/><Relationship Id="rId6" Type="http://schemas.openxmlformats.org/officeDocument/2006/relationships/image" Target="../media/image111.emf"/><Relationship Id="rId5" Type="http://schemas.openxmlformats.org/officeDocument/2006/relationships/image" Target="../media/image110.gif"/><Relationship Id="rId4" Type="http://schemas.openxmlformats.org/officeDocument/2006/relationships/image" Target="../media/image109.JPG"/></Relationships>
</file>

<file path=ppt/slides/_rels/slide128.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115.xml"/><Relationship Id="rId1" Type="http://schemas.openxmlformats.org/officeDocument/2006/relationships/slideLayout" Target="../slideLayouts/slideLayout2.xml"/><Relationship Id="rId5" Type="http://schemas.openxmlformats.org/officeDocument/2006/relationships/image" Target="../media/image114.jpeg"/><Relationship Id="rId4" Type="http://schemas.openxmlformats.org/officeDocument/2006/relationships/image" Target="../media/image113.jpeg"/></Relationships>
</file>

<file path=ppt/slides/_rels/slide129.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116.xml"/><Relationship Id="rId1" Type="http://schemas.openxmlformats.org/officeDocument/2006/relationships/slideLayout" Target="../slideLayouts/slideLayout2.xml"/><Relationship Id="rId5" Type="http://schemas.openxmlformats.org/officeDocument/2006/relationships/image" Target="../media/image117.jpeg"/><Relationship Id="rId4" Type="http://schemas.openxmlformats.org/officeDocument/2006/relationships/image" Target="../media/image116.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16.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16.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slideLayout" Target="../slideLayouts/slideLayout2.xml"/><Relationship Id="rId1" Type="http://schemas.openxmlformats.org/officeDocument/2006/relationships/video" Target="https://www.youtube.com/embed/1QjXmAVurs0" TargetMode="Externa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slideLayout" Target="../slideLayouts/slideLayout2.xml"/><Relationship Id="rId1" Type="http://schemas.openxmlformats.org/officeDocument/2006/relationships/video" Target="https://www.youtube.com/embed/aXK6GQqL_L8"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slideLayout" Target="../slideLayouts/slideLayout2.xml"/><Relationship Id="rId1" Type="http://schemas.openxmlformats.org/officeDocument/2006/relationships/video" Target="https://www.youtube.com/embed/q4nrAnY6POs" TargetMode="Externa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12.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12.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29.xml"/><Relationship Id="rId1" Type="http://schemas.openxmlformats.org/officeDocument/2006/relationships/slideLayout" Target="../slideLayouts/slideLayout14.xml"/><Relationship Id="rId4" Type="http://schemas.openxmlformats.org/officeDocument/2006/relationships/image" Target="../media/image119.jpeg"/></Relationships>
</file>

<file path=ppt/slides/_rels/slide146.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slideLayout" Target="../slideLayouts/slideLayout2.xml"/><Relationship Id="rId1" Type="http://schemas.openxmlformats.org/officeDocument/2006/relationships/video" Target="https://www.youtube.com/embed/A9GVvyuy-vc" TargetMode="Externa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14.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12.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12.xml"/></Relationships>
</file>

<file path=ppt/slides/_rels/slide151.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12.xml"/></Relationships>
</file>

<file path=ppt/slides/_rels/slide153.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notesSlide" Target="../notesSlides/notesSlide136.xml"/><Relationship Id="rId1" Type="http://schemas.openxmlformats.org/officeDocument/2006/relationships/slideLayout" Target="../slideLayouts/slideLayout14.xml"/><Relationship Id="rId4" Type="http://schemas.openxmlformats.org/officeDocument/2006/relationships/image" Target="../media/image122.jpeg"/></Relationships>
</file>

<file path=ppt/slides/_rels/slide154.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137.xml"/><Relationship Id="rId1" Type="http://schemas.openxmlformats.org/officeDocument/2006/relationships/slideLayout" Target="../slideLayouts/slideLayout14.xml"/><Relationship Id="rId4" Type="http://schemas.openxmlformats.org/officeDocument/2006/relationships/image" Target="../media/image124.png"/></Relationships>
</file>

<file path=ppt/slides/_rels/slide155.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138.xml"/><Relationship Id="rId1" Type="http://schemas.openxmlformats.org/officeDocument/2006/relationships/slideLayout" Target="../slideLayouts/slideLayout14.xml"/><Relationship Id="rId5" Type="http://schemas.openxmlformats.org/officeDocument/2006/relationships/image" Target="../media/image127.png"/><Relationship Id="rId4" Type="http://schemas.openxmlformats.org/officeDocument/2006/relationships/image" Target="../media/image126.png"/></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141.xml"/><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12.xml"/></Relationships>
</file>

<file path=ppt/slides/_rels/slide161.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notesSlide" Target="../notesSlides/notesSlide144.xml"/><Relationship Id="rId1" Type="http://schemas.openxmlformats.org/officeDocument/2006/relationships/slideLayout" Target="../slideLayouts/slideLayout14.xml"/><Relationship Id="rId4" Type="http://schemas.openxmlformats.org/officeDocument/2006/relationships/image" Target="../media/image131.jpeg"/></Relationships>
</file>

<file path=ppt/slides/_rels/slide162.xml.rels><?xml version="1.0" encoding="UTF-8" standalone="yes"?>
<Relationships xmlns="http://schemas.openxmlformats.org/package/2006/relationships"><Relationship Id="rId3" Type="http://schemas.openxmlformats.org/officeDocument/2006/relationships/notesSlide" Target="../notesSlides/notesSlide145.xml"/><Relationship Id="rId2" Type="http://schemas.openxmlformats.org/officeDocument/2006/relationships/slideLayout" Target="../slideLayouts/slideLayout14.xml"/><Relationship Id="rId1" Type="http://schemas.openxmlformats.org/officeDocument/2006/relationships/vmlDrawing" Target="../drawings/vmlDrawing1.vml"/><Relationship Id="rId6" Type="http://schemas.openxmlformats.org/officeDocument/2006/relationships/image" Target="../media/image132.png"/><Relationship Id="rId5" Type="http://schemas.openxmlformats.org/officeDocument/2006/relationships/oleObject" Target="../embeddings/oleObject1.bin"/><Relationship Id="rId4" Type="http://schemas.openxmlformats.org/officeDocument/2006/relationships/image" Target="../media/image133.png"/></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12.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1.JP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3.xml"/><Relationship Id="rId1" Type="http://schemas.openxmlformats.org/officeDocument/2006/relationships/slideLayout" Target="../slideLayouts/slideLayout13.xml"/><Relationship Id="rId4" Type="http://schemas.openxmlformats.org/officeDocument/2006/relationships/image" Target="../media/image24.jpeg"/></Relationships>
</file>

<file path=ppt/slides/_rels/slide2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4.xml"/><Relationship Id="rId1" Type="http://schemas.openxmlformats.org/officeDocument/2006/relationships/slideLayout" Target="../slideLayouts/slideLayout13.xml"/><Relationship Id="rId4" Type="http://schemas.openxmlformats.org/officeDocument/2006/relationships/image" Target="../media/image2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www.nj.gov/dca/divisions/dfs/codes"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notesSlide" Target="../notesSlides/notesSlide36.xml"/><Relationship Id="rId7" Type="http://schemas.openxmlformats.org/officeDocument/2006/relationships/image" Target="../media/image30.jpeg"/><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7.xml"/><Relationship Id="rId7" Type="http://schemas.openxmlformats.org/officeDocument/2006/relationships/image" Target="../media/image35.jpeg"/><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8.xml"/><Relationship Id="rId5" Type="http://schemas.openxmlformats.org/officeDocument/2006/relationships/image" Target="../media/image37.JPG"/><Relationship Id="rId4" Type="http://schemas.openxmlformats.org/officeDocument/2006/relationships/image" Target="../media/image36.png"/></Relationships>
</file>

<file path=ppt/slides/_rels/slide46.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notesSlide" Target="../notesSlides/notesSlide41.xml"/><Relationship Id="rId7" Type="http://schemas.openxmlformats.org/officeDocument/2006/relationships/diagramQuickStyle" Target="../diagrams/quickStyle1.xml"/><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38.png"/><Relationship Id="rId9" Type="http://schemas.microsoft.com/office/2007/relationships/diagramDrawing" Target="../diagrams/drawing1.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10.xml"/><Relationship Id="rId5" Type="http://schemas.openxmlformats.org/officeDocument/2006/relationships/image" Target="../media/image40.jpeg"/><Relationship Id="rId4" Type="http://schemas.openxmlformats.org/officeDocument/2006/relationships/image" Target="../media/image39.jpe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ags" Target="../tags/tag11.xml"/><Relationship Id="rId4" Type="http://schemas.openxmlformats.org/officeDocument/2006/relationships/image" Target="../media/image41.jpe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ags" Target="../tags/tag12.xml"/><Relationship Id="rId4" Type="http://schemas.openxmlformats.org/officeDocument/2006/relationships/image" Target="../media/image4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13.xml"/><Relationship Id="rId5" Type="http://schemas.openxmlformats.org/officeDocument/2006/relationships/image" Target="../media/image44.png"/><Relationship Id="rId4" Type="http://schemas.openxmlformats.org/officeDocument/2006/relationships/image" Target="../media/image43.jpe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6.xml"/><Relationship Id="rId7" Type="http://schemas.openxmlformats.org/officeDocument/2006/relationships/image" Target="../media/image48.jpeg"/><Relationship Id="rId2" Type="http://schemas.openxmlformats.org/officeDocument/2006/relationships/slideLayout" Target="../slideLayouts/slideLayout2.xml"/><Relationship Id="rId1" Type="http://schemas.openxmlformats.org/officeDocument/2006/relationships/tags" Target="../tags/tag14.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tags" Target="../tags/tag15.xml"/><Relationship Id="rId4" Type="http://schemas.openxmlformats.org/officeDocument/2006/relationships/image" Target="../media/image49.jpe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6.xml"/><Relationship Id="rId1" Type="http://schemas.openxmlformats.org/officeDocument/2006/relationships/tags" Target="../tags/tag16.xml"/><Relationship Id="rId6" Type="http://schemas.openxmlformats.org/officeDocument/2006/relationships/image" Target="../media/image52.png"/><Relationship Id="rId5" Type="http://schemas.openxmlformats.org/officeDocument/2006/relationships/image" Target="../media/image51.jpeg"/><Relationship Id="rId4" Type="http://schemas.openxmlformats.org/officeDocument/2006/relationships/image" Target="../media/image50.jpe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ags" Target="../tags/tag17.xml"/><Relationship Id="rId4" Type="http://schemas.openxmlformats.org/officeDocument/2006/relationships/image" Target="../media/image53.jpe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0.xml"/><Relationship Id="rId7" Type="http://schemas.openxmlformats.org/officeDocument/2006/relationships/comments" Target="../comments/comment1.xml"/><Relationship Id="rId2" Type="http://schemas.openxmlformats.org/officeDocument/2006/relationships/slideLayout" Target="../slideLayouts/slideLayout2.xml"/><Relationship Id="rId1" Type="http://schemas.openxmlformats.org/officeDocument/2006/relationships/tags" Target="../tags/tag18.xml"/><Relationship Id="rId6" Type="http://schemas.openxmlformats.org/officeDocument/2006/relationships/image" Target="../media/image56.jpeg"/><Relationship Id="rId5" Type="http://schemas.openxmlformats.org/officeDocument/2006/relationships/image" Target="../media/image55.png"/><Relationship Id="rId4" Type="http://schemas.openxmlformats.org/officeDocument/2006/relationships/image" Target="../media/image54.jpe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6.xml"/><Relationship Id="rId1" Type="http://schemas.openxmlformats.org/officeDocument/2006/relationships/tags" Target="../tags/tag19.xml"/><Relationship Id="rId4" Type="http://schemas.openxmlformats.org/officeDocument/2006/relationships/image" Target="../media/image57.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6.xml"/><Relationship Id="rId1" Type="http://schemas.openxmlformats.org/officeDocument/2006/relationships/tags" Target="../tags/tag20.xml"/><Relationship Id="rId5" Type="http://schemas.openxmlformats.org/officeDocument/2006/relationships/image" Target="../media/image59.jpeg"/><Relationship Id="rId4" Type="http://schemas.openxmlformats.org/officeDocument/2006/relationships/image" Target="../media/image58.jpe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tags" Target="../tags/tag21.xml"/><Relationship Id="rId5" Type="http://schemas.openxmlformats.org/officeDocument/2006/relationships/image" Target="../media/image61.jpeg"/><Relationship Id="rId4" Type="http://schemas.openxmlformats.org/officeDocument/2006/relationships/image" Target="../media/image60.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tags" Target="../tags/tag22.xml"/><Relationship Id="rId4" Type="http://schemas.openxmlformats.org/officeDocument/2006/relationships/image" Target="../media/image62.jp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tags" Target="../tags/tag23.xml"/><Relationship Id="rId4" Type="http://schemas.openxmlformats.org/officeDocument/2006/relationships/image" Target="../media/image63.jp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2.xml"/><Relationship Id="rId1" Type="http://schemas.openxmlformats.org/officeDocument/2006/relationships/tags" Target="../tags/tag25.xml"/><Relationship Id="rId5" Type="http://schemas.openxmlformats.org/officeDocument/2006/relationships/image" Target="../media/image71.jpeg"/><Relationship Id="rId4" Type="http://schemas.openxmlformats.org/officeDocument/2006/relationships/image" Target="../media/image70.jpeg"/></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79.xml"/><Relationship Id="rId1" Type="http://schemas.openxmlformats.org/officeDocument/2006/relationships/slideLayout" Target="../slideLayouts/slideLayout14.xml"/></Relationships>
</file>

<file path=ppt/slides/_rels/slide85.xml.rels><?xml version="1.0" encoding="UTF-8" standalone="yes"?>
<Relationships xmlns="http://schemas.openxmlformats.org/package/2006/relationships"><Relationship Id="rId3" Type="http://schemas.openxmlformats.org/officeDocument/2006/relationships/hyperlink" Target="http://images.google.com/imgres?imgurl=http://www.ginpalacejesters.com/Searstower/tower4.jpg&amp;imgrefurl=http://www.ginpalacejesters.com/Searstower/searstower.htm&amp;h=500&amp;w=331&amp;sz=20&amp;hl=en&amp;start=5&amp;tbnid=BjqldITdnra6JM:&amp;tbnh=130&amp;tbnw=86&amp;prev=/images?q%3DSears%2BTower%26svnum%3D10%26hl%3Den%26lr%3D%26sa%3DG" TargetMode="External"/><Relationship Id="rId2" Type="http://schemas.openxmlformats.org/officeDocument/2006/relationships/notesSlide" Target="../notesSlides/notesSlide80.xml"/><Relationship Id="rId1" Type="http://schemas.openxmlformats.org/officeDocument/2006/relationships/slideLayout" Target="../slideLayouts/slideLayout12.xml"/><Relationship Id="rId4" Type="http://schemas.openxmlformats.org/officeDocument/2006/relationships/image" Target="../media/image73.jpeg"/></Relationships>
</file>

<file path=ppt/slides/_rels/slide86.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81.xml"/><Relationship Id="rId1" Type="http://schemas.openxmlformats.org/officeDocument/2006/relationships/slideLayout" Target="../slideLayouts/slideLayout2.xml"/><Relationship Id="rId4" Type="http://schemas.openxmlformats.org/officeDocument/2006/relationships/image" Target="../media/image74.jpeg"/></Relationships>
</file>

<file path=ppt/slides/_rels/slide87.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82.xml"/><Relationship Id="rId1" Type="http://schemas.openxmlformats.org/officeDocument/2006/relationships/slideLayout" Target="../slideLayouts/slideLayout2.xml"/><Relationship Id="rId4" Type="http://schemas.openxmlformats.org/officeDocument/2006/relationships/image" Target="../media/image76.jpe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83.xml"/><Relationship Id="rId1" Type="http://schemas.openxmlformats.org/officeDocument/2006/relationships/slideLayout" Target="../slideLayouts/slideLayout14.xml"/><Relationship Id="rId5" Type="http://schemas.openxmlformats.org/officeDocument/2006/relationships/image" Target="../media/image79.png"/><Relationship Id="rId4" Type="http://schemas.openxmlformats.org/officeDocument/2006/relationships/image" Target="../media/image78.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8" Type="http://schemas.openxmlformats.org/officeDocument/2006/relationships/image" Target="http://www.shac7.com/images/pr7/josh.jpg" TargetMode="External"/><Relationship Id="rId13" Type="http://schemas.openxmlformats.org/officeDocument/2006/relationships/image" Target="../media/image86.jpeg"/><Relationship Id="rId3" Type="http://schemas.openxmlformats.org/officeDocument/2006/relationships/image" Target="../media/image81.jpeg"/><Relationship Id="rId7" Type="http://schemas.openxmlformats.org/officeDocument/2006/relationships/image" Target="../media/image83.jpeg"/><Relationship Id="rId12" Type="http://schemas.openxmlformats.org/officeDocument/2006/relationships/image" Target="http://www.shac7.com/images/pr7/dar.jpg" TargetMode="External"/><Relationship Id="rId2" Type="http://schemas.openxmlformats.org/officeDocument/2006/relationships/notesSlide" Target="../notesSlides/notesSlide86.xml"/><Relationship Id="rId1" Type="http://schemas.openxmlformats.org/officeDocument/2006/relationships/slideLayout" Target="../slideLayouts/slideLayout2.xml"/><Relationship Id="rId6" Type="http://schemas.openxmlformats.org/officeDocument/2006/relationships/image" Target="http://www.shac7.com/images/pr7/laur.jpg" TargetMode="External"/><Relationship Id="rId11" Type="http://schemas.openxmlformats.org/officeDocument/2006/relationships/image" Target="../media/image85.jpeg"/><Relationship Id="rId5" Type="http://schemas.openxmlformats.org/officeDocument/2006/relationships/image" Target="../media/image82.jpeg"/><Relationship Id="rId10" Type="http://schemas.openxmlformats.org/officeDocument/2006/relationships/image" Target="http://www.shac7.com/images/pr7/jake.jpg" TargetMode="External"/><Relationship Id="rId4" Type="http://schemas.openxmlformats.org/officeDocument/2006/relationships/image" Target="http://www.shac7.com/images/pr7/kev.jpg" TargetMode="External"/><Relationship Id="rId9" Type="http://schemas.openxmlformats.org/officeDocument/2006/relationships/image" Target="../media/image84.jpeg"/><Relationship Id="rId14" Type="http://schemas.openxmlformats.org/officeDocument/2006/relationships/image" Target="http://www.shac7.com/images/pr7/andy.jpg" TargetMode="External"/></Relationships>
</file>

<file path=ppt/slides/_rels/slide93.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87.xml"/><Relationship Id="rId1" Type="http://schemas.openxmlformats.org/officeDocument/2006/relationships/slideLayout" Target="../slideLayouts/slideLayout14.xml"/><Relationship Id="rId4" Type="http://schemas.openxmlformats.org/officeDocument/2006/relationships/image" Target="../media/image87.jpeg"/></Relationships>
</file>

<file path=ppt/slides/_rels/slide94.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90.xml"/><Relationship Id="rId1" Type="http://schemas.openxmlformats.org/officeDocument/2006/relationships/slideLayout" Target="../slideLayouts/slideLayout14.xml"/></Relationships>
</file>

<file path=ppt/slides/_rels/slide9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91.xml"/><Relationship Id="rId1" Type="http://schemas.openxmlformats.org/officeDocument/2006/relationships/slideLayout" Target="../slideLayouts/slideLayout14.xml"/></Relationships>
</file>

<file path=ppt/slides/_rels/slide99.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92.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Content Placeholder 2"/>
          <p:cNvSpPr>
            <a:spLocks noGrp="1"/>
          </p:cNvSpPr>
          <p:nvPr>
            <p:ph idx="1"/>
          </p:nvPr>
        </p:nvSpPr>
        <p:spPr>
          <a:xfrm>
            <a:off x="457200" y="1524000"/>
            <a:ext cx="8229600" cy="4525963"/>
          </a:xfrm>
        </p:spPr>
        <p:txBody>
          <a:bodyPr/>
          <a:lstStyle/>
          <a:p>
            <a:pPr marL="0" indent="0" algn="ctr">
              <a:buFontTx/>
              <a:buNone/>
            </a:pPr>
            <a:r>
              <a:rPr lang="en-US" altLang="en-US" sz="4400" b="1" dirty="0" smtClean="0"/>
              <a:t>New Jersey </a:t>
            </a:r>
          </a:p>
          <a:p>
            <a:pPr marL="0" indent="0" algn="ctr">
              <a:buFontTx/>
              <a:buNone/>
            </a:pPr>
            <a:r>
              <a:rPr lang="en-US" altLang="en-US" sz="4400" b="1" dirty="0" smtClean="0"/>
              <a:t>Division of Fire Safety</a:t>
            </a:r>
          </a:p>
          <a:p>
            <a:pPr marL="0" indent="0" algn="ctr">
              <a:buFontTx/>
              <a:buNone/>
            </a:pPr>
            <a:r>
              <a:rPr lang="en-US" altLang="en-US" sz="4400" b="1" dirty="0" smtClean="0"/>
              <a:t>Terrorism Awareness for the </a:t>
            </a:r>
          </a:p>
          <a:p>
            <a:pPr marL="0" indent="0" algn="ctr">
              <a:buFontTx/>
              <a:buNone/>
            </a:pPr>
            <a:r>
              <a:rPr lang="en-US" altLang="en-US" sz="4400" b="1" dirty="0" smtClean="0"/>
              <a:t>Fire Officials and Fire Inspectors</a:t>
            </a:r>
          </a:p>
          <a:p>
            <a:pPr marL="0" indent="0" algn="ctr">
              <a:buFontTx/>
              <a:buNone/>
            </a:pPr>
            <a:r>
              <a:rPr lang="en-US" altLang="en-US" sz="1800" b="1" dirty="0" smtClean="0"/>
              <a:t>April 2018</a:t>
            </a:r>
          </a:p>
        </p:txBody>
      </p:sp>
      <p:pic>
        <p:nvPicPr>
          <p:cNvPr id="5124"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123825"/>
            <a:ext cx="1262063" cy="152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133600"/>
            <a:ext cx="8229600" cy="4525963"/>
          </a:xfrm>
        </p:spPr>
        <p:txBody>
          <a:bodyPr/>
          <a:lstStyle/>
          <a:p>
            <a:pPr marL="0" indent="0" algn="ctr">
              <a:buNone/>
            </a:pPr>
            <a:r>
              <a:rPr lang="en-US" sz="4800" b="1" dirty="0" smtClean="0">
                <a:latin typeface="Arial Black" panose="020B0A04020102020204" pitchFamily="34" charset="0"/>
              </a:rPr>
              <a:t>Why New Jersey and </a:t>
            </a:r>
          </a:p>
          <a:p>
            <a:pPr marL="0" indent="0" algn="ctr">
              <a:buNone/>
            </a:pPr>
            <a:r>
              <a:rPr lang="en-US" sz="4800" b="1" dirty="0" smtClean="0">
                <a:latin typeface="Arial Black" panose="020B0A04020102020204" pitchFamily="34" charset="0"/>
              </a:rPr>
              <a:t>Connecting The Dots</a:t>
            </a:r>
            <a:endParaRPr lang="en-US" sz="4800" b="1" dirty="0">
              <a:latin typeface="Arial Black" panose="020B0A04020102020204" pitchFamily="34" charset="0"/>
            </a:endParaRPr>
          </a:p>
        </p:txBody>
      </p:sp>
    </p:spTree>
    <p:extLst>
      <p:ext uri="{BB962C8B-B14F-4D97-AF65-F5344CB8AC3E}">
        <p14:creationId xmlns:p14="http://schemas.microsoft.com/office/powerpoint/2010/main" val="258152314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4"/>
          <p:cNvSpPr>
            <a:spLocks noGrp="1" noChangeArrowheads="1"/>
          </p:cNvSpPr>
          <p:nvPr>
            <p:ph type="body" sz="half" idx="1"/>
          </p:nvPr>
        </p:nvSpPr>
        <p:spPr>
          <a:xfrm>
            <a:off x="0" y="1676400"/>
            <a:ext cx="8763000" cy="4419600"/>
          </a:xfrm>
          <a:noFill/>
        </p:spPr>
        <p:txBody>
          <a:bodyPr/>
          <a:lstStyle/>
          <a:p>
            <a:pPr eaLnBrk="1" hangingPunct="1"/>
            <a:r>
              <a:rPr lang="en-US" altLang="en-US" dirty="0" smtClean="0">
                <a:latin typeface="Times New Roman" panose="02020603050405020304" pitchFamily="18" charset="0"/>
              </a:rPr>
              <a:t>Providing supplies/equipment and general logistical support to foreign terrorist and extremist groups, including places to live, safe houses, etc. </a:t>
            </a:r>
          </a:p>
          <a:p>
            <a:pPr eaLnBrk="1" hangingPunct="1"/>
            <a:r>
              <a:rPr lang="en-US" altLang="en-US" dirty="0" smtClean="0">
                <a:latin typeface="Times New Roman" panose="02020603050405020304" pitchFamily="18" charset="0"/>
              </a:rPr>
              <a:t>Counterfeit goods                            </a:t>
            </a:r>
          </a:p>
          <a:p>
            <a:pPr eaLnBrk="1" hangingPunct="1"/>
            <a:r>
              <a:rPr lang="en-US" altLang="en-US" dirty="0" smtClean="0">
                <a:latin typeface="Times New Roman" panose="02020603050405020304" pitchFamily="18" charset="0"/>
              </a:rPr>
              <a:t>Use of false identification                                          to access area hospitals                                   (JCAHO) or other facilities.</a:t>
            </a:r>
          </a:p>
          <a:p>
            <a:pPr algn="ctr" eaLnBrk="1" hangingPunct="1">
              <a:lnSpc>
                <a:spcPct val="150000"/>
              </a:lnSpc>
              <a:buNone/>
            </a:pPr>
            <a:r>
              <a:rPr lang="en-US" altLang="en-US" sz="2400" b="1" dirty="0" smtClean="0">
                <a:latin typeface="Times New Roman" panose="02020603050405020304" pitchFamily="18" charset="0"/>
              </a:rPr>
              <a:t>                                                                 </a:t>
            </a:r>
            <a:r>
              <a:rPr lang="en-US" sz="2400" dirty="0" smtClean="0">
                <a:latin typeface="Arial" panose="020B0604020202020204" pitchFamily="34" charset="0"/>
                <a:cs typeface="Arial" panose="020B0604020202020204" pitchFamily="34" charset="0"/>
              </a:rPr>
              <a:t>Counterfeit Goods</a:t>
            </a:r>
          </a:p>
          <a:p>
            <a:pPr algn="ctr" eaLnBrk="1" hangingPunct="1">
              <a:buFontTx/>
              <a:buNone/>
            </a:pPr>
            <a:endParaRPr lang="en-US" altLang="en-US" sz="2400" b="1" dirty="0" smtClean="0">
              <a:latin typeface="Times New Roman" panose="02020603050405020304" pitchFamily="18" charset="0"/>
            </a:endParaRPr>
          </a:p>
        </p:txBody>
      </p:sp>
      <p:sp>
        <p:nvSpPr>
          <p:cNvPr id="6" name="WordArt 6"/>
          <p:cNvSpPr>
            <a:spLocks noChangeArrowheads="1" noChangeShapeType="1" noTextEdit="1"/>
          </p:cNvSpPr>
          <p:nvPr/>
        </p:nvSpPr>
        <p:spPr bwMode="auto">
          <a:xfrm>
            <a:off x="1271588" y="655638"/>
            <a:ext cx="6600825" cy="5635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200" kern="10" dirty="0">
                <a:effectLst>
                  <a:outerShdw blurRad="38100" dist="19049" dir="2700000" algn="tl" rotWithShape="0">
                    <a:schemeClr val="tx1">
                      <a:alpha val="39998"/>
                    </a:schemeClr>
                  </a:outerShdw>
                </a:effectLst>
              </a:rPr>
              <a:t>Terrorist </a:t>
            </a:r>
            <a:r>
              <a:rPr lang="en-US" sz="3200" kern="10" dirty="0" smtClean="0">
                <a:effectLst>
                  <a:outerShdw blurRad="38100" dist="19049" dir="2700000" algn="tl" rotWithShape="0">
                    <a:schemeClr val="tx1">
                      <a:alpha val="39998"/>
                    </a:schemeClr>
                  </a:outerShdw>
                </a:effectLst>
              </a:rPr>
              <a:t>Supported Activity</a:t>
            </a:r>
            <a:endParaRPr lang="en-US" sz="3200" kern="10" dirty="0">
              <a:effectLst>
                <a:outerShdw blurRad="38100" dist="19049" dir="2700000" algn="tl" rotWithShape="0">
                  <a:schemeClr val="tx1">
                    <a:alpha val="39998"/>
                  </a:schemeClr>
                </a:outerShdw>
              </a:effectLst>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7800" y="3200400"/>
            <a:ext cx="3138959" cy="2362200"/>
          </a:xfrm>
          <a:prstGeom prst="rect">
            <a:avLst/>
          </a:prstGeom>
        </p:spPr>
      </p:pic>
    </p:spTree>
    <p:extLst>
      <p:ext uri="{BB962C8B-B14F-4D97-AF65-F5344CB8AC3E}">
        <p14:creationId xmlns:p14="http://schemas.microsoft.com/office/powerpoint/2010/main" val="415164870"/>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Arial Black" panose="020B0A04020102020204" pitchFamily="34" charset="0"/>
              </a:rPr>
              <a:t>Attack Trends</a:t>
            </a:r>
            <a:endParaRPr lang="en-US" dirty="0">
              <a:latin typeface="Arial Black" panose="020B0A04020102020204" pitchFamily="34" charset="0"/>
            </a:endParaRPr>
          </a:p>
        </p:txBody>
      </p:sp>
      <p:sp>
        <p:nvSpPr>
          <p:cNvPr id="3" name="Text Placeholder 2"/>
          <p:cNvSpPr>
            <a:spLocks noGrp="1"/>
          </p:cNvSpPr>
          <p:nvPr>
            <p:ph type="body" sz="half" idx="1"/>
          </p:nvPr>
        </p:nvSpPr>
        <p:spPr>
          <a:xfrm>
            <a:off x="457200" y="1600200"/>
            <a:ext cx="8229600" cy="5029200"/>
          </a:xfrm>
        </p:spPr>
        <p:txBody>
          <a:bodyPr/>
          <a:lstStyle/>
          <a:p>
            <a:r>
              <a:rPr lang="en-US" dirty="0" smtClean="0"/>
              <a:t>Shooting and stabbings of fire fighters</a:t>
            </a:r>
          </a:p>
          <a:p>
            <a:r>
              <a:rPr lang="en-US" dirty="0" smtClean="0"/>
              <a:t>Ambushes</a:t>
            </a:r>
            <a:r>
              <a:rPr lang="en-US" dirty="0"/>
              <a:t>: Recently, there have been a number of incidents involving law enforcement being ambushed by domestic extremists</a:t>
            </a:r>
            <a:r>
              <a:rPr lang="en-US" dirty="0" smtClean="0"/>
              <a:t>. Being shot at.</a:t>
            </a:r>
          </a:p>
          <a:p>
            <a:r>
              <a:rPr lang="en-US" dirty="0" smtClean="0"/>
              <a:t>Doxing</a:t>
            </a:r>
          </a:p>
          <a:p>
            <a:r>
              <a:rPr lang="en-US" dirty="0" smtClean="0"/>
              <a:t>Swatting</a:t>
            </a:r>
          </a:p>
          <a:p>
            <a:r>
              <a:rPr lang="en-US" dirty="0" smtClean="0"/>
              <a:t>Cyber Threats</a:t>
            </a:r>
          </a:p>
          <a:p>
            <a:r>
              <a:rPr lang="en-US" dirty="0" smtClean="0"/>
              <a:t>Fire as a weapon</a:t>
            </a:r>
          </a:p>
          <a:p>
            <a:pPr marL="0" indent="0">
              <a:buNone/>
            </a:pPr>
            <a:endParaRPr lang="en-US" dirty="0" smtClean="0"/>
          </a:p>
          <a:p>
            <a:pPr marL="0" indent="0">
              <a:buNone/>
            </a:pPr>
            <a:endParaRPr lang="en-US" dirty="0"/>
          </a:p>
        </p:txBody>
      </p:sp>
    </p:spTree>
    <p:extLst>
      <p:ext uri="{BB962C8B-B14F-4D97-AF65-F5344CB8AC3E}">
        <p14:creationId xmlns:p14="http://schemas.microsoft.com/office/powerpoint/2010/main" val="2649155005"/>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Title 1"/>
          <p:cNvSpPr>
            <a:spLocks noGrp="1"/>
          </p:cNvSpPr>
          <p:nvPr>
            <p:ph type="title"/>
          </p:nvPr>
        </p:nvSpPr>
        <p:spPr/>
        <p:txBody>
          <a:bodyPr/>
          <a:lstStyle/>
          <a:p>
            <a:r>
              <a:rPr lang="en-US" altLang="en-US" sz="4800" b="1" dirty="0" smtClean="0">
                <a:latin typeface="Arial Black" panose="020B0A04020102020204" pitchFamily="34" charset="0"/>
              </a:rPr>
              <a:t>Firefighters That Were Attacked</a:t>
            </a:r>
          </a:p>
        </p:txBody>
      </p:sp>
      <p:sp>
        <p:nvSpPr>
          <p:cNvPr id="3" name="Text Placeholder 2"/>
          <p:cNvSpPr>
            <a:spLocks noGrp="1"/>
          </p:cNvSpPr>
          <p:nvPr>
            <p:ph type="body" sz="half" idx="1"/>
          </p:nvPr>
        </p:nvSpPr>
        <p:spPr>
          <a:xfrm>
            <a:off x="257175" y="1417638"/>
            <a:ext cx="8886825" cy="5059362"/>
          </a:xfrm>
        </p:spPr>
        <p:txBody>
          <a:bodyPr/>
          <a:lstStyle/>
          <a:p>
            <a:pPr marL="0" indent="0">
              <a:buFontTx/>
              <a:buNone/>
              <a:defRPr/>
            </a:pPr>
            <a:endParaRPr lang="en-US" dirty="0" smtClean="0"/>
          </a:p>
          <a:p>
            <a:pPr>
              <a:defRPr/>
            </a:pPr>
            <a:r>
              <a:rPr lang="en-US" dirty="0" smtClean="0"/>
              <a:t>July 2008, St. Louis, Missouri: A gunman shot at firefighters responding to a report of a burning pickup truck.</a:t>
            </a:r>
          </a:p>
          <a:p>
            <a:pPr>
              <a:defRPr/>
            </a:pPr>
            <a:r>
              <a:rPr lang="en-US" dirty="0" smtClean="0"/>
              <a:t>March 2011, Long Island,                                         New York, firefighter Justin                                         Angell was shot by a lone                                   gunman</a:t>
            </a:r>
          </a:p>
          <a:p>
            <a:pPr marL="0" indent="0">
              <a:buFontTx/>
              <a:buNone/>
              <a:defRPr/>
            </a:pPr>
            <a:endParaRPr lang="en-US" dirty="0" smtClean="0"/>
          </a:p>
          <a:p>
            <a:pPr>
              <a:defRPr/>
            </a:pPr>
            <a:endParaRPr lang="en-US" dirty="0"/>
          </a:p>
          <a:p>
            <a:pPr marL="0" indent="0">
              <a:buFontTx/>
              <a:buNone/>
              <a:defRPr/>
            </a:pP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1200" y="3276600"/>
            <a:ext cx="3038354" cy="2286000"/>
          </a:xfrm>
          <a:prstGeom prst="rect">
            <a:avLst/>
          </a:prstGeom>
        </p:spPr>
      </p:pic>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Title 1"/>
          <p:cNvSpPr>
            <a:spLocks noGrp="1"/>
          </p:cNvSpPr>
          <p:nvPr>
            <p:ph type="title"/>
          </p:nvPr>
        </p:nvSpPr>
        <p:spPr/>
        <p:txBody>
          <a:bodyPr/>
          <a:lstStyle/>
          <a:p>
            <a:r>
              <a:rPr lang="en-US" altLang="en-US" sz="4800" b="1" dirty="0" smtClean="0">
                <a:latin typeface="Arial Black" panose="020B0A04020102020204" pitchFamily="34" charset="0"/>
              </a:rPr>
              <a:t>Firefighters That Were Attacked</a:t>
            </a:r>
          </a:p>
        </p:txBody>
      </p:sp>
      <p:sp>
        <p:nvSpPr>
          <p:cNvPr id="165891" name="Text Placeholder 2"/>
          <p:cNvSpPr>
            <a:spLocks noGrp="1"/>
          </p:cNvSpPr>
          <p:nvPr>
            <p:ph type="body" sz="half" idx="1"/>
          </p:nvPr>
        </p:nvSpPr>
        <p:spPr>
          <a:xfrm>
            <a:off x="457200" y="1427163"/>
            <a:ext cx="8229600" cy="4973637"/>
          </a:xfrm>
        </p:spPr>
        <p:txBody>
          <a:bodyPr/>
          <a:lstStyle/>
          <a:p>
            <a:r>
              <a:rPr lang="en-US" altLang="en-US" dirty="0" smtClean="0"/>
              <a:t>December 2012, Webster,                           New York: A gunman                                   attacked firefighters                                                    at a house fire, killing two                                                                    injuring two others.                                             Volunteer firefighters, including a                       19-year-old.</a:t>
            </a:r>
          </a:p>
          <a:p>
            <a:r>
              <a:rPr lang="en-US" altLang="en-US" dirty="0" smtClean="0"/>
              <a:t>In July 2013 Milwaukee, Wisconsin: , A Milwaukee firefighter was injured when someone fired three gunshots. </a:t>
            </a:r>
          </a:p>
          <a:p>
            <a:endParaRPr lang="en-US" altLang="en-US" dirty="0" smtClean="0"/>
          </a:p>
          <a:p>
            <a:endParaRPr lang="en-US" altLang="en-US" dirty="0" smtClean="0"/>
          </a:p>
        </p:txBody>
      </p:sp>
      <p:pic>
        <p:nvPicPr>
          <p:cNvPr id="165892"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653088" y="1933575"/>
            <a:ext cx="300037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Text Placeholder 2"/>
          <p:cNvSpPr>
            <a:spLocks noGrp="1"/>
          </p:cNvSpPr>
          <p:nvPr>
            <p:ph type="body" sz="half" idx="1"/>
          </p:nvPr>
        </p:nvSpPr>
        <p:spPr/>
        <p:txBody>
          <a:bodyPr/>
          <a:lstStyle/>
          <a:p>
            <a:endParaRPr lang="en-US" dirty="0"/>
          </a:p>
        </p:txBody>
      </p:sp>
      <p:sp>
        <p:nvSpPr>
          <p:cNvPr id="4" name="Content Placeholder 3"/>
          <p:cNvSpPr>
            <a:spLocks noGrp="1"/>
          </p:cNvSpPr>
          <p:nvPr>
            <p:ph sz="quarter" idx="2"/>
          </p:nvPr>
        </p:nvSpPr>
        <p:spPr/>
        <p:txBody>
          <a:bodyPr/>
          <a:lstStyle/>
          <a:p>
            <a:endParaRPr lang="en-US" dirty="0"/>
          </a:p>
        </p:txBody>
      </p:sp>
      <p:pic>
        <p:nvPicPr>
          <p:cNvPr id="6" name="LmkeX08y6Dw"/>
          <p:cNvPicPr>
            <a:picLocks noGrp="1" noRot="1" noChangeAspect="1"/>
          </p:cNvPicPr>
          <p:nvPr>
            <p:ph sz="quarter" idx="3"/>
            <a:videoFile r:link="rId1"/>
          </p:nvPr>
        </p:nvPicPr>
        <p:blipFill>
          <a:blip r:embed="rId3"/>
          <a:stretch>
            <a:fillRect/>
          </a:stretch>
        </p:blipFill>
        <p:spPr>
          <a:xfrm>
            <a:off x="-76200" y="0"/>
            <a:ext cx="9220200" cy="6858000"/>
          </a:xfrm>
          <a:prstGeom prst="rect">
            <a:avLst/>
          </a:prstGeom>
        </p:spPr>
      </p:pic>
    </p:spTree>
    <p:extLst>
      <p:ext uri="{BB962C8B-B14F-4D97-AF65-F5344CB8AC3E}">
        <p14:creationId xmlns:p14="http://schemas.microsoft.com/office/powerpoint/2010/main" val="4107032606"/>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Title 1"/>
          <p:cNvSpPr>
            <a:spLocks noGrp="1"/>
          </p:cNvSpPr>
          <p:nvPr>
            <p:ph type="title"/>
          </p:nvPr>
        </p:nvSpPr>
        <p:spPr/>
        <p:txBody>
          <a:bodyPr/>
          <a:lstStyle/>
          <a:p>
            <a:r>
              <a:rPr lang="en-US" altLang="en-US" sz="4800" dirty="0" smtClean="0">
                <a:latin typeface="Arial Black" panose="020B0A04020102020204" pitchFamily="34" charset="0"/>
              </a:rPr>
              <a:t>Firefighters That Were Attacked</a:t>
            </a:r>
          </a:p>
        </p:txBody>
      </p:sp>
      <p:sp>
        <p:nvSpPr>
          <p:cNvPr id="167939" name="Text Placeholder 2"/>
          <p:cNvSpPr>
            <a:spLocks noGrp="1"/>
          </p:cNvSpPr>
          <p:nvPr>
            <p:ph type="body" sz="half" idx="1"/>
          </p:nvPr>
        </p:nvSpPr>
        <p:spPr>
          <a:xfrm>
            <a:off x="457200" y="1417638"/>
            <a:ext cx="8229600" cy="5287962"/>
          </a:xfrm>
        </p:spPr>
        <p:txBody>
          <a:bodyPr/>
          <a:lstStyle/>
          <a:p>
            <a:r>
              <a:rPr lang="en-US" altLang="en-US" dirty="0" smtClean="0"/>
              <a:t>April 2013, Lawrenceville, Georgia: Firefighters arrived at the home of a 9-1-1 caller and found him in bed complaining of chest pains.</a:t>
            </a:r>
          </a:p>
          <a:p>
            <a:r>
              <a:rPr lang="en-US" altLang="en-US" dirty="0" smtClean="0"/>
              <a:t>February 2014 Arjay, Kentucky: Two men shot at a crew of volunteer firefighters. </a:t>
            </a:r>
          </a:p>
          <a:p>
            <a:r>
              <a:rPr lang="en-US" altLang="en-US" dirty="0" smtClean="0"/>
              <a:t>August 2015 New York, New York City: A firefighter was shot in August as he helped battled a blaze on Staten Island. </a:t>
            </a: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6" name="X0hfQtvNzvk"/>
          <p:cNvPicPr>
            <a:picLocks noGrp="1" noRot="1" noChangeAspect="1"/>
          </p:cNvPicPr>
          <p:nvPr>
            <p:ph sz="quarter" idx="3"/>
            <a:videoFile r:link="rId1"/>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3067200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Title 1"/>
          <p:cNvSpPr>
            <a:spLocks noGrp="1"/>
          </p:cNvSpPr>
          <p:nvPr>
            <p:ph type="title"/>
          </p:nvPr>
        </p:nvSpPr>
        <p:spPr/>
        <p:txBody>
          <a:bodyPr/>
          <a:lstStyle/>
          <a:p>
            <a:r>
              <a:rPr lang="en-US" altLang="en-US" sz="4800" dirty="0" smtClean="0">
                <a:latin typeface="Arial Black" panose="020B0A04020102020204" pitchFamily="34" charset="0"/>
              </a:rPr>
              <a:t>Firefighters That Were Attacked</a:t>
            </a:r>
          </a:p>
        </p:txBody>
      </p:sp>
      <p:sp>
        <p:nvSpPr>
          <p:cNvPr id="169987" name="Text Placeholder 2"/>
          <p:cNvSpPr>
            <a:spLocks noGrp="1"/>
          </p:cNvSpPr>
          <p:nvPr>
            <p:ph type="body" sz="half" idx="1"/>
          </p:nvPr>
        </p:nvSpPr>
        <p:spPr>
          <a:xfrm>
            <a:off x="457200" y="1600200"/>
            <a:ext cx="8534400" cy="4525963"/>
          </a:xfrm>
        </p:spPr>
        <p:txBody>
          <a:bodyPr/>
          <a:lstStyle/>
          <a:p>
            <a:r>
              <a:rPr lang="en-US" altLang="en-US" dirty="0" smtClean="0"/>
              <a:t>July 2015 Milwaukee, WI: A Milwaukee firefighter was struck by gunfire as he was assisting patient. </a:t>
            </a:r>
          </a:p>
          <a:p>
            <a:r>
              <a:rPr lang="en-US" altLang="en-US" dirty="0" smtClean="0"/>
              <a:t>April 2016, Prince                                                                        County, Maryland: A                                                     man who shot two Mary-                                         land firefighters, one of                                                them fatally.                        </a:t>
            </a:r>
          </a:p>
        </p:txBody>
      </p:sp>
      <p:pic>
        <p:nvPicPr>
          <p:cNvPr id="169988"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3429000"/>
            <a:ext cx="3581400" cy="2619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eUHidVeJpQ0"/>
          <p:cNvPicPr>
            <a:picLocks noGrp="1" noRot="1" noChangeAspect="1"/>
          </p:cNvPicPr>
          <p:nvPr>
            <p:ph sz="quarter" idx="3"/>
            <a:videoFile r:link="rId1"/>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81773563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Title 1"/>
          <p:cNvSpPr>
            <a:spLocks noGrp="1"/>
          </p:cNvSpPr>
          <p:nvPr>
            <p:ph type="title"/>
          </p:nvPr>
        </p:nvSpPr>
        <p:spPr/>
        <p:txBody>
          <a:bodyPr/>
          <a:lstStyle/>
          <a:p>
            <a:r>
              <a:rPr lang="en-US" altLang="en-US" sz="4800" dirty="0" smtClean="0">
                <a:latin typeface="Arial Black" panose="020B0A04020102020204" pitchFamily="34" charset="0"/>
              </a:rPr>
              <a:t>Firefighters That Were Attacked</a:t>
            </a:r>
          </a:p>
        </p:txBody>
      </p:sp>
      <p:sp>
        <p:nvSpPr>
          <p:cNvPr id="172035" name="Text Placeholder 2"/>
          <p:cNvSpPr>
            <a:spLocks noGrp="1"/>
          </p:cNvSpPr>
          <p:nvPr>
            <p:ph type="body" sz="half" idx="1"/>
          </p:nvPr>
        </p:nvSpPr>
        <p:spPr>
          <a:xfrm>
            <a:off x="457200" y="1600200"/>
            <a:ext cx="8229600" cy="4525963"/>
          </a:xfrm>
        </p:spPr>
        <p:txBody>
          <a:bodyPr/>
          <a:lstStyle/>
          <a:p>
            <a:r>
              <a:rPr lang="en-US" altLang="en-US" dirty="0" smtClean="0"/>
              <a:t>January 2016, Little Rock, Arkansas firefighter was shot and killed                while responding to a medical                          emergency in Pulaski County                       early in the morning.</a:t>
            </a:r>
          </a:p>
          <a:p>
            <a:r>
              <a:rPr lang="en-US" altLang="en-US" dirty="0" smtClean="0"/>
              <a:t>March 2017, Ferguson, Mo:  A firefighter from the Riverview Fire Protection District was shot in Ferguson. </a:t>
            </a:r>
          </a:p>
          <a:p>
            <a:endParaRPr lang="en-US" altLang="en-US" dirty="0" smtClean="0"/>
          </a:p>
        </p:txBody>
      </p:sp>
      <p:pic>
        <p:nvPicPr>
          <p:cNvPr id="172036"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2362200"/>
            <a:ext cx="2417763" cy="136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2037" name="TextBox 6"/>
          <p:cNvSpPr txBox="1">
            <a:spLocks noChangeArrowheads="1"/>
          </p:cNvSpPr>
          <p:nvPr/>
        </p:nvSpPr>
        <p:spPr bwMode="auto">
          <a:xfrm flipH="1">
            <a:off x="6618288" y="3732213"/>
            <a:ext cx="19812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800" dirty="0">
                <a:latin typeface="Arial Black" panose="020B0A04020102020204" pitchFamily="34" charset="0"/>
              </a:rPr>
              <a:t>Jason Adams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altLang="en-US" dirty="0" smtClean="0">
                <a:latin typeface="Arial Black" panose="020B0A04020102020204" pitchFamily="34" charset="0"/>
                <a:cs typeface="Times New Roman" panose="02020603050405020304" pitchFamily="18" charset="0"/>
              </a:rPr>
              <a:t>Why New Jersey?</a:t>
            </a:r>
          </a:p>
        </p:txBody>
      </p:sp>
      <p:sp>
        <p:nvSpPr>
          <p:cNvPr id="3" name="Content Placeholder 2"/>
          <p:cNvSpPr>
            <a:spLocks noGrp="1"/>
          </p:cNvSpPr>
          <p:nvPr>
            <p:ph idx="1"/>
          </p:nvPr>
        </p:nvSpPr>
        <p:spPr>
          <a:xfrm>
            <a:off x="628650" y="1825625"/>
            <a:ext cx="4338638" cy="4216400"/>
          </a:xfrm>
        </p:spPr>
        <p:txBody>
          <a:bodyPr>
            <a:normAutofit fontScale="77500" lnSpcReduction="20000"/>
          </a:bodyPr>
          <a:lstStyle/>
          <a:p>
            <a:pPr marL="609600" indent="-609600">
              <a:defRPr/>
            </a:pPr>
            <a:r>
              <a:rPr lang="en-US" altLang="en-US" dirty="0"/>
              <a:t>Military Facilities</a:t>
            </a:r>
          </a:p>
          <a:p>
            <a:pPr marL="609600" indent="-609600">
              <a:defRPr/>
            </a:pPr>
            <a:r>
              <a:rPr lang="en-US" altLang="en-US" dirty="0"/>
              <a:t>Transportation</a:t>
            </a:r>
          </a:p>
          <a:p>
            <a:pPr marL="609600" indent="-609600">
              <a:defRPr/>
            </a:pPr>
            <a:r>
              <a:rPr lang="en-US" altLang="en-US" dirty="0"/>
              <a:t>Shipping (Ports)</a:t>
            </a:r>
          </a:p>
          <a:p>
            <a:pPr marL="609600" indent="-609600">
              <a:defRPr/>
            </a:pPr>
            <a:r>
              <a:rPr lang="en-US" altLang="en-US" dirty="0"/>
              <a:t>Defense Industrial Base</a:t>
            </a:r>
          </a:p>
          <a:p>
            <a:pPr marL="609600" indent="-609600">
              <a:defRPr/>
            </a:pPr>
            <a:r>
              <a:rPr lang="en-US" altLang="en-US" dirty="0"/>
              <a:t>Retail, Malls</a:t>
            </a:r>
          </a:p>
          <a:p>
            <a:pPr marL="609600" indent="-609600">
              <a:defRPr/>
            </a:pPr>
            <a:r>
              <a:rPr lang="en-US" altLang="en-US" dirty="0"/>
              <a:t>Petroleum, Chemical</a:t>
            </a:r>
          </a:p>
          <a:p>
            <a:pPr marL="609600" indent="-609600">
              <a:defRPr/>
            </a:pPr>
            <a:r>
              <a:rPr lang="en-US" altLang="en-US" dirty="0"/>
              <a:t>Communications  </a:t>
            </a:r>
          </a:p>
          <a:p>
            <a:pPr marL="609600" indent="-609600">
              <a:defRPr/>
            </a:pPr>
            <a:r>
              <a:rPr lang="en-US" altLang="en-US" dirty="0"/>
              <a:t>Financial Centers</a:t>
            </a:r>
          </a:p>
          <a:p>
            <a:pPr marL="609600" indent="-609600">
              <a:defRPr/>
            </a:pPr>
            <a:r>
              <a:rPr lang="en-US" altLang="en-US" dirty="0"/>
              <a:t>Sports, Tourism, Entertainment</a:t>
            </a:r>
          </a:p>
          <a:p>
            <a:pPr>
              <a:defRPr/>
            </a:pPr>
            <a:endParaRPr lang="en-US" dirty="0"/>
          </a:p>
          <a:p>
            <a:pPr>
              <a:defRPr/>
            </a:pPr>
            <a:endParaRPr lang="en-US" dirty="0"/>
          </a:p>
        </p:txBody>
      </p:sp>
      <p:grpSp>
        <p:nvGrpSpPr>
          <p:cNvPr id="13316" name="Group 4"/>
          <p:cNvGrpSpPr>
            <a:grpSpLocks/>
          </p:cNvGrpSpPr>
          <p:nvPr/>
        </p:nvGrpSpPr>
        <p:grpSpPr bwMode="auto">
          <a:xfrm>
            <a:off x="4967288" y="1881188"/>
            <a:ext cx="3917950" cy="3917950"/>
            <a:chOff x="4781005" y="1926543"/>
            <a:chExt cx="3918614" cy="3917775"/>
          </a:xfrm>
        </p:grpSpPr>
        <p:pic>
          <p:nvPicPr>
            <p:cNvPr id="6" name="Picture 12" descr="Container Photo"/>
            <p:cNvPicPr>
              <a:picLocks noChangeAspect="1" noChangeArrowheads="1"/>
            </p:cNvPicPr>
            <p:nvPr/>
          </p:nvPicPr>
          <p:blipFill>
            <a:blip r:embed="rId4"/>
            <a:srcRect/>
            <a:stretch>
              <a:fillRect/>
            </a:stretch>
          </p:blipFill>
          <p:spPr>
            <a:xfrm>
              <a:off x="4781005" y="3326655"/>
              <a:ext cx="1716378" cy="1138186"/>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noChangeArrowheads="1"/>
            </p:cNvPicPr>
            <p:nvPr/>
          </p:nvPicPr>
          <p:blipFill>
            <a:blip r:embed="rId5"/>
            <a:srcRect/>
            <a:stretch>
              <a:fillRect/>
            </a:stretch>
          </p:blipFill>
          <p:spPr bwMode="auto">
            <a:xfrm>
              <a:off x="7086446" y="4675970"/>
              <a:ext cx="1613173" cy="115088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8" descr="piccadilly-station"/>
            <p:cNvPicPr>
              <a:picLocks noChangeAspect="1" noChangeArrowheads="1"/>
            </p:cNvPicPr>
            <p:nvPr/>
          </p:nvPicPr>
          <p:blipFill>
            <a:blip r:embed="rId6"/>
            <a:srcRect/>
            <a:stretch>
              <a:fillRect/>
            </a:stretch>
          </p:blipFill>
          <p:spPr bwMode="auto">
            <a:xfrm>
              <a:off x="7086446" y="1926543"/>
              <a:ext cx="1613173" cy="120962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1" descr="http://www.thelakewoodscoop.com/news/wp-content/uploads/mcguire_fort_dix_lakehurst_joint_base_mdl_tls_pic.jpg"/>
            <p:cNvPicPr>
              <a:picLocks noChangeAspect="1" noChangeArrowheads="1"/>
            </p:cNvPicPr>
            <p:nvPr/>
          </p:nvPicPr>
          <p:blipFill>
            <a:blip r:embed="rId7"/>
            <a:srcRect/>
            <a:stretch>
              <a:fillRect/>
            </a:stretch>
          </p:blipFill>
          <p:spPr bwMode="auto">
            <a:xfrm>
              <a:off x="4781005" y="1983690"/>
              <a:ext cx="1716378" cy="115247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 name="Picture 13" descr="http://upload.wikimedia.org/wikipedia/commons/e/ee/Mall_at_Short_Hills_interior.jpg"/>
            <p:cNvPicPr>
              <a:picLocks noChangeAspect="1" noChangeArrowheads="1"/>
            </p:cNvPicPr>
            <p:nvPr/>
          </p:nvPicPr>
          <p:blipFill rotWithShape="1">
            <a:blip r:embed="rId8"/>
            <a:srcRect l="9499" r="11348"/>
            <a:stretch/>
          </p:blipFill>
          <p:spPr bwMode="auto">
            <a:xfrm>
              <a:off x="7086446" y="3326655"/>
              <a:ext cx="1613173" cy="115882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1" name="Picture 15" descr="http://www.jblackford.com/Delaware%20News/pasted_image.gif"/>
            <p:cNvPicPr>
              <a:picLocks noChangeAspect="1" noChangeArrowheads="1"/>
            </p:cNvPicPr>
            <p:nvPr/>
          </p:nvPicPr>
          <p:blipFill>
            <a:blip r:embed="rId9"/>
            <a:srcRect/>
            <a:stretch>
              <a:fillRect/>
            </a:stretch>
          </p:blipFill>
          <p:spPr bwMode="auto">
            <a:xfrm>
              <a:off x="4781005" y="4655333"/>
              <a:ext cx="1716378" cy="118898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pSp>
    </p:spTree>
    <p:custDataLst>
      <p:tags r:id="rId1"/>
    </p:custData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6fgz8OzvQgw"/>
          <p:cNvPicPr>
            <a:picLocks noGrp="1" noRot="1" noChangeAspect="1"/>
          </p:cNvPicPr>
          <p:nvPr>
            <p:ph sz="quarter" idx="3"/>
            <a:videoFile r:link="rId1"/>
          </p:nvPr>
        </p:nvPicPr>
        <p:blipFill>
          <a:blip r:embed="rId3"/>
          <a:stretch>
            <a:fillRect/>
          </a:stretch>
        </p:blipFill>
        <p:spPr>
          <a:xfrm>
            <a:off x="0" y="0"/>
            <a:ext cx="9220200" cy="7010400"/>
          </a:xfrm>
          <a:prstGeom prst="rect">
            <a:avLst/>
          </a:prstGeom>
        </p:spPr>
      </p:pic>
    </p:spTree>
    <p:extLst>
      <p:ext uri="{BB962C8B-B14F-4D97-AF65-F5344CB8AC3E}">
        <p14:creationId xmlns:p14="http://schemas.microsoft.com/office/powerpoint/2010/main" val="384143871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Title 1"/>
          <p:cNvSpPr>
            <a:spLocks noGrp="1"/>
          </p:cNvSpPr>
          <p:nvPr>
            <p:ph type="title"/>
          </p:nvPr>
        </p:nvSpPr>
        <p:spPr/>
        <p:txBody>
          <a:bodyPr/>
          <a:lstStyle/>
          <a:p>
            <a:r>
              <a:rPr lang="en-US" altLang="en-US" sz="4800" dirty="0" smtClean="0">
                <a:latin typeface="Arial Black" panose="020B0A04020102020204" pitchFamily="34" charset="0"/>
              </a:rPr>
              <a:t>Firefighters That Were Attacked</a:t>
            </a:r>
          </a:p>
        </p:txBody>
      </p:sp>
      <p:sp>
        <p:nvSpPr>
          <p:cNvPr id="174083" name="Text Placeholder 2"/>
          <p:cNvSpPr>
            <a:spLocks noGrp="1"/>
          </p:cNvSpPr>
          <p:nvPr>
            <p:ph type="body" sz="half" idx="1"/>
          </p:nvPr>
        </p:nvSpPr>
        <p:spPr>
          <a:xfrm>
            <a:off x="471488" y="1524000"/>
            <a:ext cx="8229600" cy="4525963"/>
          </a:xfrm>
        </p:spPr>
        <p:txBody>
          <a:bodyPr/>
          <a:lstStyle/>
          <a:p>
            <a:r>
              <a:rPr lang="en-US" altLang="en-US" dirty="0" smtClean="0"/>
              <a:t>May 2017, Dallas, CO:                               Active shooter in downtown                                Dallas, gunman shoots at                             firefighters and paramedics.</a:t>
            </a:r>
          </a:p>
          <a:p>
            <a:r>
              <a:rPr lang="en-US" altLang="en-US" dirty="0" smtClean="0"/>
              <a:t>July 2017, Chicago, IL: A bullet                         broke a firetruck’s windshield. A                      firefighter was injured by the broken glass.</a:t>
            </a:r>
          </a:p>
          <a:p>
            <a:r>
              <a:rPr lang="en-US" altLang="en-US" dirty="0" smtClean="0"/>
              <a:t>August 2017, Atlanta, Georgia: Firefighters saw two juveniles trying to break into the vehicle.</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72200" y="1681510"/>
            <a:ext cx="2667000" cy="1916175"/>
          </a:xfrm>
          <a:prstGeom prst="rect">
            <a:avLst/>
          </a:prstGeom>
        </p:spPr>
      </p:pic>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Text Placeholder 2"/>
          <p:cNvSpPr>
            <a:spLocks noGrp="1"/>
          </p:cNvSpPr>
          <p:nvPr>
            <p:ph type="body" sz="half" idx="1"/>
          </p:nvPr>
        </p:nvSpPr>
        <p:spPr/>
        <p:txBody>
          <a:bodyPr/>
          <a:lstStyle/>
          <a:p>
            <a:endParaRPr lang="en-US" dirty="0"/>
          </a:p>
        </p:txBody>
      </p:sp>
      <p:pic>
        <p:nvPicPr>
          <p:cNvPr id="6" name="AX37EvhdDIA"/>
          <p:cNvPicPr>
            <a:picLocks noGrp="1" noRot="1" noChangeAspect="1"/>
          </p:cNvPicPr>
          <p:nvPr>
            <p:ph sz="quarter" idx="2"/>
            <a:videoFile r:link="rId1"/>
          </p:nvPr>
        </p:nvPicPr>
        <p:blipFill>
          <a:blip r:embed="rId3"/>
          <a:stretch>
            <a:fillRect/>
          </a:stretch>
        </p:blipFill>
        <p:spPr>
          <a:xfrm>
            <a:off x="0" y="0"/>
            <a:ext cx="9144000" cy="6858000"/>
          </a:xfrm>
          <a:prstGeom prst="rect">
            <a:avLst/>
          </a:prstGeom>
        </p:spPr>
      </p:pic>
      <p:sp>
        <p:nvSpPr>
          <p:cNvPr id="5" name="Content Placeholder 4"/>
          <p:cNvSpPr>
            <a:spLocks noGrp="1"/>
          </p:cNvSpPr>
          <p:nvPr>
            <p:ph sz="quarter" idx="3"/>
          </p:nvPr>
        </p:nvSpPr>
        <p:spPr/>
        <p:txBody>
          <a:bodyPr/>
          <a:lstStyle/>
          <a:p>
            <a:endParaRPr lang="en-US" dirty="0"/>
          </a:p>
        </p:txBody>
      </p:sp>
    </p:spTree>
    <p:extLst>
      <p:ext uri="{BB962C8B-B14F-4D97-AF65-F5344CB8AC3E}">
        <p14:creationId xmlns:p14="http://schemas.microsoft.com/office/powerpoint/2010/main" val="117173685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800" dirty="0">
                <a:latin typeface="Arial Black" panose="020B0A04020102020204" pitchFamily="34" charset="0"/>
              </a:rPr>
              <a:t>Firefighters That Were </a:t>
            </a:r>
            <a:r>
              <a:rPr lang="en-US" altLang="en-US" sz="4800" dirty="0" smtClean="0">
                <a:latin typeface="Arial Black" panose="020B0A04020102020204" pitchFamily="34" charset="0"/>
              </a:rPr>
              <a:t>Attacked</a:t>
            </a:r>
            <a:endParaRPr lang="en-US" sz="4800" dirty="0">
              <a:latin typeface="Arial Black" panose="020B0A04020102020204" pitchFamily="34" charset="0"/>
            </a:endParaRPr>
          </a:p>
        </p:txBody>
      </p:sp>
      <p:sp>
        <p:nvSpPr>
          <p:cNvPr id="3" name="Text Placeholder 2"/>
          <p:cNvSpPr>
            <a:spLocks noGrp="1"/>
          </p:cNvSpPr>
          <p:nvPr>
            <p:ph type="body" sz="half" idx="1"/>
          </p:nvPr>
        </p:nvSpPr>
        <p:spPr>
          <a:xfrm>
            <a:off x="457200" y="1600200"/>
            <a:ext cx="8229600" cy="4525963"/>
          </a:xfrm>
        </p:spPr>
        <p:txBody>
          <a:bodyPr/>
          <a:lstStyle/>
          <a:p>
            <a:r>
              <a:rPr lang="en-US" dirty="0" smtClean="0"/>
              <a:t>August 2017 – National City, CA Firefighters </a:t>
            </a:r>
            <a:r>
              <a:rPr lang="en-US" dirty="0"/>
              <a:t>were responding to a medical call when a patient tried to attack them, according to officials.</a:t>
            </a:r>
          </a:p>
        </p:txBody>
      </p:sp>
    </p:spTree>
    <p:extLst>
      <p:ext uri="{BB962C8B-B14F-4D97-AF65-F5344CB8AC3E}">
        <p14:creationId xmlns:p14="http://schemas.microsoft.com/office/powerpoint/2010/main" val="4060649087"/>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Title 1"/>
          <p:cNvSpPr>
            <a:spLocks noGrp="1"/>
          </p:cNvSpPr>
          <p:nvPr>
            <p:ph type="title"/>
          </p:nvPr>
        </p:nvSpPr>
        <p:spPr/>
        <p:txBody>
          <a:bodyPr/>
          <a:lstStyle/>
          <a:p>
            <a:r>
              <a:rPr lang="en-US" altLang="en-US" sz="4800" dirty="0" smtClean="0">
                <a:latin typeface="Arial Black" panose="020B0A04020102020204" pitchFamily="34" charset="0"/>
              </a:rPr>
              <a:t>Firefighters Gunfire  Protocols</a:t>
            </a:r>
          </a:p>
        </p:txBody>
      </p:sp>
      <p:sp>
        <p:nvSpPr>
          <p:cNvPr id="176131" name="Text Placeholder 2"/>
          <p:cNvSpPr>
            <a:spLocks noGrp="1"/>
          </p:cNvSpPr>
          <p:nvPr>
            <p:ph type="body" sz="half" idx="1"/>
          </p:nvPr>
        </p:nvSpPr>
        <p:spPr>
          <a:xfrm>
            <a:off x="457200" y="1600200"/>
            <a:ext cx="8458200" cy="4724400"/>
          </a:xfrm>
        </p:spPr>
        <p:txBody>
          <a:bodyPr/>
          <a:lstStyle/>
          <a:p>
            <a:r>
              <a:rPr lang="en-US" altLang="en-US" dirty="0" smtClean="0"/>
              <a:t>Recognizing the indicators for an ambush  attack can be a difficult challenge.</a:t>
            </a:r>
          </a:p>
          <a:p>
            <a:r>
              <a:rPr lang="en-US" altLang="en-US" dirty="0" smtClean="0"/>
              <a:t>First responders must also be aware that regardless of social norms and disastrous conditions, they cannot blindly assume that residents, owners, and other individuals desire services in emergency situations.</a:t>
            </a:r>
          </a:p>
          <a:p>
            <a:endParaRPr lang="en-US" altLang="en-US" dirty="0" smtClean="0"/>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Title 1"/>
          <p:cNvSpPr>
            <a:spLocks noGrp="1"/>
          </p:cNvSpPr>
          <p:nvPr>
            <p:ph type="title"/>
          </p:nvPr>
        </p:nvSpPr>
        <p:spPr/>
        <p:txBody>
          <a:bodyPr/>
          <a:lstStyle/>
          <a:p>
            <a:r>
              <a:rPr lang="en-US" altLang="en-US" sz="4800" dirty="0" smtClean="0">
                <a:latin typeface="Arial Black" panose="020B0A04020102020204" pitchFamily="34" charset="0"/>
              </a:rPr>
              <a:t>Use Key Terms</a:t>
            </a:r>
          </a:p>
        </p:txBody>
      </p:sp>
      <p:sp>
        <p:nvSpPr>
          <p:cNvPr id="3" name="Text Placeholder 2"/>
          <p:cNvSpPr>
            <a:spLocks noGrp="1"/>
          </p:cNvSpPr>
          <p:nvPr>
            <p:ph type="body" sz="half" idx="1"/>
          </p:nvPr>
        </p:nvSpPr>
        <p:spPr>
          <a:xfrm>
            <a:off x="457200" y="1600200"/>
            <a:ext cx="8077200" cy="4525963"/>
          </a:xfrm>
        </p:spPr>
        <p:txBody>
          <a:bodyPr/>
          <a:lstStyle/>
          <a:p>
            <a:pPr>
              <a:defRPr/>
            </a:pPr>
            <a:r>
              <a:rPr lang="en-US" dirty="0" smtClean="0"/>
              <a:t>Develop key phases to be used</a:t>
            </a:r>
          </a:p>
          <a:p>
            <a:pPr>
              <a:defRPr/>
            </a:pPr>
            <a:r>
              <a:rPr lang="en-US" dirty="0" smtClean="0"/>
              <a:t>When in a situation use key phases</a:t>
            </a:r>
          </a:p>
          <a:p>
            <a:pPr>
              <a:defRPr/>
            </a:pPr>
            <a:r>
              <a:rPr lang="en-US" dirty="0" smtClean="0"/>
              <a:t>There are specific steps for coding terrorism.</a:t>
            </a:r>
          </a:p>
          <a:p>
            <a:pPr lvl="1">
              <a:defRPr/>
            </a:pPr>
            <a:r>
              <a:rPr lang="en-US" dirty="0"/>
              <a:t>Specify the requirement for the assignment of terrorism codes </a:t>
            </a:r>
            <a:endParaRPr lang="en-US" dirty="0" smtClean="0"/>
          </a:p>
          <a:p>
            <a:pPr lvl="1">
              <a:defRPr/>
            </a:pPr>
            <a:r>
              <a:rPr lang="en-US" dirty="0"/>
              <a:t>Define acceptable documentation for terrorism </a:t>
            </a:r>
            <a:r>
              <a:rPr lang="en-US" dirty="0" smtClean="0"/>
              <a:t>coding</a:t>
            </a:r>
          </a:p>
          <a:p>
            <a:pPr lvl="1">
              <a:defRPr/>
            </a:pPr>
            <a:r>
              <a:rPr lang="en-US" dirty="0"/>
              <a:t>Provide terrorism coding education and raise awareness </a:t>
            </a:r>
          </a:p>
          <a:p>
            <a:pPr lvl="1">
              <a:defRPr/>
            </a:pPr>
            <a:endParaRPr lang="en-US" b="1" dirty="0"/>
          </a:p>
          <a:p>
            <a:pPr lvl="1">
              <a:defRPr/>
            </a:pPr>
            <a:endParaRPr lang="en-US" dirty="0" smtClean="0"/>
          </a:p>
          <a:p>
            <a:pPr marL="0" indent="0">
              <a:buFontTx/>
              <a:buNone/>
              <a:defRPr/>
            </a:pPr>
            <a:endParaRPr lang="en-US" dirty="0" smtClean="0"/>
          </a:p>
          <a:p>
            <a:pPr>
              <a:defRPr/>
            </a:pPr>
            <a:endParaRPr lang="en-US" dirty="0"/>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Title 1"/>
          <p:cNvSpPr>
            <a:spLocks noGrp="1"/>
          </p:cNvSpPr>
          <p:nvPr>
            <p:ph type="title"/>
          </p:nvPr>
        </p:nvSpPr>
        <p:spPr>
          <a:xfrm>
            <a:off x="272845" y="457200"/>
            <a:ext cx="8763000" cy="1143000"/>
          </a:xfrm>
        </p:spPr>
        <p:txBody>
          <a:bodyPr/>
          <a:lstStyle/>
          <a:p>
            <a:r>
              <a:rPr lang="en-US" altLang="en-US" sz="4800" b="1" dirty="0" smtClean="0">
                <a:latin typeface="Arial Black" panose="020B0A04020102020204" pitchFamily="34" charset="0"/>
              </a:rPr>
              <a:t>Why is “Terror by Fire" Incident is so Challenging</a:t>
            </a:r>
          </a:p>
        </p:txBody>
      </p:sp>
      <p:sp>
        <p:nvSpPr>
          <p:cNvPr id="10" name="Rectangle 4"/>
          <p:cNvSpPr>
            <a:spLocks noGrp="1" noChangeArrowheads="1"/>
          </p:cNvSpPr>
          <p:nvPr>
            <p:ph type="body" sz="half" idx="1"/>
          </p:nvPr>
        </p:nvSpPr>
        <p:spPr>
          <a:xfrm>
            <a:off x="272845" y="2133600"/>
            <a:ext cx="8229600" cy="4154488"/>
          </a:xfrm>
        </p:spPr>
        <p:txBody>
          <a:bodyPr anchor="ctr">
            <a:spAutoFit/>
          </a:bodyPr>
          <a:lstStyle/>
          <a:p>
            <a:pPr>
              <a:spcBef>
                <a:spcPct val="0"/>
              </a:spcBef>
              <a:defRPr/>
            </a:pPr>
            <a:r>
              <a:rPr lang="en-US" altLang="en-US" sz="2400" dirty="0" smtClean="0"/>
              <a:t>Roads are blocked, making it difficult for vehicles to   maneuver; </a:t>
            </a:r>
          </a:p>
          <a:p>
            <a:pPr marL="0" indent="0">
              <a:spcBef>
                <a:spcPct val="0"/>
              </a:spcBef>
              <a:defRPr/>
            </a:pPr>
            <a:r>
              <a:rPr lang="en-US" altLang="en-US" sz="2400" dirty="0" smtClean="0"/>
              <a:t>   Many fires were set in strategic locations specifically </a:t>
            </a:r>
          </a:p>
          <a:p>
            <a:pPr marL="0" indent="0">
              <a:spcBef>
                <a:spcPct val="0"/>
              </a:spcBef>
              <a:buFontTx/>
              <a:buNone/>
              <a:defRPr/>
            </a:pPr>
            <a:r>
              <a:rPr lang="en-US" altLang="en-US" sz="2400" dirty="0"/>
              <a:t> </a:t>
            </a:r>
            <a:r>
              <a:rPr lang="en-US" altLang="en-US" sz="2400" dirty="0" smtClean="0"/>
              <a:t>   aiming to challenge security and rescue forces,  such as</a:t>
            </a:r>
          </a:p>
          <a:p>
            <a:pPr marL="0" indent="0">
              <a:spcBef>
                <a:spcPct val="0"/>
              </a:spcBef>
              <a:buFontTx/>
              <a:buNone/>
              <a:defRPr/>
            </a:pPr>
            <a:r>
              <a:rPr lang="en-US" altLang="en-US" sz="2400" dirty="0" smtClean="0"/>
              <a:t>    at the entrance to the Fire Department station, for  </a:t>
            </a:r>
          </a:p>
          <a:p>
            <a:pPr marL="0" indent="0">
              <a:spcBef>
                <a:spcPct val="0"/>
              </a:spcBef>
              <a:buFontTx/>
              <a:buNone/>
              <a:defRPr/>
            </a:pPr>
            <a:r>
              <a:rPr lang="en-US" altLang="en-US" sz="2400" dirty="0"/>
              <a:t> </a:t>
            </a:r>
            <a:r>
              <a:rPr lang="en-US" altLang="en-US" sz="2400" dirty="0" smtClean="0"/>
              <a:t>   example, preventing fire trucks from driving out; </a:t>
            </a:r>
          </a:p>
          <a:p>
            <a:pPr marL="0" indent="0">
              <a:spcBef>
                <a:spcPct val="0"/>
              </a:spcBef>
              <a:defRPr/>
            </a:pPr>
            <a:r>
              <a:rPr lang="en-US" altLang="en-US" sz="2400" dirty="0" smtClean="0"/>
              <a:t>   Multiple fire zones were burning simultaneously,  </a:t>
            </a:r>
          </a:p>
          <a:p>
            <a:pPr marL="0" indent="0">
              <a:spcBef>
                <a:spcPct val="0"/>
              </a:spcBef>
              <a:buFontTx/>
              <a:buNone/>
              <a:defRPr/>
            </a:pPr>
            <a:r>
              <a:rPr lang="en-US" altLang="en-US" sz="2400" dirty="0"/>
              <a:t> </a:t>
            </a:r>
            <a:r>
              <a:rPr lang="en-US" altLang="en-US" sz="2400" dirty="0" smtClean="0"/>
              <a:t>   requiring deployment of large teams and a massive  </a:t>
            </a:r>
          </a:p>
          <a:p>
            <a:pPr marL="0" indent="0">
              <a:spcBef>
                <a:spcPct val="0"/>
              </a:spcBef>
              <a:buFontTx/>
              <a:buNone/>
              <a:defRPr/>
            </a:pPr>
            <a:r>
              <a:rPr lang="en-US" altLang="en-US" sz="2400" dirty="0"/>
              <a:t> </a:t>
            </a:r>
            <a:r>
              <a:rPr lang="en-US" altLang="en-US" sz="2400" dirty="0" smtClean="0"/>
              <a:t>   amount of rescue vehicles; </a:t>
            </a:r>
          </a:p>
          <a:p>
            <a:pPr marL="0" indent="0">
              <a:spcBef>
                <a:spcPct val="0"/>
              </a:spcBef>
              <a:defRPr/>
            </a:pPr>
            <a:r>
              <a:rPr lang="en-US" altLang="en-US" sz="2400" dirty="0" smtClean="0"/>
              <a:t>  The attack is extensive, making medical and rescue </a:t>
            </a:r>
          </a:p>
          <a:p>
            <a:pPr marL="0" indent="0">
              <a:spcBef>
                <a:spcPct val="0"/>
              </a:spcBef>
              <a:buFontTx/>
              <a:buNone/>
              <a:defRPr/>
            </a:pPr>
            <a:r>
              <a:rPr lang="en-US" altLang="en-US" sz="2400" dirty="0" smtClean="0"/>
              <a:t>    teams prone to burnout; </a:t>
            </a:r>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Title 1"/>
          <p:cNvSpPr>
            <a:spLocks noGrp="1"/>
          </p:cNvSpPr>
          <p:nvPr>
            <p:ph type="title"/>
          </p:nvPr>
        </p:nvSpPr>
        <p:spPr>
          <a:xfrm>
            <a:off x="381000" y="609600"/>
            <a:ext cx="8229600" cy="1143000"/>
          </a:xfrm>
        </p:spPr>
        <p:txBody>
          <a:bodyPr/>
          <a:lstStyle/>
          <a:p>
            <a:r>
              <a:rPr lang="en-US" altLang="en-US" sz="4800" b="1" dirty="0" smtClean="0">
                <a:latin typeface="Arial Black" panose="020B0A04020102020204" pitchFamily="34" charset="0"/>
              </a:rPr>
              <a:t>Why is “Terror by Fire" Incident is so Challenging</a:t>
            </a:r>
            <a:endParaRPr lang="en-US" altLang="en-US" sz="4800" dirty="0" smtClean="0">
              <a:latin typeface="Arial Black" panose="020B0A04020102020204" pitchFamily="34" charset="0"/>
            </a:endParaRPr>
          </a:p>
        </p:txBody>
      </p:sp>
      <p:sp>
        <p:nvSpPr>
          <p:cNvPr id="6" name="Rectangle 1"/>
          <p:cNvSpPr>
            <a:spLocks noGrp="1" noChangeArrowheads="1"/>
          </p:cNvSpPr>
          <p:nvPr>
            <p:ph type="body" sz="half" idx="1"/>
          </p:nvPr>
        </p:nvSpPr>
        <p:spPr>
          <a:xfrm>
            <a:off x="-14748" y="2286000"/>
            <a:ext cx="9277350" cy="3970337"/>
          </a:xfrm>
        </p:spPr>
        <p:txBody>
          <a:bodyPr wrap="none" anchor="ctr">
            <a:spAutoFit/>
          </a:bodyPr>
          <a:lstStyle/>
          <a:p>
            <a:pPr>
              <a:spcBef>
                <a:spcPct val="0"/>
              </a:spcBef>
              <a:defRPr/>
            </a:pPr>
            <a:r>
              <a:rPr lang="en-US" altLang="en-US" sz="2800" dirty="0" smtClean="0"/>
              <a:t> Large evacuations of old age homes and hospitals</a:t>
            </a:r>
          </a:p>
          <a:p>
            <a:pPr marL="0" indent="0">
              <a:spcBef>
                <a:spcPct val="0"/>
              </a:spcBef>
              <a:buFontTx/>
              <a:buNone/>
              <a:defRPr/>
            </a:pPr>
            <a:r>
              <a:rPr lang="en-US" altLang="en-US" sz="2800" dirty="0"/>
              <a:t> </a:t>
            </a:r>
            <a:r>
              <a:rPr lang="en-US" altLang="en-US" sz="2800" dirty="0" smtClean="0"/>
              <a:t>    required special preparedness; </a:t>
            </a:r>
          </a:p>
          <a:p>
            <a:pPr>
              <a:spcBef>
                <a:spcPct val="0"/>
              </a:spcBef>
              <a:defRPr/>
            </a:pPr>
            <a:r>
              <a:rPr lang="en-US" altLang="en-US" sz="2800" dirty="0" smtClean="0"/>
              <a:t> A massive load of phone calls came into dispatch </a:t>
            </a:r>
          </a:p>
          <a:p>
            <a:pPr marL="0" indent="0">
              <a:spcBef>
                <a:spcPct val="0"/>
              </a:spcBef>
              <a:buFontTx/>
              <a:buNone/>
              <a:defRPr/>
            </a:pPr>
            <a:r>
              <a:rPr lang="en-US" altLang="en-US" sz="2800" dirty="0"/>
              <a:t> </a:t>
            </a:r>
            <a:r>
              <a:rPr lang="en-US" altLang="en-US" sz="2800" dirty="0" smtClean="0"/>
              <a:t>   centers from individuals who weren't able to evacuate.</a:t>
            </a:r>
          </a:p>
          <a:p>
            <a:pPr marL="0" indent="0">
              <a:spcBef>
                <a:spcPct val="0"/>
              </a:spcBef>
              <a:defRPr/>
            </a:pPr>
            <a:r>
              <a:rPr lang="en-US" altLang="en-US" sz="2800" dirty="0" smtClean="0"/>
              <a:t>   Many MDA staff members were not able to work, </a:t>
            </a:r>
          </a:p>
          <a:p>
            <a:pPr marL="0" indent="0">
              <a:spcBef>
                <a:spcPct val="0"/>
              </a:spcBef>
              <a:buFontTx/>
              <a:buNone/>
              <a:defRPr/>
            </a:pPr>
            <a:r>
              <a:rPr lang="en-US" altLang="en-US" sz="2800" dirty="0"/>
              <a:t> </a:t>
            </a:r>
            <a:r>
              <a:rPr lang="en-US" altLang="en-US" sz="2800" dirty="0" smtClean="0"/>
              <a:t>   as their families and homes were affected by the fires; </a:t>
            </a:r>
          </a:p>
          <a:p>
            <a:pPr marL="0" indent="0">
              <a:spcBef>
                <a:spcPct val="0"/>
              </a:spcBef>
              <a:defRPr/>
            </a:pPr>
            <a:r>
              <a:rPr lang="en-US" altLang="en-US" sz="2800" dirty="0" smtClean="0"/>
              <a:t>   When attackers realized that security forces and</a:t>
            </a:r>
          </a:p>
          <a:p>
            <a:pPr marL="0" indent="0">
              <a:spcBef>
                <a:spcPct val="0"/>
              </a:spcBef>
              <a:buFontTx/>
              <a:buNone/>
              <a:defRPr/>
            </a:pPr>
            <a:r>
              <a:rPr lang="en-US" altLang="en-US" sz="2800" dirty="0" smtClean="0"/>
              <a:t>    emergency services were preoccupied and present</a:t>
            </a:r>
          </a:p>
          <a:p>
            <a:pPr marL="0" indent="0">
              <a:spcBef>
                <a:spcPct val="0"/>
              </a:spcBef>
              <a:buFontTx/>
              <a:buNone/>
              <a:defRPr/>
            </a:pPr>
            <a:r>
              <a:rPr lang="en-US" altLang="en-US" sz="2800" dirty="0"/>
              <a:t> </a:t>
            </a:r>
            <a:r>
              <a:rPr lang="en-US" altLang="en-US" sz="2800" dirty="0" smtClean="0"/>
              <a:t>   with large teams in one location.</a:t>
            </a: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Title 1"/>
          <p:cNvSpPr>
            <a:spLocks noGrp="1"/>
          </p:cNvSpPr>
          <p:nvPr>
            <p:ph type="title"/>
          </p:nvPr>
        </p:nvSpPr>
        <p:spPr>
          <a:xfrm>
            <a:off x="228600" y="457200"/>
            <a:ext cx="8458200" cy="1143000"/>
          </a:xfrm>
        </p:spPr>
        <p:txBody>
          <a:bodyPr/>
          <a:lstStyle/>
          <a:p>
            <a:r>
              <a:rPr lang="en-US" altLang="en-US" sz="4800" b="1" dirty="0" smtClean="0">
                <a:latin typeface="Arial Black" panose="020B0A04020102020204" pitchFamily="34" charset="0"/>
              </a:rPr>
              <a:t>Why Fire fighters Are Potential</a:t>
            </a:r>
            <a:br>
              <a:rPr lang="en-US" altLang="en-US" sz="4800" b="1" dirty="0" smtClean="0">
                <a:latin typeface="Arial Black" panose="020B0A04020102020204" pitchFamily="34" charset="0"/>
              </a:rPr>
            </a:br>
            <a:r>
              <a:rPr lang="en-US" altLang="en-US" sz="4800" b="1" dirty="0" smtClean="0">
                <a:latin typeface="Arial Black" panose="020B0A04020102020204" pitchFamily="34" charset="0"/>
              </a:rPr>
              <a:t>Terrorist Targets</a:t>
            </a:r>
          </a:p>
        </p:txBody>
      </p:sp>
      <p:sp>
        <p:nvSpPr>
          <p:cNvPr id="3" name="Text Placeholder 2"/>
          <p:cNvSpPr>
            <a:spLocks noGrp="1"/>
          </p:cNvSpPr>
          <p:nvPr>
            <p:ph type="body" sz="half" idx="1"/>
          </p:nvPr>
        </p:nvSpPr>
        <p:spPr>
          <a:xfrm>
            <a:off x="422787" y="2133600"/>
            <a:ext cx="8229600" cy="4525963"/>
          </a:xfrm>
        </p:spPr>
        <p:txBody>
          <a:bodyPr/>
          <a:lstStyle/>
          <a:p>
            <a:pPr>
              <a:defRPr/>
            </a:pPr>
            <a:r>
              <a:rPr lang="en-US" kern="1200" dirty="0" smtClean="0"/>
              <a:t>The fire service </a:t>
            </a:r>
            <a:r>
              <a:rPr lang="en-US" kern="1200" dirty="0"/>
              <a:t>are integral parts of society </a:t>
            </a:r>
            <a:r>
              <a:rPr lang="en-US" kern="1200" dirty="0" smtClean="0"/>
              <a:t>and provide </a:t>
            </a:r>
            <a:r>
              <a:rPr lang="en-US" kern="1200" dirty="0"/>
              <a:t>a valuable and expected </a:t>
            </a:r>
            <a:r>
              <a:rPr lang="en-US" kern="1200" dirty="0" smtClean="0"/>
              <a:t>service </a:t>
            </a:r>
            <a:r>
              <a:rPr lang="en-US" kern="1200" dirty="0"/>
              <a:t>to the general </a:t>
            </a:r>
            <a:r>
              <a:rPr lang="en-US" kern="1200" dirty="0" smtClean="0"/>
              <a:t>public</a:t>
            </a:r>
            <a:r>
              <a:rPr lang="en-US" kern="1200" dirty="0"/>
              <a:t>. </a:t>
            </a:r>
            <a:endParaRPr lang="en-US" kern="1200" dirty="0" smtClean="0"/>
          </a:p>
          <a:p>
            <a:pPr>
              <a:defRPr/>
            </a:pPr>
            <a:r>
              <a:rPr lang="en-US" dirty="0" smtClean="0"/>
              <a:t>First </a:t>
            </a:r>
            <a:r>
              <a:rPr lang="en-US" dirty="0"/>
              <a:t>responders, whether they </a:t>
            </a:r>
            <a:r>
              <a:rPr lang="en-US" dirty="0" smtClean="0"/>
              <a:t>are </a:t>
            </a:r>
            <a:r>
              <a:rPr lang="en-US" dirty="0"/>
              <a:t>fire, police, or EMS, are </a:t>
            </a:r>
            <a:r>
              <a:rPr lang="en-US" dirty="0" smtClean="0"/>
              <a:t>usually the </a:t>
            </a:r>
            <a:r>
              <a:rPr lang="en-US" dirty="0"/>
              <a:t>first properly staffed and equipped </a:t>
            </a:r>
            <a:r>
              <a:rPr lang="en-US" dirty="0" smtClean="0"/>
              <a:t>organization </a:t>
            </a:r>
            <a:r>
              <a:rPr lang="en-US" dirty="0"/>
              <a:t>to arrive on the </a:t>
            </a:r>
            <a:r>
              <a:rPr lang="en-US" dirty="0" smtClean="0"/>
              <a:t>scene of </a:t>
            </a:r>
            <a:r>
              <a:rPr lang="en-US" dirty="0"/>
              <a:t>an incident. </a:t>
            </a:r>
          </a:p>
          <a:p>
            <a:pPr>
              <a:defRPr/>
            </a:pPr>
            <a:endParaRPr lang="en-US" kern="1200" dirty="0" smtClean="0"/>
          </a:p>
          <a:p>
            <a:pPr>
              <a:defRPr/>
            </a:pPr>
            <a:endParaRPr lang="en-US" dirty="0"/>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Title 1"/>
          <p:cNvSpPr>
            <a:spLocks noGrp="1"/>
          </p:cNvSpPr>
          <p:nvPr>
            <p:ph type="title"/>
          </p:nvPr>
        </p:nvSpPr>
        <p:spPr>
          <a:xfrm>
            <a:off x="223683" y="533400"/>
            <a:ext cx="8458200" cy="1143000"/>
          </a:xfrm>
        </p:spPr>
        <p:txBody>
          <a:bodyPr/>
          <a:lstStyle/>
          <a:p>
            <a:r>
              <a:rPr lang="en-US" altLang="en-US" sz="4800" b="1" dirty="0" smtClean="0">
                <a:latin typeface="Arial Black" panose="020B0A04020102020204" pitchFamily="34" charset="0"/>
              </a:rPr>
              <a:t>Why Fire fighters Are Potential</a:t>
            </a:r>
            <a:br>
              <a:rPr lang="en-US" altLang="en-US" sz="4800" b="1" dirty="0" smtClean="0">
                <a:latin typeface="Arial Black" panose="020B0A04020102020204" pitchFamily="34" charset="0"/>
              </a:rPr>
            </a:br>
            <a:r>
              <a:rPr lang="en-US" altLang="en-US" sz="4800" b="1" dirty="0" smtClean="0">
                <a:latin typeface="Arial Black" panose="020B0A04020102020204" pitchFamily="34" charset="0"/>
              </a:rPr>
              <a:t>Terrorist Targets</a:t>
            </a:r>
          </a:p>
        </p:txBody>
      </p:sp>
      <p:sp>
        <p:nvSpPr>
          <p:cNvPr id="186371" name="Text Placeholder 2"/>
          <p:cNvSpPr>
            <a:spLocks noGrp="1"/>
          </p:cNvSpPr>
          <p:nvPr>
            <p:ph type="body" sz="half" idx="1"/>
          </p:nvPr>
        </p:nvSpPr>
        <p:spPr>
          <a:xfrm>
            <a:off x="437535" y="2329579"/>
            <a:ext cx="8229600" cy="4525963"/>
          </a:xfrm>
        </p:spPr>
        <p:txBody>
          <a:bodyPr/>
          <a:lstStyle/>
          <a:p>
            <a:r>
              <a:rPr lang="en-US" altLang="en-US" dirty="0" smtClean="0"/>
              <a:t>The fire service responds to the consequences of terrorist acts.</a:t>
            </a:r>
          </a:p>
          <a:p>
            <a:r>
              <a:rPr lang="en-US" altLang="en-US" dirty="0" smtClean="0"/>
              <a:t>Fire fighters worldwide have been directly targeted by terrorists.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smtClean="0">
                <a:latin typeface="Arial Black" panose="020B0A04020102020204" pitchFamily="34" charset="0"/>
                <a:cs typeface="Times New Roman" panose="02020603050405020304" pitchFamily="18" charset="0"/>
              </a:rPr>
              <a:t>Terrorism in NJ Since 9/11</a:t>
            </a:r>
          </a:p>
        </p:txBody>
      </p:sp>
      <p:grpSp>
        <p:nvGrpSpPr>
          <p:cNvPr id="15363" name="Group 4"/>
          <p:cNvGrpSpPr>
            <a:grpSpLocks/>
          </p:cNvGrpSpPr>
          <p:nvPr/>
        </p:nvGrpSpPr>
        <p:grpSpPr bwMode="auto">
          <a:xfrm>
            <a:off x="2706551" y="4038600"/>
            <a:ext cx="2889250" cy="1538016"/>
            <a:chOff x="4444684" y="3965625"/>
            <a:chExt cx="3763870" cy="1839452"/>
          </a:xfrm>
        </p:grpSpPr>
        <p:pic>
          <p:nvPicPr>
            <p:cNvPr id="8" name="Picture 24" descr="http://tribwpix.files.wordpress.com/2014/02/pimentel.jpeg"/>
            <p:cNvPicPr>
              <a:picLocks noChangeAspect="1" noChangeArrowheads="1"/>
            </p:cNvPicPr>
            <p:nvPr/>
          </p:nvPicPr>
          <p:blipFill rotWithShape="1">
            <a:blip r:embed="rId4"/>
            <a:srcRect l="26620" r="17721" b="6119"/>
            <a:stretch/>
          </p:blipFill>
          <p:spPr bwMode="auto">
            <a:xfrm>
              <a:off x="4444684" y="3965625"/>
              <a:ext cx="1846779" cy="183945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9" name="Picture 32"/>
            <p:cNvPicPr>
              <a:picLocks noChangeAspect="1" noChangeArrowheads="1"/>
            </p:cNvPicPr>
            <p:nvPr/>
          </p:nvPicPr>
          <p:blipFill>
            <a:blip r:embed="rId5"/>
            <a:stretch>
              <a:fillRect/>
            </a:stretch>
          </p:blipFill>
          <p:spPr bwMode="auto">
            <a:xfrm>
              <a:off x="6417614" y="3965625"/>
              <a:ext cx="1790940" cy="182251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pSp>
      <p:pic>
        <p:nvPicPr>
          <p:cNvPr id="15364" name="Picture 2" descr="http://thisainthell.us/blog/wp-content/uploads/2015/08/Alaa-Saadeh-228x300.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69540" y="1872774"/>
            <a:ext cx="1190625" cy="156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4" descr="Alaa Saadeh of West New York, New Jersey is accused of conspiring to provide material support to ISIS. (Credit: CBS2)"/>
          <p:cNvPicPr>
            <a:picLocks noChangeAspect="1" noChangeArrowheads="1"/>
          </p:cNvPicPr>
          <p:nvPr/>
        </p:nvPicPr>
        <p:blipFill>
          <a:blip r:embed="rId7">
            <a:extLst>
              <a:ext uri="{28A0092B-C50C-407E-A947-70E740481C1C}">
                <a14:useLocalDpi xmlns:a14="http://schemas.microsoft.com/office/drawing/2010/main" val="0"/>
              </a:ext>
            </a:extLst>
          </a:blip>
          <a:srcRect l="27948" t="2769" r="28787" b="5130"/>
          <a:stretch>
            <a:fillRect/>
          </a:stretch>
        </p:blipFill>
        <p:spPr bwMode="auto">
          <a:xfrm>
            <a:off x="4073071" y="1896767"/>
            <a:ext cx="1274762"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Picture 6" descr="http://www.northjersey.com/polopoly_fs/1.1358771.1434672360!/fileImage/httpImage/image.jpg_gen/derivatives/landscape_300/samuelrahamintopaz.jpg"/>
          <p:cNvPicPr>
            <a:picLocks noChangeAspect="1" noChangeArrowheads="1"/>
          </p:cNvPicPr>
          <p:nvPr/>
        </p:nvPicPr>
        <p:blipFill>
          <a:blip r:embed="rId8">
            <a:extLst>
              <a:ext uri="{28A0092B-C50C-407E-A947-70E740481C1C}">
                <a14:useLocalDpi xmlns:a14="http://schemas.microsoft.com/office/drawing/2010/main" val="0"/>
              </a:ext>
            </a:extLst>
          </a:blip>
          <a:srcRect b="13335"/>
          <a:stretch>
            <a:fillRect/>
          </a:stretch>
        </p:blipFill>
        <p:spPr bwMode="auto">
          <a:xfrm>
            <a:off x="5621338" y="1912642"/>
            <a:ext cx="1296987" cy="149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4" descr="IMAGE: Ahmad Khan Rahami"/>
          <p:cNvPicPr>
            <a:picLocks noChangeAspect="1" noChangeArrowheads="1"/>
          </p:cNvPicPr>
          <p:nvPr/>
        </p:nvPicPr>
        <p:blipFill>
          <a:blip r:embed="rId9"/>
          <a:srcRect/>
          <a:stretch>
            <a:fillRect/>
          </a:stretch>
        </p:blipFill>
        <p:spPr bwMode="auto">
          <a:xfrm>
            <a:off x="5736771" y="4038600"/>
            <a:ext cx="1203325" cy="14335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4124189" y="3501110"/>
            <a:ext cx="1456055" cy="307777"/>
          </a:xfrm>
          <a:prstGeom prst="rect">
            <a:avLst/>
          </a:prstGeom>
          <a:noFill/>
        </p:spPr>
        <p:txBody>
          <a:bodyPr wrap="square" rtlCol="0">
            <a:spAutoFit/>
          </a:bodyPr>
          <a:lstStyle/>
          <a:p>
            <a:r>
              <a:rPr lang="en-US" altLang="en-US" sz="1400" b="1" dirty="0">
                <a:latin typeface="Times New Roman" panose="02020603050405020304" pitchFamily="18" charset="0"/>
                <a:cs typeface="Times New Roman" panose="02020603050405020304" pitchFamily="18" charset="0"/>
              </a:rPr>
              <a:t>Nader Saadeh</a:t>
            </a:r>
            <a:endParaRPr lang="en-US" sz="1400" dirty="0"/>
          </a:p>
        </p:txBody>
      </p:sp>
      <p:sp>
        <p:nvSpPr>
          <p:cNvPr id="3" name="TextBox 2"/>
          <p:cNvSpPr txBox="1"/>
          <p:nvPr/>
        </p:nvSpPr>
        <p:spPr>
          <a:xfrm>
            <a:off x="2655433" y="3522540"/>
            <a:ext cx="1417638" cy="338554"/>
          </a:xfrm>
          <a:prstGeom prst="rect">
            <a:avLst/>
          </a:prstGeom>
          <a:noFill/>
        </p:spPr>
        <p:txBody>
          <a:bodyPr wrap="square" rtlCol="0">
            <a:spAutoFit/>
          </a:bodyPr>
          <a:lstStyle/>
          <a:p>
            <a:r>
              <a:rPr lang="en-US" altLang="en-US" sz="1600" b="1" dirty="0">
                <a:latin typeface="Times New Roman" panose="02020603050405020304" pitchFamily="18" charset="0"/>
                <a:cs typeface="Times New Roman" panose="02020603050405020304" pitchFamily="18" charset="0"/>
              </a:rPr>
              <a:t>Alaa Saadeh</a:t>
            </a:r>
            <a:endParaRPr lang="en-US" sz="1600" dirty="0"/>
          </a:p>
        </p:txBody>
      </p:sp>
      <p:sp>
        <p:nvSpPr>
          <p:cNvPr id="4" name="TextBox 3"/>
          <p:cNvSpPr txBox="1"/>
          <p:nvPr/>
        </p:nvSpPr>
        <p:spPr>
          <a:xfrm>
            <a:off x="5490912" y="3522540"/>
            <a:ext cx="1548822" cy="523220"/>
          </a:xfrm>
          <a:prstGeom prst="rect">
            <a:avLst/>
          </a:prstGeom>
          <a:noFill/>
        </p:spPr>
        <p:txBody>
          <a:bodyPr wrap="none" rtlCol="0">
            <a:spAutoFit/>
          </a:bodyPr>
          <a:lstStyle/>
          <a:p>
            <a:pPr algn="ctr"/>
            <a:r>
              <a:rPr lang="en-US" altLang="en-US" sz="1400" b="1" dirty="0">
                <a:latin typeface="Times New Roman" panose="02020603050405020304" pitchFamily="18" charset="0"/>
                <a:cs typeface="Times New Roman" panose="02020603050405020304" pitchFamily="18" charset="0"/>
              </a:rPr>
              <a:t>Samuel Rahamin </a:t>
            </a:r>
            <a:endParaRPr lang="en-US" altLang="en-US" sz="1400" b="1" dirty="0" smtClean="0">
              <a:latin typeface="Times New Roman" panose="02020603050405020304" pitchFamily="18" charset="0"/>
              <a:cs typeface="Times New Roman" panose="02020603050405020304" pitchFamily="18" charset="0"/>
            </a:endParaRPr>
          </a:p>
          <a:p>
            <a:pPr algn="ctr"/>
            <a:r>
              <a:rPr lang="en-US" altLang="en-US" sz="1400" b="1" dirty="0" smtClean="0">
                <a:latin typeface="Times New Roman" panose="02020603050405020304" pitchFamily="18" charset="0"/>
                <a:cs typeface="Times New Roman" panose="02020603050405020304" pitchFamily="18" charset="0"/>
              </a:rPr>
              <a:t>Topaz</a:t>
            </a:r>
            <a:endParaRPr lang="en-US" sz="1400" dirty="0"/>
          </a:p>
        </p:txBody>
      </p:sp>
      <p:sp>
        <p:nvSpPr>
          <p:cNvPr id="5" name="TextBox 4"/>
          <p:cNvSpPr txBox="1"/>
          <p:nvPr/>
        </p:nvSpPr>
        <p:spPr>
          <a:xfrm>
            <a:off x="2797252" y="5600233"/>
            <a:ext cx="1236236" cy="307777"/>
          </a:xfrm>
          <a:prstGeom prst="rect">
            <a:avLst/>
          </a:prstGeom>
          <a:noFill/>
        </p:spPr>
        <p:txBody>
          <a:bodyPr wrap="none" rtlCol="0">
            <a:spAutoFit/>
          </a:bodyPr>
          <a:lstStyle/>
          <a:p>
            <a:r>
              <a:rPr lang="en-US" altLang="en-US" sz="1400" b="1" dirty="0">
                <a:latin typeface="Times New Roman" panose="02020603050405020304" pitchFamily="18" charset="0"/>
                <a:cs typeface="Times New Roman" panose="02020603050405020304" pitchFamily="18" charset="0"/>
              </a:rPr>
              <a:t>Jose Pimentel</a:t>
            </a:r>
            <a:endParaRPr lang="en-US" sz="1400" dirty="0"/>
          </a:p>
        </p:txBody>
      </p:sp>
      <p:sp>
        <p:nvSpPr>
          <p:cNvPr id="6" name="TextBox 5"/>
          <p:cNvSpPr txBox="1"/>
          <p:nvPr/>
        </p:nvSpPr>
        <p:spPr>
          <a:xfrm>
            <a:off x="4340244" y="5597913"/>
            <a:ext cx="1136337" cy="307777"/>
          </a:xfrm>
          <a:prstGeom prst="rect">
            <a:avLst/>
          </a:prstGeom>
          <a:noFill/>
        </p:spPr>
        <p:txBody>
          <a:bodyPr wrap="none" rtlCol="0">
            <a:spAutoFit/>
          </a:bodyPr>
          <a:lstStyle/>
          <a:p>
            <a:r>
              <a:rPr lang="en-US" altLang="en-US" sz="1400" b="1" dirty="0">
                <a:latin typeface="Times New Roman" panose="02020603050405020304" pitchFamily="18" charset="0"/>
                <a:cs typeface="Times New Roman" panose="02020603050405020304" pitchFamily="18" charset="0"/>
              </a:rPr>
              <a:t>Tairod Pugh</a:t>
            </a:r>
            <a:endParaRPr lang="en-US" sz="1400" dirty="0"/>
          </a:p>
        </p:txBody>
      </p:sp>
      <p:sp>
        <p:nvSpPr>
          <p:cNvPr id="7" name="TextBox 6"/>
          <p:cNvSpPr txBox="1"/>
          <p:nvPr/>
        </p:nvSpPr>
        <p:spPr>
          <a:xfrm>
            <a:off x="5580244" y="5615360"/>
            <a:ext cx="1635384" cy="276999"/>
          </a:xfrm>
          <a:prstGeom prst="rect">
            <a:avLst/>
          </a:prstGeom>
          <a:noFill/>
        </p:spPr>
        <p:txBody>
          <a:bodyPr wrap="none" rtlCol="0">
            <a:spAutoFit/>
          </a:bodyPr>
          <a:lstStyle/>
          <a:p>
            <a:r>
              <a:rPr lang="en-US" altLang="en-US" sz="1200" b="1" dirty="0">
                <a:latin typeface="Times New Roman" panose="02020603050405020304" pitchFamily="18" charset="0"/>
                <a:cs typeface="Times New Roman" panose="02020603050405020304" pitchFamily="18" charset="0"/>
              </a:rPr>
              <a:t>Ahmad Khan Rahami</a:t>
            </a:r>
            <a:endParaRPr lang="en-US" sz="1200" b="1" dirty="0"/>
          </a:p>
        </p:txBody>
      </p:sp>
    </p:spTree>
    <p:custDataLst>
      <p:tags r:id="rId1"/>
    </p:custData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Title 1"/>
          <p:cNvSpPr>
            <a:spLocks noGrp="1"/>
          </p:cNvSpPr>
          <p:nvPr>
            <p:ph type="title"/>
          </p:nvPr>
        </p:nvSpPr>
        <p:spPr>
          <a:xfrm>
            <a:off x="430161" y="533400"/>
            <a:ext cx="8229600" cy="1143000"/>
          </a:xfrm>
        </p:spPr>
        <p:txBody>
          <a:bodyPr/>
          <a:lstStyle/>
          <a:p>
            <a:r>
              <a:rPr lang="en-US" altLang="en-US" sz="4800" dirty="0" smtClean="0">
                <a:latin typeface="Arial Black" panose="020B0A04020102020204" pitchFamily="34" charset="0"/>
              </a:rPr>
              <a:t>How do You Get Yourself Out of a Bad Situation</a:t>
            </a:r>
          </a:p>
        </p:txBody>
      </p:sp>
      <p:sp>
        <p:nvSpPr>
          <p:cNvPr id="188419" name="Text Placeholder 2"/>
          <p:cNvSpPr>
            <a:spLocks noGrp="1"/>
          </p:cNvSpPr>
          <p:nvPr>
            <p:ph type="body" sz="half" idx="1"/>
          </p:nvPr>
        </p:nvSpPr>
        <p:spPr>
          <a:xfrm>
            <a:off x="457200" y="1981200"/>
            <a:ext cx="8229600" cy="4525963"/>
          </a:xfrm>
        </p:spPr>
        <p:txBody>
          <a:bodyPr/>
          <a:lstStyle/>
          <a:p>
            <a:r>
              <a:rPr lang="en-US" altLang="en-US" dirty="0" smtClean="0"/>
              <a:t>Situational</a:t>
            </a:r>
            <a:r>
              <a:rPr lang="en-US" altLang="en-US" b="1" dirty="0" smtClean="0"/>
              <a:t> </a:t>
            </a:r>
            <a:r>
              <a:rPr lang="en-US" altLang="en-US" dirty="0" smtClean="0"/>
              <a:t>awareness</a:t>
            </a:r>
          </a:p>
          <a:p>
            <a:r>
              <a:rPr lang="en-US" altLang="en-US" dirty="0" smtClean="0"/>
              <a:t>Have an escape planned </a:t>
            </a:r>
          </a:p>
          <a:p>
            <a:r>
              <a:rPr lang="en-US" altLang="en-US" dirty="0" smtClean="0"/>
              <a:t>Get yourself away from the danger zone.</a:t>
            </a:r>
          </a:p>
          <a:p>
            <a:r>
              <a:rPr lang="en-US" altLang="en-US" dirty="0" smtClean="0"/>
              <a:t>Communication</a:t>
            </a:r>
          </a:p>
          <a:p>
            <a:r>
              <a:rPr lang="en-US" altLang="en-US" dirty="0" smtClean="0"/>
              <a:t>Recognize the hazards</a:t>
            </a:r>
          </a:p>
          <a:p>
            <a:endParaRPr lang="en-US" altLang="en-US" dirty="0" smtClean="0"/>
          </a:p>
          <a:p>
            <a:endParaRPr lang="en-US" altLang="en-US" dirty="0" smtClean="0"/>
          </a:p>
          <a:p>
            <a:endParaRPr lang="en-US" altLang="en-US" dirty="0" smtClean="0"/>
          </a:p>
          <a:p>
            <a:endParaRPr lang="en-US" altLang="en-US" dirty="0" smtClean="0"/>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half" idx="1"/>
          </p:nvPr>
        </p:nvSpPr>
        <p:spPr>
          <a:xfrm>
            <a:off x="457200" y="1600200"/>
            <a:ext cx="8382000" cy="4525963"/>
          </a:xfrm>
        </p:spPr>
        <p:txBody>
          <a:bodyPr/>
          <a:lstStyle/>
          <a:p>
            <a:pPr marL="0" indent="0" algn="ctr">
              <a:buNone/>
            </a:pPr>
            <a:endParaRPr lang="en-US" altLang="en-US" dirty="0" smtClean="0">
              <a:latin typeface="Arial Black" panose="020B0A04020102020204" pitchFamily="34" charset="0"/>
            </a:endParaRPr>
          </a:p>
          <a:p>
            <a:pPr marL="0" indent="0" algn="ctr">
              <a:buNone/>
            </a:pPr>
            <a:r>
              <a:rPr lang="en-US" altLang="en-US" sz="4800" dirty="0" smtClean="0">
                <a:latin typeface="Arial Black" panose="020B0A04020102020204" pitchFamily="34" charset="0"/>
              </a:rPr>
              <a:t>Recognizing </a:t>
            </a:r>
            <a:r>
              <a:rPr lang="en-US" altLang="en-US" sz="4800" dirty="0">
                <a:latin typeface="Arial Black" panose="020B0A04020102020204" pitchFamily="34" charset="0"/>
              </a:rPr>
              <a:t>the </a:t>
            </a:r>
            <a:r>
              <a:rPr lang="en-US" altLang="en-US" sz="4800" dirty="0" smtClean="0">
                <a:latin typeface="Arial Black" panose="020B0A04020102020204" pitchFamily="34" charset="0"/>
              </a:rPr>
              <a:t>Hazards And </a:t>
            </a:r>
            <a:r>
              <a:rPr lang="en-US" sz="4800" dirty="0" smtClean="0">
                <a:latin typeface="Arial Black" panose="020B0A04020102020204" pitchFamily="34" charset="0"/>
              </a:rPr>
              <a:t>Encountering A Situation</a:t>
            </a:r>
            <a:endParaRPr lang="en-US" sz="4800" dirty="0">
              <a:latin typeface="Arial Black" panose="020B0A04020102020204" pitchFamily="34" charset="0"/>
            </a:endParaRPr>
          </a:p>
        </p:txBody>
      </p:sp>
    </p:spTree>
    <p:extLst>
      <p:ext uri="{BB962C8B-B14F-4D97-AF65-F5344CB8AC3E}">
        <p14:creationId xmlns:p14="http://schemas.microsoft.com/office/powerpoint/2010/main" val="3337433973"/>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Title 1"/>
          <p:cNvSpPr>
            <a:spLocks noGrp="1"/>
          </p:cNvSpPr>
          <p:nvPr>
            <p:ph type="title"/>
          </p:nvPr>
        </p:nvSpPr>
        <p:spPr>
          <a:xfrm>
            <a:off x="152400" y="274638"/>
            <a:ext cx="8534400" cy="1143000"/>
          </a:xfrm>
        </p:spPr>
        <p:txBody>
          <a:bodyPr/>
          <a:lstStyle/>
          <a:p>
            <a:r>
              <a:rPr lang="en-US" altLang="en-US" sz="4800" dirty="0" smtClean="0">
                <a:latin typeface="Arial Black" panose="020B0A04020102020204" pitchFamily="34" charset="0"/>
              </a:rPr>
              <a:t>Recognizing the Hazards</a:t>
            </a:r>
          </a:p>
        </p:txBody>
      </p:sp>
      <p:sp>
        <p:nvSpPr>
          <p:cNvPr id="190467" name="Text Placeholder 2"/>
          <p:cNvSpPr>
            <a:spLocks noGrp="1"/>
          </p:cNvSpPr>
          <p:nvPr>
            <p:ph type="body" sz="half" idx="1"/>
          </p:nvPr>
        </p:nvSpPr>
        <p:spPr>
          <a:xfrm>
            <a:off x="457200" y="1305232"/>
            <a:ext cx="8229600" cy="5562600"/>
          </a:xfrm>
        </p:spPr>
        <p:txBody>
          <a:bodyPr/>
          <a:lstStyle/>
          <a:p>
            <a:r>
              <a:rPr lang="en-US" altLang="en-US" dirty="0" smtClean="0"/>
              <a:t>Fire departments should identify terrorist targets in the community. </a:t>
            </a:r>
          </a:p>
          <a:p>
            <a:r>
              <a:rPr lang="en-US" altLang="en-US" dirty="0" smtClean="0"/>
              <a:t>Ambushes                     </a:t>
            </a:r>
          </a:p>
          <a:p>
            <a:r>
              <a:rPr lang="en-US" altLang="en-US" dirty="0" smtClean="0"/>
              <a:t>Boobie traps</a:t>
            </a:r>
          </a:p>
          <a:p>
            <a:r>
              <a:rPr lang="en-US" altLang="en-US" dirty="0" smtClean="0"/>
              <a:t>Night-vision goggles </a:t>
            </a:r>
          </a:p>
          <a:p>
            <a:r>
              <a:rPr lang="en-US" altLang="en-US" dirty="0" smtClean="0"/>
              <a:t>Maps, photos, blueprints</a:t>
            </a:r>
          </a:p>
          <a:p>
            <a:r>
              <a:rPr lang="en-US" altLang="en-US" dirty="0" smtClean="0"/>
              <a:t>Police manuals, training manuals, flight manuals </a:t>
            </a:r>
          </a:p>
          <a:p>
            <a:r>
              <a:rPr lang="en-US" altLang="en-US" dirty="0" smtClean="0"/>
              <a:t>Where items are such as where objects are placed</a:t>
            </a:r>
          </a:p>
        </p:txBody>
      </p:sp>
      <p:pic>
        <p:nvPicPr>
          <p:cNvPr id="190468" name="Picture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10200" y="2590800"/>
            <a:ext cx="3043238" cy="184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Title 1"/>
          <p:cNvSpPr>
            <a:spLocks noGrp="1"/>
          </p:cNvSpPr>
          <p:nvPr>
            <p:ph type="title"/>
          </p:nvPr>
        </p:nvSpPr>
        <p:spPr/>
        <p:txBody>
          <a:bodyPr/>
          <a:lstStyle/>
          <a:p>
            <a:r>
              <a:rPr lang="en-US" altLang="en-US" sz="4800" dirty="0" smtClean="0">
                <a:latin typeface="Arial Black" panose="020B0A04020102020204" pitchFamily="34" charset="0"/>
              </a:rPr>
              <a:t>Which Of Them Are Bombs?</a:t>
            </a:r>
          </a:p>
        </p:txBody>
      </p:sp>
      <p:pic>
        <p:nvPicPr>
          <p:cNvPr id="259075"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962150"/>
            <a:ext cx="3733800" cy="245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9076" name="Content Placeholder 13"/>
          <p:cNvPicPr>
            <a:picLocks noGrp="1" noChangeAspect="1"/>
          </p:cNvPicPr>
          <p:nvPr>
            <p:ph idx="1"/>
          </p:nvPr>
        </p:nvPicPr>
        <p:blipFill>
          <a:blip r:embed="rId4">
            <a:extLst>
              <a:ext uri="{28A0092B-C50C-407E-A947-70E740481C1C}">
                <a14:useLocalDpi xmlns:a14="http://schemas.microsoft.com/office/drawing/2010/main" val="0"/>
              </a:ext>
            </a:extLst>
          </a:blip>
          <a:srcRect/>
          <a:stretch>
            <a:fillRect/>
          </a:stretch>
        </p:blipFill>
        <p:spPr>
          <a:xfrm>
            <a:off x="4953000" y="2124075"/>
            <a:ext cx="3646488" cy="2295525"/>
          </a:xfrm>
        </p:spPr>
      </p:pic>
      <p:pic>
        <p:nvPicPr>
          <p:cNvPr id="15" name="Picture 1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85800" y="4495800"/>
            <a:ext cx="38100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Title 1"/>
          <p:cNvSpPr>
            <a:spLocks noGrp="1"/>
          </p:cNvSpPr>
          <p:nvPr>
            <p:ph type="title"/>
          </p:nvPr>
        </p:nvSpPr>
        <p:spPr>
          <a:xfrm>
            <a:off x="304800" y="228600"/>
            <a:ext cx="8686800" cy="1143000"/>
          </a:xfrm>
        </p:spPr>
        <p:txBody>
          <a:bodyPr/>
          <a:lstStyle/>
          <a:p>
            <a:r>
              <a:rPr lang="en-US" altLang="en-US" sz="4800" dirty="0" smtClean="0">
                <a:latin typeface="Arial Black" panose="020B0A04020102020204" pitchFamily="34" charset="0"/>
              </a:rPr>
              <a:t>Recognizing the Hazards</a:t>
            </a:r>
          </a:p>
        </p:txBody>
      </p:sp>
      <p:sp>
        <p:nvSpPr>
          <p:cNvPr id="192515" name="Text Placeholder 2"/>
          <p:cNvSpPr>
            <a:spLocks noGrp="1"/>
          </p:cNvSpPr>
          <p:nvPr>
            <p:ph type="body" sz="half" idx="1"/>
          </p:nvPr>
        </p:nvSpPr>
        <p:spPr>
          <a:xfrm>
            <a:off x="495300" y="1219200"/>
            <a:ext cx="7924800" cy="5410200"/>
          </a:xfrm>
        </p:spPr>
        <p:txBody>
          <a:bodyPr/>
          <a:lstStyle/>
          <a:p>
            <a:r>
              <a:rPr lang="en-US" altLang="en-US" dirty="0" smtClean="0"/>
              <a:t>Be alert for a person who is hostile, uncooperative or expressing hate or discontent with the United States; </a:t>
            </a:r>
          </a:p>
          <a:p>
            <a:r>
              <a:rPr lang="en-US" altLang="en-US" dirty="0" smtClean="0"/>
              <a:t>Unusual chemicals or other materials that seem out of place;</a:t>
            </a:r>
          </a:p>
          <a:p>
            <a:r>
              <a:rPr lang="en-US" altLang="en-US" dirty="0" smtClean="0"/>
              <a:t>Ammunition, firearms or weapons boxes</a:t>
            </a:r>
          </a:p>
          <a:p>
            <a:r>
              <a:rPr lang="en-US" altLang="en-US" dirty="0" smtClean="0"/>
              <a:t>Surveillance equipment; </a:t>
            </a:r>
            <a:r>
              <a:rPr lang="en-US" altLang="en-US" dirty="0"/>
              <a:t> </a:t>
            </a:r>
            <a:r>
              <a:rPr lang="en-US" altLang="en-US" dirty="0" smtClean="0"/>
              <a:t>                                   still and video cameras;</a:t>
            </a:r>
          </a:p>
          <a:p>
            <a:r>
              <a:rPr lang="en-US" altLang="en-US" dirty="0" smtClean="0"/>
              <a:t>Little or no furniture other than a bed or mattress</a:t>
            </a:r>
          </a:p>
          <a:p>
            <a:endParaRPr lang="en-US" altLang="en-US" dirty="0" smtClean="0"/>
          </a:p>
          <a:p>
            <a:endParaRPr lang="en-US" altLang="en-US" dirty="0" smtClean="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15000" y="4343400"/>
            <a:ext cx="2581835" cy="1219200"/>
          </a:xfrm>
          <a:prstGeom prst="rect">
            <a:avLst/>
          </a:prstGeom>
        </p:spPr>
      </p:pic>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Title 1"/>
          <p:cNvSpPr>
            <a:spLocks noGrp="1"/>
          </p:cNvSpPr>
          <p:nvPr>
            <p:ph type="title"/>
          </p:nvPr>
        </p:nvSpPr>
        <p:spPr/>
        <p:txBody>
          <a:bodyPr/>
          <a:lstStyle/>
          <a:p>
            <a:r>
              <a:rPr lang="en-US" altLang="en-US" sz="4800" dirty="0" smtClean="0">
                <a:latin typeface="Arial Black" panose="020B0A04020102020204" pitchFamily="34" charset="0"/>
              </a:rPr>
              <a:t>Which Of Them Are Bombs?</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4621213"/>
            <a:ext cx="2868613" cy="210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4196" name="Picture 9"/>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43600" y="1679575"/>
            <a:ext cx="1522413" cy="293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4197" name="Picture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65138" y="1477963"/>
            <a:ext cx="3141662" cy="314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Title 1"/>
          <p:cNvSpPr>
            <a:spLocks noGrp="1"/>
          </p:cNvSpPr>
          <p:nvPr>
            <p:ph type="title"/>
          </p:nvPr>
        </p:nvSpPr>
        <p:spPr>
          <a:xfrm>
            <a:off x="432619" y="304800"/>
            <a:ext cx="8610600" cy="1143000"/>
          </a:xfrm>
        </p:spPr>
        <p:txBody>
          <a:bodyPr/>
          <a:lstStyle/>
          <a:p>
            <a:r>
              <a:rPr lang="en-US" altLang="en-US" sz="4800" dirty="0" smtClean="0">
                <a:latin typeface="Arial Black" panose="020B0A04020102020204" pitchFamily="34" charset="0"/>
              </a:rPr>
              <a:t>Recognizing the Hazards</a:t>
            </a:r>
          </a:p>
        </p:txBody>
      </p:sp>
      <p:sp>
        <p:nvSpPr>
          <p:cNvPr id="194563" name="Text Placeholder 2"/>
          <p:cNvSpPr>
            <a:spLocks noGrp="1"/>
          </p:cNvSpPr>
          <p:nvPr>
            <p:ph type="body" sz="half" idx="1"/>
          </p:nvPr>
        </p:nvSpPr>
        <p:spPr>
          <a:xfrm>
            <a:off x="457200" y="1600200"/>
            <a:ext cx="7696200" cy="4525963"/>
          </a:xfrm>
        </p:spPr>
        <p:txBody>
          <a:bodyPr/>
          <a:lstStyle/>
          <a:p>
            <a:r>
              <a:rPr lang="en-US" altLang="en-US" dirty="0" smtClean="0"/>
              <a:t>A hazard is a source of danger that may  or may not lead to an emergency or disaster.</a:t>
            </a:r>
          </a:p>
          <a:p>
            <a:r>
              <a:rPr lang="en-US" altLang="en-US" dirty="0" smtClean="0"/>
              <a:t>Conventional Explosives and Secondary Devices</a:t>
            </a:r>
          </a:p>
          <a:p>
            <a:r>
              <a:rPr lang="en-US" altLang="en-US" dirty="0" smtClean="0"/>
              <a:t>Chemical Agents</a:t>
            </a:r>
          </a:p>
          <a:p>
            <a:r>
              <a:rPr lang="en-US" altLang="en-US" dirty="0" smtClean="0"/>
              <a:t>Biological Agents</a:t>
            </a:r>
          </a:p>
          <a:p>
            <a:r>
              <a:rPr lang="en-US" altLang="en-US" dirty="0" smtClean="0"/>
              <a:t>Radiological Materials</a:t>
            </a:r>
          </a:p>
          <a:p>
            <a:r>
              <a:rPr lang="en-US" altLang="en-US" dirty="0" smtClean="0"/>
              <a:t>Nuclear Material devices</a:t>
            </a:r>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latin typeface="Arial Black" panose="020B0A04020102020204" pitchFamily="34" charset="0"/>
              </a:rPr>
              <a:t>Which of them are a Bomb?</a:t>
            </a:r>
            <a:endParaRPr lang="en-US" sz="4800" dirty="0">
              <a:latin typeface="Arial Black" panose="020B0A04020102020204" pitchFamily="34" charset="0"/>
            </a:endParaRPr>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2226" y="3916566"/>
            <a:ext cx="3892421" cy="2273474"/>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5804107" y="644513"/>
            <a:ext cx="2240817" cy="4040262"/>
          </a:xfrm>
          <a:prstGeom prst="rect">
            <a:avLst/>
          </a:prstGeom>
        </p:spPr>
      </p:pic>
      <p:pic>
        <p:nvPicPr>
          <p:cNvPr id="27" name="Picture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2452" y="858428"/>
            <a:ext cx="3612581" cy="2622154"/>
          </a:xfrm>
          <a:prstGeom prst="rect">
            <a:avLst/>
          </a:prstGeom>
        </p:spPr>
      </p:pic>
      <p:pic>
        <p:nvPicPr>
          <p:cNvPr id="3" name="Picture 2"/>
          <p:cNvPicPr>
            <a:picLocks noChangeAspect="1"/>
          </p:cNvPicPr>
          <p:nvPr/>
        </p:nvPicPr>
        <p:blipFill>
          <a:blip r:embed="rId6"/>
          <a:stretch>
            <a:fillRect/>
          </a:stretch>
        </p:blipFill>
        <p:spPr>
          <a:xfrm>
            <a:off x="838200" y="3556137"/>
            <a:ext cx="3505200" cy="2648651"/>
          </a:xfrm>
          <a:prstGeom prst="rect">
            <a:avLst/>
          </a:prstGeom>
        </p:spPr>
      </p:pic>
    </p:spTree>
    <p:extLst>
      <p:ext uri="{BB962C8B-B14F-4D97-AF65-F5344CB8AC3E}">
        <p14:creationId xmlns:p14="http://schemas.microsoft.com/office/powerpoint/2010/main" val="14345632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Title 1"/>
          <p:cNvSpPr>
            <a:spLocks noGrp="1"/>
          </p:cNvSpPr>
          <p:nvPr>
            <p:ph type="title"/>
          </p:nvPr>
        </p:nvSpPr>
        <p:spPr>
          <a:xfrm>
            <a:off x="457200" y="198438"/>
            <a:ext cx="8229600" cy="1143000"/>
          </a:xfrm>
        </p:spPr>
        <p:txBody>
          <a:bodyPr/>
          <a:lstStyle/>
          <a:p>
            <a:r>
              <a:rPr lang="en-US" altLang="en-US" sz="4800" dirty="0" smtClean="0">
                <a:latin typeface="Arial Black" panose="020B0A04020102020204" pitchFamily="34" charset="0"/>
              </a:rPr>
              <a:t>Which Of Them Are Bombs?</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4038600"/>
            <a:ext cx="34290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1124" name="Picture 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62000" y="1433513"/>
            <a:ext cx="343535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1125" name="Content Placeholder 16"/>
          <p:cNvPicPr>
            <a:picLocks noGrp="1" noChangeAspect="1"/>
          </p:cNvPicPr>
          <p:nvPr>
            <p:ph idx="1"/>
          </p:nvPr>
        </p:nvPicPr>
        <p:blipFill>
          <a:blip r:embed="rId5">
            <a:extLst>
              <a:ext uri="{28A0092B-C50C-407E-A947-70E740481C1C}">
                <a14:useLocalDpi xmlns:a14="http://schemas.microsoft.com/office/drawing/2010/main" val="0"/>
              </a:ext>
            </a:extLst>
          </a:blip>
          <a:srcRect/>
          <a:stretch>
            <a:fillRect/>
          </a:stretch>
        </p:blipFill>
        <p:spPr>
          <a:xfrm>
            <a:off x="4572000" y="1403350"/>
            <a:ext cx="3276600" cy="2573338"/>
          </a:xfr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Title 1"/>
          <p:cNvSpPr>
            <a:spLocks noGrp="1"/>
          </p:cNvSpPr>
          <p:nvPr>
            <p:ph type="title"/>
          </p:nvPr>
        </p:nvSpPr>
        <p:spPr/>
        <p:txBody>
          <a:bodyPr/>
          <a:lstStyle/>
          <a:p>
            <a:r>
              <a:rPr lang="en-US" altLang="en-US" sz="4800" dirty="0" smtClean="0">
                <a:latin typeface="Arial Black" panose="020B0A04020102020204" pitchFamily="34" charset="0"/>
              </a:rPr>
              <a:t>Which Of Them Are Bombs?</a:t>
            </a:r>
          </a:p>
        </p:txBody>
      </p:sp>
      <p:pic>
        <p:nvPicPr>
          <p:cNvPr id="263171"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762000" y="1600200"/>
            <a:ext cx="2857500" cy="2609850"/>
          </a:xfr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800600" y="4221163"/>
            <a:ext cx="3371850"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173" name="Picture 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295900" y="1757363"/>
            <a:ext cx="2381250" cy="229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Black" panose="020B0A04020102020204" pitchFamily="34" charset="0"/>
              </a:rPr>
              <a:t>NJ Connecting The Dots</a:t>
            </a:r>
            <a:endParaRPr lang="en-US" dirty="0">
              <a:latin typeface="Arial Black" panose="020B0A04020102020204" pitchFamily="34" charset="0"/>
            </a:endParaRPr>
          </a:p>
        </p:txBody>
      </p:sp>
      <p:sp>
        <p:nvSpPr>
          <p:cNvPr id="3" name="Content Placeholder 2"/>
          <p:cNvSpPr>
            <a:spLocks noGrp="1"/>
          </p:cNvSpPr>
          <p:nvPr>
            <p:ph idx="1"/>
          </p:nvPr>
        </p:nvSpPr>
        <p:spPr/>
        <p:txBody>
          <a:bodyPr/>
          <a:lstStyle/>
          <a:p>
            <a:pPr marL="0" indent="0">
              <a:buNone/>
            </a:pPr>
            <a:r>
              <a:rPr lang="en-US" dirty="0" smtClean="0"/>
              <a:t>New Jersey connects the dots by doing the following:</a:t>
            </a:r>
          </a:p>
          <a:p>
            <a:r>
              <a:rPr lang="en-US" dirty="0" smtClean="0"/>
              <a:t>Data Mining</a:t>
            </a:r>
          </a:p>
          <a:p>
            <a:r>
              <a:rPr lang="en-US" dirty="0" smtClean="0"/>
              <a:t>Analyzing Intelligence</a:t>
            </a:r>
          </a:p>
          <a:p>
            <a:r>
              <a:rPr lang="en-US" dirty="0" smtClean="0"/>
              <a:t>Indicators </a:t>
            </a:r>
            <a:r>
              <a:rPr lang="en-US" dirty="0"/>
              <a:t>in a </a:t>
            </a:r>
            <a:r>
              <a:rPr lang="en-US" dirty="0" smtClean="0"/>
              <a:t>situation</a:t>
            </a:r>
          </a:p>
          <a:p>
            <a:r>
              <a:rPr lang="en-US" dirty="0" smtClean="0"/>
              <a:t>Information Sharing</a:t>
            </a:r>
          </a:p>
          <a:p>
            <a:r>
              <a:rPr lang="en-US" dirty="0"/>
              <a:t>Integration </a:t>
            </a:r>
            <a:r>
              <a:rPr lang="en-US" dirty="0" smtClean="0"/>
              <a:t>works</a:t>
            </a:r>
            <a:endParaRPr lang="en-US" dirty="0"/>
          </a:p>
          <a:p>
            <a:r>
              <a:rPr lang="en-US" dirty="0" smtClean="0"/>
              <a:t>Building </a:t>
            </a:r>
            <a:r>
              <a:rPr lang="en-US" dirty="0"/>
              <a:t>relationships</a:t>
            </a:r>
          </a:p>
          <a:p>
            <a:endParaRPr lang="en-US" dirty="0"/>
          </a:p>
          <a:p>
            <a:pPr marL="0" indent="0">
              <a:buNone/>
            </a:pPr>
            <a:endParaRPr lang="en-US" dirty="0" smtClean="0"/>
          </a:p>
          <a:p>
            <a:endParaRPr lang="en-US" dirty="0"/>
          </a:p>
          <a:p>
            <a:endParaRPr lang="en-US" dirty="0"/>
          </a:p>
        </p:txBody>
      </p:sp>
    </p:spTree>
    <p:extLst>
      <p:ext uri="{BB962C8B-B14F-4D97-AF65-F5344CB8AC3E}">
        <p14:creationId xmlns:p14="http://schemas.microsoft.com/office/powerpoint/2010/main" val="2508610015"/>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Content Placeholder 1"/>
          <p:cNvSpPr>
            <a:spLocks noGrp="1"/>
          </p:cNvSpPr>
          <p:nvPr>
            <p:ph idx="1"/>
          </p:nvPr>
        </p:nvSpPr>
        <p:spPr>
          <a:xfrm>
            <a:off x="539750" y="2062163"/>
            <a:ext cx="8070850" cy="3805237"/>
          </a:xfrm>
        </p:spPr>
        <p:txBody>
          <a:bodyPr/>
          <a:lstStyle/>
          <a:p>
            <a:pPr>
              <a:defRPr/>
            </a:pPr>
            <a:r>
              <a:rPr lang="en-US" altLang="en-US" dirty="0" smtClean="0"/>
              <a:t>Understanding fire as a weapon</a:t>
            </a:r>
          </a:p>
          <a:p>
            <a:pPr>
              <a:defRPr/>
            </a:pPr>
            <a:r>
              <a:rPr lang="en-US" altLang="en-US" dirty="0" smtClean="0"/>
              <a:t>Be on the lookout for warning signs</a:t>
            </a:r>
          </a:p>
          <a:p>
            <a:pPr>
              <a:defRPr/>
            </a:pPr>
            <a:r>
              <a:rPr lang="en-US" altLang="en-US" dirty="0" smtClean="0"/>
              <a:t>Size-up the threat of confrontation</a:t>
            </a:r>
          </a:p>
          <a:p>
            <a:pPr marL="0" indent="0">
              <a:buFontTx/>
              <a:buNone/>
              <a:defRPr/>
            </a:pPr>
            <a:endParaRPr lang="en-US" altLang="en-US" dirty="0" smtClean="0"/>
          </a:p>
          <a:p>
            <a:pPr>
              <a:defRPr/>
            </a:pPr>
            <a:endParaRPr lang="en-US" altLang="en-US" dirty="0" smtClean="0"/>
          </a:p>
          <a:p>
            <a:pPr>
              <a:defRPr/>
            </a:pPr>
            <a:endParaRPr lang="en-US" altLang="en-US" dirty="0" smtClean="0"/>
          </a:p>
        </p:txBody>
      </p:sp>
      <p:sp>
        <p:nvSpPr>
          <p:cNvPr id="196611" name="Title 3"/>
          <p:cNvSpPr>
            <a:spLocks noGrp="1"/>
          </p:cNvSpPr>
          <p:nvPr>
            <p:ph type="title"/>
          </p:nvPr>
        </p:nvSpPr>
        <p:spPr>
          <a:xfrm>
            <a:off x="457200" y="381000"/>
            <a:ext cx="8458200" cy="1325563"/>
          </a:xfrm>
        </p:spPr>
        <p:txBody>
          <a:bodyPr/>
          <a:lstStyle/>
          <a:p>
            <a:r>
              <a:rPr lang="en-US" altLang="en-US" sz="4800" dirty="0" smtClean="0">
                <a:latin typeface="Arial Black" panose="020B0A04020102020204" pitchFamily="34" charset="0"/>
              </a:rPr>
              <a:t>Encountering a Situation</a:t>
            </a:r>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Content Placeholder 1"/>
          <p:cNvSpPr>
            <a:spLocks noGrp="1"/>
          </p:cNvSpPr>
          <p:nvPr>
            <p:ph idx="1"/>
          </p:nvPr>
        </p:nvSpPr>
        <p:spPr>
          <a:xfrm>
            <a:off x="533400" y="1524000"/>
            <a:ext cx="7994650" cy="4795838"/>
          </a:xfrm>
        </p:spPr>
        <p:txBody>
          <a:bodyPr/>
          <a:lstStyle/>
          <a:p>
            <a:r>
              <a:rPr lang="en-US" altLang="en-US" dirty="0" smtClean="0"/>
              <a:t>If you find yourself in a confrontation where you can remove yourself to wait for police assistance, do it.</a:t>
            </a:r>
          </a:p>
          <a:p>
            <a:r>
              <a:rPr lang="en-US" altLang="en-US" dirty="0" smtClean="0"/>
              <a:t>If confronted with non-lethal force (no weapons are involved), defend yourself.</a:t>
            </a:r>
          </a:p>
          <a:p>
            <a:r>
              <a:rPr lang="en-US" altLang="en-US" dirty="0" smtClean="0"/>
              <a:t> If confronted with lethal force, use whatever means is necessary to eliminate the threat or get out of the way.</a:t>
            </a:r>
          </a:p>
        </p:txBody>
      </p:sp>
      <p:sp>
        <p:nvSpPr>
          <p:cNvPr id="198659" name="Title 3"/>
          <p:cNvSpPr>
            <a:spLocks noGrp="1"/>
          </p:cNvSpPr>
          <p:nvPr>
            <p:ph type="title"/>
          </p:nvPr>
        </p:nvSpPr>
        <p:spPr>
          <a:xfrm>
            <a:off x="521110" y="381000"/>
            <a:ext cx="8229600" cy="1325563"/>
          </a:xfrm>
        </p:spPr>
        <p:txBody>
          <a:bodyPr/>
          <a:lstStyle/>
          <a:p>
            <a:r>
              <a:rPr lang="en-US" altLang="en-US" sz="4800" dirty="0" smtClean="0">
                <a:latin typeface="Arial Black" panose="020B0A04020102020204" pitchFamily="34" charset="0"/>
              </a:rPr>
              <a:t>Encountering a Situation</a:t>
            </a: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70143" y="2133600"/>
            <a:ext cx="7923258" cy="2308324"/>
          </a:xfrm>
          <a:prstGeom prst="rect">
            <a:avLst/>
          </a:prstGeom>
          <a:noFill/>
        </p:spPr>
        <p:txBody>
          <a:bodyPr wrap="none" rtlCol="0">
            <a:spAutoFit/>
          </a:bodyPr>
          <a:lstStyle/>
          <a:p>
            <a:pPr algn="ctr"/>
            <a:r>
              <a:rPr lang="en-US" sz="4800" dirty="0" smtClean="0"/>
              <a:t>The Terrorist Planning </a:t>
            </a:r>
          </a:p>
          <a:p>
            <a:pPr algn="ctr"/>
            <a:r>
              <a:rPr lang="en-US" sz="4800" dirty="0" smtClean="0"/>
              <a:t>Cycle &amp; </a:t>
            </a:r>
          </a:p>
          <a:p>
            <a:pPr algn="ctr"/>
            <a:r>
              <a:rPr lang="en-US" sz="4800" dirty="0" smtClean="0"/>
              <a:t>Signs of Terrorism</a:t>
            </a:r>
            <a:endParaRPr lang="en-US" sz="4800" dirty="0"/>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64" name="Rectangle 4"/>
          <p:cNvSpPr>
            <a:spLocks noGrp="1" noChangeArrowheads="1"/>
          </p:cNvSpPr>
          <p:nvPr>
            <p:ph type="title"/>
          </p:nvPr>
        </p:nvSpPr>
        <p:spPr>
          <a:xfrm>
            <a:off x="466595" y="381000"/>
            <a:ext cx="8229600" cy="1143000"/>
          </a:xfrm>
          <a:extLst/>
        </p:spPr>
        <p:txBody>
          <a:bodyPr/>
          <a:lstStyle/>
          <a:p>
            <a:pPr>
              <a:defRPr/>
            </a:pPr>
            <a:r>
              <a:rPr lang="en-US" sz="4800" b="1" kern="10" dirty="0">
                <a:ln w="9525">
                  <a:solidFill>
                    <a:srgbClr val="000000"/>
                  </a:solidFill>
                  <a:round/>
                  <a:headEnd/>
                  <a:tailEnd/>
                </a:ln>
                <a:effectLst>
                  <a:outerShdw dist="35921" dir="2700000" algn="ctr" rotWithShape="0">
                    <a:srgbClr val="808080">
                      <a:alpha val="79999"/>
                    </a:srgbClr>
                  </a:outerShdw>
                </a:effectLst>
                <a:latin typeface="Arial Black" panose="020B0A04020102020204" pitchFamily="34" charset="0"/>
              </a:rPr>
              <a:t>Terrorist Planning</a:t>
            </a:r>
          </a:p>
        </p:txBody>
      </p:sp>
      <p:sp>
        <p:nvSpPr>
          <p:cNvPr id="164869" name="Rectangle 5"/>
          <p:cNvSpPr>
            <a:spLocks noGrp="1" noChangeArrowheads="1"/>
          </p:cNvSpPr>
          <p:nvPr>
            <p:ph type="body" idx="1"/>
          </p:nvPr>
        </p:nvSpPr>
        <p:spPr>
          <a:xfrm>
            <a:off x="457200" y="1798638"/>
            <a:ext cx="8229600" cy="4297362"/>
          </a:xfrm>
        </p:spPr>
        <p:txBody>
          <a:bodyPr/>
          <a:lstStyle/>
          <a:p>
            <a:pPr marL="228600" indent="-228600" eaLnBrk="1" hangingPunct="1">
              <a:defRPr/>
            </a:pPr>
            <a:r>
              <a:rPr lang="en-US" altLang="en-US" sz="2400" dirty="0" smtClean="0"/>
              <a:t>Terrorist operations require planning and preparation.  </a:t>
            </a:r>
          </a:p>
          <a:p>
            <a:pPr marL="228600" indent="-228600" eaLnBrk="1" hangingPunct="1">
              <a:defRPr/>
            </a:pPr>
            <a:r>
              <a:rPr lang="en-US" altLang="en-US" sz="2400" dirty="0" smtClean="0"/>
              <a:t>During the course of operational preparation, terrorists could become exposed while pursuing their objectives.</a:t>
            </a:r>
          </a:p>
          <a:p>
            <a:pPr marL="228600" indent="-228600" eaLnBrk="1" hangingPunct="1">
              <a:defRPr/>
            </a:pPr>
            <a:r>
              <a:rPr lang="en-US" altLang="en-US" sz="2400" dirty="0" smtClean="0"/>
              <a:t>Attention to patterns of indicators in the context of the terrorist planning cycle provides law enforcement an advantage against terror operations.</a:t>
            </a:r>
          </a:p>
          <a:p>
            <a:pPr marL="228600" indent="-228600" eaLnBrk="1" hangingPunct="1">
              <a:defRPr/>
            </a:pPr>
            <a:endParaRPr lang="en-US" altLang="en-US" sz="2400" dirty="0" smtClean="0"/>
          </a:p>
          <a:p>
            <a:pPr marL="228600" indent="-228600" algn="ctr" eaLnBrk="1" hangingPunct="1">
              <a:buFontTx/>
              <a:buNone/>
              <a:defRPr/>
            </a:pPr>
            <a:endParaRPr lang="en-US" altLang="en-US" dirty="0" smtClean="0">
              <a:solidFill>
                <a:srgbClr val="CC0000"/>
              </a:solidFill>
            </a:endParaRPr>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5"/>
          <p:cNvSpPr>
            <a:spLocks noGrp="1" noChangeArrowheads="1"/>
          </p:cNvSpPr>
          <p:nvPr>
            <p:ph type="body" idx="1"/>
          </p:nvPr>
        </p:nvSpPr>
        <p:spPr>
          <a:xfrm>
            <a:off x="457199" y="1676400"/>
            <a:ext cx="8229600" cy="5181600"/>
          </a:xfrm>
          <a:noFill/>
        </p:spPr>
        <p:txBody>
          <a:bodyPr/>
          <a:lstStyle/>
          <a:p>
            <a:pPr eaLnBrk="1" hangingPunct="1"/>
            <a:r>
              <a:rPr lang="en-US" altLang="en-US" sz="2400" dirty="0" smtClean="0"/>
              <a:t>There is no universal model for terrorist planning.  However terrorists exchange information and observe effective operational plans.</a:t>
            </a:r>
          </a:p>
          <a:p>
            <a:pPr eaLnBrk="1" hangingPunct="1"/>
            <a:r>
              <a:rPr lang="en-US" altLang="en-US" sz="2400" dirty="0" smtClean="0"/>
              <a:t>Generally, operational planning shares common characteristics both for hierarchal and decentralized, network organizations.</a:t>
            </a:r>
          </a:p>
          <a:p>
            <a:pPr eaLnBrk="1" hangingPunct="1"/>
            <a:r>
              <a:rPr lang="en-US" altLang="en-US" sz="2400" dirty="0" smtClean="0"/>
              <a:t>“The main point is to select targets where success is 100% assured.”</a:t>
            </a:r>
          </a:p>
          <a:p>
            <a:pPr lvl="1" eaLnBrk="1" hangingPunct="1"/>
            <a:r>
              <a:rPr lang="en-US" altLang="en-US" sz="2400" dirty="0" smtClean="0"/>
              <a:t>Dr. George Habash, Founder, Popular Front for the Liberation of Palestine (PFLP)</a:t>
            </a:r>
          </a:p>
        </p:txBody>
      </p:sp>
      <p:sp>
        <p:nvSpPr>
          <p:cNvPr id="2" name="Rectangle 1"/>
          <p:cNvSpPr/>
          <p:nvPr/>
        </p:nvSpPr>
        <p:spPr>
          <a:xfrm>
            <a:off x="425865" y="513888"/>
            <a:ext cx="8292270" cy="830997"/>
          </a:xfrm>
          <a:prstGeom prst="rect">
            <a:avLst/>
          </a:prstGeom>
          <a:noFill/>
        </p:spPr>
        <p:txBody>
          <a:bodyPr wrap="none">
            <a:spAutoFit/>
          </a:bodyPr>
          <a:lstStyle/>
          <a:p>
            <a:pPr algn="ctr">
              <a:defRPr/>
            </a:pPr>
            <a:r>
              <a:rPr lang="en-US" sz="4800" kern="10" dirty="0">
                <a:ln w="9525">
                  <a:solidFill>
                    <a:srgbClr val="000000"/>
                  </a:solidFill>
                  <a:round/>
                  <a:headEnd/>
                  <a:tailEnd/>
                </a:ln>
                <a:effectLst>
                  <a:outerShdw dist="35921" dir="2700000" algn="ctr" rotWithShape="0">
                    <a:srgbClr val="808080">
                      <a:alpha val="79999"/>
                    </a:srgbClr>
                  </a:outerShdw>
                </a:effectLst>
              </a:rPr>
              <a:t>Terrorist Planning Cycle</a:t>
            </a:r>
          </a:p>
        </p:txBody>
      </p:sp>
    </p:spTree>
  </p:cSld>
  <p:clrMapOvr>
    <a:masterClrMapping/>
  </p:clrMapOvr>
  <p:transition>
    <p:cover dir="r"/>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b="1" dirty="0" smtClean="0">
                <a:latin typeface="Arial Black" panose="020B0A04020102020204" pitchFamily="34" charset="0"/>
              </a:rPr>
              <a:t>8 Signs of Terrorism</a:t>
            </a:r>
            <a:endParaRPr lang="en-US" sz="4800" b="1" dirty="0">
              <a:latin typeface="Arial Black" panose="020B0A04020102020204" pitchFamily="34" charset="0"/>
            </a:endParaRPr>
          </a:p>
        </p:txBody>
      </p:sp>
      <p:sp>
        <p:nvSpPr>
          <p:cNvPr id="3" name="Content Placeholder 2"/>
          <p:cNvSpPr>
            <a:spLocks noGrp="1"/>
          </p:cNvSpPr>
          <p:nvPr>
            <p:ph idx="1"/>
          </p:nvPr>
        </p:nvSpPr>
        <p:spPr/>
        <p:txBody>
          <a:bodyPr/>
          <a:lstStyle/>
          <a:p>
            <a:pPr marL="171450" indent="-171450">
              <a:buFont typeface="Arial" panose="020B0604020202020204" pitchFamily="34" charset="0"/>
              <a:buChar char="•"/>
            </a:pPr>
            <a:r>
              <a:rPr lang="en-US" sz="2800" dirty="0" smtClean="0"/>
              <a:t>Surveillance</a:t>
            </a:r>
            <a:endParaRPr lang="en-US" sz="2800" dirty="0"/>
          </a:p>
          <a:p>
            <a:pPr marL="171450" indent="-171450">
              <a:buFont typeface="Arial" panose="020B0604020202020204" pitchFamily="34" charset="0"/>
              <a:buChar char="•"/>
            </a:pPr>
            <a:r>
              <a:rPr lang="en-US" sz="2800" dirty="0" smtClean="0"/>
              <a:t>Elicitation/seeking </a:t>
            </a:r>
            <a:r>
              <a:rPr lang="en-US" sz="2800" dirty="0"/>
              <a:t>information</a:t>
            </a:r>
          </a:p>
          <a:p>
            <a:pPr marL="171450" indent="-171450">
              <a:buFont typeface="Arial" panose="020B0604020202020204" pitchFamily="34" charset="0"/>
              <a:buChar char="•"/>
            </a:pPr>
            <a:r>
              <a:rPr lang="en-US" sz="2800" dirty="0"/>
              <a:t>Test of security</a:t>
            </a:r>
          </a:p>
          <a:p>
            <a:pPr marL="171450" indent="-171450">
              <a:buFont typeface="Arial" panose="020B0604020202020204" pitchFamily="34" charset="0"/>
              <a:buChar char="•"/>
            </a:pPr>
            <a:r>
              <a:rPr lang="en-US" sz="2800" dirty="0" smtClean="0"/>
              <a:t>Acquiring </a:t>
            </a:r>
            <a:r>
              <a:rPr lang="en-US" sz="2800" dirty="0"/>
              <a:t>supplies</a:t>
            </a:r>
          </a:p>
          <a:p>
            <a:pPr marL="171450" indent="-171450">
              <a:buFont typeface="Arial" panose="020B0604020202020204" pitchFamily="34" charset="0"/>
              <a:buChar char="•"/>
            </a:pPr>
            <a:r>
              <a:rPr lang="en-US" sz="2800" dirty="0" smtClean="0"/>
              <a:t>Suspicious </a:t>
            </a:r>
            <a:r>
              <a:rPr lang="en-US" sz="2800" dirty="0"/>
              <a:t>people</a:t>
            </a:r>
          </a:p>
          <a:p>
            <a:pPr marL="171450" indent="-171450">
              <a:buFont typeface="Arial" panose="020B0604020202020204" pitchFamily="34" charset="0"/>
              <a:buChar char="•"/>
            </a:pPr>
            <a:r>
              <a:rPr lang="en-US" sz="2800" dirty="0"/>
              <a:t>Dry runs</a:t>
            </a:r>
          </a:p>
          <a:p>
            <a:pPr marL="171450" indent="-171450">
              <a:buFont typeface="Arial" panose="020B0604020202020204" pitchFamily="34" charset="0"/>
              <a:buChar char="•"/>
            </a:pPr>
            <a:r>
              <a:rPr lang="en-US" sz="2800" dirty="0"/>
              <a:t>Deploying assets</a:t>
            </a:r>
          </a:p>
          <a:p>
            <a:pPr marL="171450" indent="-171450">
              <a:buFont typeface="Arial" panose="020B0604020202020204" pitchFamily="34" charset="0"/>
              <a:buChar char="•"/>
            </a:pPr>
            <a:r>
              <a:rPr lang="en-US" sz="2800" dirty="0"/>
              <a:t>Terrorism funding</a:t>
            </a:r>
          </a:p>
        </p:txBody>
      </p:sp>
    </p:spTree>
    <p:extLst>
      <p:ext uri="{BB962C8B-B14F-4D97-AF65-F5344CB8AC3E}">
        <p14:creationId xmlns:p14="http://schemas.microsoft.com/office/powerpoint/2010/main" val="237591164"/>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lstStyle/>
          <a:p>
            <a:r>
              <a:rPr lang="en-US" altLang="en-US" sz="6000" b="1" dirty="0"/>
              <a:t/>
            </a:r>
            <a:br>
              <a:rPr lang="en-US" altLang="en-US" sz="6000" b="1" dirty="0"/>
            </a:br>
            <a:r>
              <a:rPr lang="en-US" altLang="en-US" sz="4800" b="1" dirty="0">
                <a:latin typeface="Arial Black" panose="020B0A04020102020204" pitchFamily="34" charset="0"/>
              </a:rPr>
              <a:t>Surveillance</a:t>
            </a:r>
            <a:r>
              <a:rPr lang="en-US" altLang="en-US" b="1" dirty="0"/>
              <a:t/>
            </a:r>
            <a:br>
              <a:rPr lang="en-US" altLang="en-US" b="1" dirty="0"/>
            </a:br>
            <a:r>
              <a:rPr lang="en-US" b="1" kern="10" dirty="0">
                <a:effectLst>
                  <a:outerShdw blurRad="38100" dist="19049" dir="2700000" algn="tl" rotWithShape="0">
                    <a:schemeClr val="tx1">
                      <a:alpha val="39998"/>
                    </a:schemeClr>
                  </a:outerShdw>
                </a:effectLst>
              </a:rPr>
              <a:t/>
            </a:r>
            <a:br>
              <a:rPr lang="en-US" b="1" kern="10" dirty="0">
                <a:effectLst>
                  <a:outerShdw blurRad="38100" dist="19049" dir="2700000" algn="tl" rotWithShape="0">
                    <a:schemeClr val="tx1">
                      <a:alpha val="39998"/>
                    </a:schemeClr>
                  </a:outerShdw>
                </a:effectLst>
              </a:rPr>
            </a:br>
            <a:endParaRPr lang="en-US" dirty="0"/>
          </a:p>
        </p:txBody>
      </p:sp>
      <p:sp>
        <p:nvSpPr>
          <p:cNvPr id="3" name="Content Placeholder 2"/>
          <p:cNvSpPr>
            <a:spLocks noGrp="1"/>
          </p:cNvSpPr>
          <p:nvPr>
            <p:ph idx="1"/>
          </p:nvPr>
        </p:nvSpPr>
        <p:spPr/>
        <p:txBody>
          <a:bodyPr/>
          <a:lstStyle/>
          <a:p>
            <a:r>
              <a:rPr lang="en-US" dirty="0" smtClean="0"/>
              <a:t>The </a:t>
            </a:r>
            <a:r>
              <a:rPr lang="en-US" dirty="0"/>
              <a:t>first sign of terrorism is someone trying to </a:t>
            </a:r>
            <a:r>
              <a:rPr lang="en-US" dirty="0" smtClean="0"/>
              <a:t>monitor </a:t>
            </a:r>
            <a:r>
              <a:rPr lang="en-US" dirty="0"/>
              <a:t>or record activities. </a:t>
            </a:r>
          </a:p>
          <a:p>
            <a:r>
              <a:rPr lang="en-US" dirty="0"/>
              <a:t>Terrorists will attempt to determine </a:t>
            </a:r>
            <a:r>
              <a:rPr lang="en-US" dirty="0" smtClean="0"/>
              <a:t>the </a:t>
            </a:r>
            <a:r>
              <a:rPr lang="en-US" dirty="0"/>
              <a:t>strengths, weaknesses, and number of personnel </a:t>
            </a:r>
            <a:r>
              <a:rPr lang="en-US" dirty="0" smtClean="0"/>
              <a:t>that </a:t>
            </a:r>
            <a:r>
              <a:rPr lang="en-US" dirty="0"/>
              <a:t>may respond to an </a:t>
            </a:r>
            <a:r>
              <a:rPr lang="en-US" dirty="0" smtClean="0"/>
              <a:t>incident.</a:t>
            </a:r>
            <a:endParaRPr lang="en-US" dirty="0"/>
          </a:p>
          <a:p>
            <a:r>
              <a:rPr lang="en-US" dirty="0"/>
              <a:t>Routes to and from </a:t>
            </a:r>
            <a:r>
              <a:rPr lang="en-US" dirty="0" smtClean="0"/>
              <a:t>the </a:t>
            </a:r>
            <a:r>
              <a:rPr lang="en-US" dirty="0"/>
              <a:t>target are usually established during the </a:t>
            </a:r>
            <a:r>
              <a:rPr lang="en-US" dirty="0" smtClean="0"/>
              <a:t>surveillance </a:t>
            </a:r>
            <a:r>
              <a:rPr lang="en-US" dirty="0"/>
              <a:t>phase. </a:t>
            </a:r>
          </a:p>
          <a:p>
            <a:endParaRPr lang="en-US" dirty="0"/>
          </a:p>
        </p:txBody>
      </p:sp>
    </p:spTree>
    <p:extLst>
      <p:ext uri="{BB962C8B-B14F-4D97-AF65-F5344CB8AC3E}">
        <p14:creationId xmlns:p14="http://schemas.microsoft.com/office/powerpoint/2010/main" val="3238348539"/>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1QjXmAVurs0"/>
          <p:cNvPicPr>
            <a:picLocks noGrp="1" noRot="1" noChangeAspect="1"/>
          </p:cNvPicPr>
          <p:nvPr>
            <p:ph idx="1"/>
            <a:videoFile r:link="rId1"/>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03717407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1" name="Rectangle 3"/>
          <p:cNvSpPr>
            <a:spLocks noGrp="1" noChangeArrowheads="1"/>
          </p:cNvSpPr>
          <p:nvPr>
            <p:ph type="body" idx="1"/>
          </p:nvPr>
        </p:nvSpPr>
        <p:spPr>
          <a:xfrm>
            <a:off x="381000" y="1752600"/>
            <a:ext cx="8229600" cy="4648200"/>
          </a:xfrm>
          <a:noFill/>
        </p:spPr>
        <p:txBody>
          <a:bodyPr/>
          <a:lstStyle/>
          <a:p>
            <a:pPr eaLnBrk="1" hangingPunct="1"/>
            <a:r>
              <a:rPr lang="en-US" altLang="en-US" sz="2800" dirty="0" smtClean="0"/>
              <a:t>Data Collection on large number of targets</a:t>
            </a:r>
          </a:p>
          <a:p>
            <a:pPr eaLnBrk="1" hangingPunct="1"/>
            <a:r>
              <a:rPr lang="en-US" altLang="en-US" sz="2800" dirty="0" smtClean="0"/>
              <a:t>Carried out by lower level personnel, not core membership</a:t>
            </a:r>
          </a:p>
          <a:p>
            <a:pPr eaLnBrk="1" hangingPunct="1"/>
            <a:r>
              <a:rPr lang="en-US" altLang="en-US" sz="2800" dirty="0" smtClean="0"/>
              <a:t>Open source and general information gathering</a:t>
            </a:r>
          </a:p>
          <a:p>
            <a:pPr eaLnBrk="1" hangingPunct="1"/>
            <a:r>
              <a:rPr lang="en-US" altLang="en-US" sz="2800" dirty="0" smtClean="0"/>
              <a:t>Targets screened for symbolic value, potential to generate media attention, perceived casualty rate.</a:t>
            </a:r>
          </a:p>
          <a:p>
            <a:pPr eaLnBrk="1" hangingPunct="1"/>
            <a:r>
              <a:rPr lang="en-US" altLang="en-US" sz="2800" dirty="0" smtClean="0"/>
              <a:t>Targets considered vulnerable and which meet terrorist organization’s objectives are selected for furthering targeting. </a:t>
            </a:r>
          </a:p>
        </p:txBody>
      </p:sp>
      <p:sp>
        <p:nvSpPr>
          <p:cNvPr id="2" name="TextBox 1"/>
          <p:cNvSpPr txBox="1"/>
          <p:nvPr/>
        </p:nvSpPr>
        <p:spPr>
          <a:xfrm>
            <a:off x="2133600" y="533400"/>
            <a:ext cx="4495800" cy="757130"/>
          </a:xfrm>
          <a:prstGeom prst="rect">
            <a:avLst/>
          </a:prstGeom>
          <a:noFill/>
        </p:spPr>
        <p:txBody>
          <a:bodyPr wrap="square" rtlCol="0">
            <a:spAutoFit/>
          </a:bodyPr>
          <a:lstStyle/>
          <a:p>
            <a:pPr eaLnBrk="1" hangingPunct="1">
              <a:lnSpc>
                <a:spcPct val="90000"/>
              </a:lnSpc>
              <a:buFontTx/>
              <a:buNone/>
            </a:pPr>
            <a:r>
              <a:rPr lang="en-US" altLang="en-US" sz="4800" b="1" dirty="0"/>
              <a:t>Surveillance</a:t>
            </a:r>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aXK6GQqL_L8"/>
          <p:cNvPicPr>
            <a:picLocks noGrp="1" noRot="1" noChangeAspect="1"/>
          </p:cNvPicPr>
          <p:nvPr>
            <p:ph idx="1"/>
            <a:videoFile r:link="rId1"/>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75579650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Black" panose="020B0A04020102020204" pitchFamily="34" charset="0"/>
              </a:rPr>
              <a:t>Connecting The Dots</a:t>
            </a:r>
            <a:endParaRPr lang="en-US" dirty="0"/>
          </a:p>
        </p:txBody>
      </p:sp>
      <p:sp>
        <p:nvSpPr>
          <p:cNvPr id="3" name="Content Placeholder 2"/>
          <p:cNvSpPr>
            <a:spLocks noGrp="1"/>
          </p:cNvSpPr>
          <p:nvPr>
            <p:ph idx="1"/>
          </p:nvPr>
        </p:nvSpPr>
        <p:spPr/>
        <p:txBody>
          <a:bodyPr/>
          <a:lstStyle/>
          <a:p>
            <a:r>
              <a:rPr lang="en-US" dirty="0" smtClean="0"/>
              <a:t> </a:t>
            </a:r>
            <a:r>
              <a:rPr lang="en-US" dirty="0"/>
              <a:t>Identification, collection, and sharing of data (or dots); </a:t>
            </a:r>
          </a:p>
          <a:p>
            <a:r>
              <a:rPr lang="en-US" dirty="0" smtClean="0"/>
              <a:t>Creating </a:t>
            </a:r>
            <a:r>
              <a:rPr lang="en-US" dirty="0"/>
              <a:t>knowledge (or connecting the dots); and </a:t>
            </a:r>
          </a:p>
          <a:p>
            <a:r>
              <a:rPr lang="en-US" dirty="0" smtClean="0"/>
              <a:t>Sharing </a:t>
            </a:r>
            <a:r>
              <a:rPr lang="en-US" dirty="0"/>
              <a:t>the created knowledge. </a:t>
            </a:r>
          </a:p>
        </p:txBody>
      </p:sp>
    </p:spTree>
    <p:extLst>
      <p:ext uri="{BB962C8B-B14F-4D97-AF65-F5344CB8AC3E}">
        <p14:creationId xmlns:p14="http://schemas.microsoft.com/office/powerpoint/2010/main" val="794966328"/>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9" name="Rectangle 3"/>
          <p:cNvSpPr>
            <a:spLocks noGrp="1" noChangeArrowheads="1"/>
          </p:cNvSpPr>
          <p:nvPr>
            <p:ph type="body" idx="1"/>
          </p:nvPr>
        </p:nvSpPr>
        <p:spPr>
          <a:xfrm>
            <a:off x="579438" y="1752600"/>
            <a:ext cx="8229600" cy="4114800"/>
          </a:xfrm>
          <a:noFill/>
        </p:spPr>
        <p:txBody>
          <a:bodyPr/>
          <a:lstStyle/>
          <a:p>
            <a:pPr eaLnBrk="1" hangingPunct="1"/>
            <a:r>
              <a:rPr lang="en-US" altLang="en-US" sz="2400" dirty="0" smtClean="0"/>
              <a:t>Additional information gathering of target patterns over time.</a:t>
            </a:r>
          </a:p>
          <a:p>
            <a:pPr lvl="1" eaLnBrk="1" hangingPunct="1"/>
            <a:r>
              <a:rPr lang="en-US" altLang="en-US" sz="2400" dirty="0" smtClean="0"/>
              <a:t>Practices/Procedures/Routines</a:t>
            </a:r>
          </a:p>
          <a:p>
            <a:pPr lvl="1" eaLnBrk="1" hangingPunct="1"/>
            <a:r>
              <a:rPr lang="en-US" altLang="en-US" sz="2400" dirty="0" smtClean="0"/>
              <a:t>Residence and Workplace</a:t>
            </a:r>
          </a:p>
          <a:p>
            <a:pPr lvl="1" eaLnBrk="1" hangingPunct="1"/>
            <a:r>
              <a:rPr lang="en-US" altLang="en-US" sz="2400" dirty="0" smtClean="0"/>
              <a:t>Transportation/Routes of Travel</a:t>
            </a:r>
          </a:p>
          <a:p>
            <a:pPr lvl="1" eaLnBrk="1" hangingPunct="1"/>
            <a:r>
              <a:rPr lang="en-US" altLang="en-US" sz="2400" dirty="0" smtClean="0"/>
              <a:t>Security Measures</a:t>
            </a:r>
          </a:p>
          <a:p>
            <a:pPr eaLnBrk="1" hangingPunct="1"/>
            <a:r>
              <a:rPr lang="en-US" altLang="en-US" sz="2400" dirty="0" smtClean="0"/>
              <a:t>e.g. 2004 Surveillance of a firehouse, IMF, Prudential Building and NY Stock Exchange</a:t>
            </a:r>
          </a:p>
        </p:txBody>
      </p:sp>
      <p:sp>
        <p:nvSpPr>
          <p:cNvPr id="208900" name="WordArt 4"/>
          <p:cNvSpPr>
            <a:spLocks noChangeArrowheads="1" noChangeShapeType="1" noTextEdit="1"/>
          </p:cNvSpPr>
          <p:nvPr/>
        </p:nvSpPr>
        <p:spPr bwMode="auto">
          <a:xfrm>
            <a:off x="1066800" y="609600"/>
            <a:ext cx="6705600" cy="7620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eaLnBrk="1" hangingPunct="1">
              <a:lnSpc>
                <a:spcPct val="90000"/>
              </a:lnSpc>
              <a:buFontTx/>
              <a:buNone/>
            </a:pPr>
            <a:endParaRPr lang="en-US" altLang="en-US" sz="3600" b="1" dirty="0"/>
          </a:p>
        </p:txBody>
      </p:sp>
      <p:sp>
        <p:nvSpPr>
          <p:cNvPr id="2" name="Rectangle 1"/>
          <p:cNvSpPr/>
          <p:nvPr/>
        </p:nvSpPr>
        <p:spPr>
          <a:xfrm>
            <a:off x="2506459" y="426405"/>
            <a:ext cx="4375557" cy="757130"/>
          </a:xfrm>
          <a:prstGeom prst="rect">
            <a:avLst/>
          </a:prstGeom>
        </p:spPr>
        <p:txBody>
          <a:bodyPr wrap="none">
            <a:spAutoFit/>
          </a:bodyPr>
          <a:lstStyle/>
          <a:p>
            <a:pPr eaLnBrk="1" hangingPunct="1">
              <a:lnSpc>
                <a:spcPct val="90000"/>
              </a:lnSpc>
              <a:buFontTx/>
              <a:buNone/>
            </a:pPr>
            <a:r>
              <a:rPr lang="en-US" altLang="en-US" sz="4800" b="1" dirty="0"/>
              <a:t>Surveillance</a:t>
            </a:r>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q4nrAnY6POs"/>
          <p:cNvPicPr>
            <a:picLocks noGrp="1" noRot="1" noChangeAspect="1"/>
          </p:cNvPicPr>
          <p:nvPr>
            <p:ph idx="1"/>
            <a:videoFile r:link="rId1"/>
          </p:nvPr>
        </p:nvPicPr>
        <p:blipFill>
          <a:blip r:embed="rId3"/>
          <a:stretch>
            <a:fillRect/>
          </a:stretch>
        </p:blipFill>
        <p:spPr>
          <a:xfrm>
            <a:off x="0" y="0"/>
            <a:ext cx="9220200" cy="6858000"/>
          </a:xfrm>
          <a:prstGeom prst="rect">
            <a:avLst/>
          </a:prstGeom>
        </p:spPr>
      </p:pic>
    </p:spTree>
    <p:extLst>
      <p:ext uri="{BB962C8B-B14F-4D97-AF65-F5344CB8AC3E}">
        <p14:creationId xmlns:p14="http://schemas.microsoft.com/office/powerpoint/2010/main" val="325262184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4"/>
          <p:cNvSpPr>
            <a:spLocks noGrp="1" noChangeArrowheads="1"/>
          </p:cNvSpPr>
          <p:nvPr>
            <p:ph type="body" sz="half" idx="1"/>
          </p:nvPr>
        </p:nvSpPr>
        <p:spPr>
          <a:xfrm>
            <a:off x="381000" y="1170787"/>
            <a:ext cx="7543800" cy="5257800"/>
          </a:xfrm>
          <a:noFill/>
        </p:spPr>
        <p:txBody>
          <a:bodyPr/>
          <a:lstStyle/>
          <a:p>
            <a:pPr eaLnBrk="1" hangingPunct="1">
              <a:lnSpc>
                <a:spcPct val="90000"/>
              </a:lnSpc>
              <a:buFontTx/>
              <a:buNone/>
            </a:pPr>
            <a:r>
              <a:rPr lang="en-US" altLang="en-US" sz="2400" b="1" u="sng" dirty="0" smtClean="0"/>
              <a:t>Surveillance</a:t>
            </a:r>
            <a:endParaRPr lang="en-US" altLang="en-US" sz="2400" b="1" dirty="0" smtClean="0"/>
          </a:p>
          <a:p>
            <a:pPr eaLnBrk="1" hangingPunct="1">
              <a:lnSpc>
                <a:spcPct val="90000"/>
              </a:lnSpc>
            </a:pPr>
            <a:r>
              <a:rPr lang="en-US" altLang="en-US" sz="2400" dirty="0" smtClean="0"/>
              <a:t>The observance of a predetermined target and its surrounding areas to assess strengths and vulnerabilities in order to plan an attack against the venue.  </a:t>
            </a:r>
            <a:endParaRPr lang="en-US" altLang="en-US" sz="2400" b="1" i="1" dirty="0" smtClean="0"/>
          </a:p>
          <a:p>
            <a:pPr eaLnBrk="1" hangingPunct="1">
              <a:lnSpc>
                <a:spcPct val="90000"/>
              </a:lnSpc>
              <a:buFontTx/>
              <a:buNone/>
            </a:pPr>
            <a:r>
              <a:rPr lang="en-US" altLang="en-US" sz="2400" dirty="0" smtClean="0"/>
              <a:t>What to Look For</a:t>
            </a:r>
          </a:p>
          <a:p>
            <a:pPr eaLnBrk="1" hangingPunct="1">
              <a:lnSpc>
                <a:spcPct val="90000"/>
              </a:lnSpc>
            </a:pPr>
            <a:r>
              <a:rPr lang="en-US" altLang="en-US" sz="2400" dirty="0" smtClean="0"/>
              <a:t>Persons or vehicles observed in the same location on multiple occasions </a:t>
            </a:r>
          </a:p>
          <a:p>
            <a:pPr eaLnBrk="1" hangingPunct="1">
              <a:lnSpc>
                <a:spcPct val="90000"/>
              </a:lnSpc>
            </a:pPr>
            <a:r>
              <a:rPr lang="en-US" altLang="en-US" sz="2400" dirty="0" smtClean="0"/>
              <a:t>Persons observed near a potential target using or carrying video, still camera, or visual enhancement devices (telescopes, binoculars, or night vision/thermal devices).</a:t>
            </a:r>
          </a:p>
          <a:p>
            <a:pPr eaLnBrk="1" hangingPunct="1">
              <a:lnSpc>
                <a:spcPct val="90000"/>
              </a:lnSpc>
            </a:pPr>
            <a:endParaRPr lang="en-US" altLang="en-US" sz="2000" dirty="0" smtClean="0">
              <a:latin typeface="Tahoma" panose="020B0604030504040204" pitchFamily="34" charset="0"/>
            </a:endParaRPr>
          </a:p>
        </p:txBody>
      </p:sp>
      <p:sp>
        <p:nvSpPr>
          <p:cNvPr id="215043" name="WordArt 5"/>
          <p:cNvSpPr>
            <a:spLocks noChangeArrowheads="1" noChangeShapeType="1" noTextEdit="1"/>
          </p:cNvSpPr>
          <p:nvPr/>
        </p:nvSpPr>
        <p:spPr bwMode="auto">
          <a:xfrm>
            <a:off x="990600" y="381000"/>
            <a:ext cx="6934200" cy="9906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endParaRPr lang="en-US" sz="3600" kern="10" dirty="0"/>
          </a:p>
        </p:txBody>
      </p:sp>
      <p:sp>
        <p:nvSpPr>
          <p:cNvPr id="2" name="TextBox 1"/>
          <p:cNvSpPr txBox="1"/>
          <p:nvPr/>
        </p:nvSpPr>
        <p:spPr>
          <a:xfrm>
            <a:off x="2171700" y="304800"/>
            <a:ext cx="4572000" cy="757130"/>
          </a:xfrm>
          <a:prstGeom prst="rect">
            <a:avLst/>
          </a:prstGeom>
          <a:noFill/>
        </p:spPr>
        <p:txBody>
          <a:bodyPr wrap="square" rtlCol="0">
            <a:spAutoFit/>
          </a:bodyPr>
          <a:lstStyle/>
          <a:p>
            <a:pPr eaLnBrk="1" hangingPunct="1">
              <a:lnSpc>
                <a:spcPct val="90000"/>
              </a:lnSpc>
              <a:buFontTx/>
              <a:buNone/>
            </a:pPr>
            <a:r>
              <a:rPr lang="en-US" altLang="en-US" sz="4800" b="1" dirty="0"/>
              <a:t>Surveillance</a:t>
            </a:r>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4"/>
          <p:cNvSpPr>
            <a:spLocks noGrp="1" noChangeArrowheads="1"/>
          </p:cNvSpPr>
          <p:nvPr>
            <p:ph type="body" sz="half" idx="1"/>
          </p:nvPr>
        </p:nvSpPr>
        <p:spPr>
          <a:xfrm>
            <a:off x="381000" y="1710959"/>
            <a:ext cx="6010425" cy="4842242"/>
          </a:xfrm>
          <a:noFill/>
        </p:spPr>
        <p:txBody>
          <a:bodyPr/>
          <a:lstStyle/>
          <a:p>
            <a:pPr eaLnBrk="1" hangingPunct="1"/>
            <a:r>
              <a:rPr lang="en-US" altLang="en-US" sz="2400" dirty="0" smtClean="0"/>
              <a:t>Persons showing an interest in, or photographing venue security</a:t>
            </a:r>
          </a:p>
          <a:p>
            <a:pPr eaLnBrk="1" hangingPunct="1"/>
            <a:r>
              <a:rPr lang="en-US" altLang="en-US" sz="2400" dirty="0" smtClean="0"/>
              <a:t>Persons drawing pictures or taking notes in a non-tourist or other area, not normally known to have such activity</a:t>
            </a:r>
          </a:p>
          <a:p>
            <a:pPr eaLnBrk="1" hangingPunct="1"/>
            <a:r>
              <a:rPr lang="en-US" altLang="en-US" sz="2400" dirty="0" smtClean="0"/>
              <a:t>Persons observed with facility maps, photographs, diagrams, or notes regarding infrastructure or listing of certain key personnel</a:t>
            </a:r>
          </a:p>
          <a:p>
            <a:pPr eaLnBrk="1" hangingPunct="1"/>
            <a:r>
              <a:rPr lang="en-US" altLang="en-US" sz="2400" dirty="0" smtClean="0"/>
              <a:t>Theft of official identification cards or government-issued license plates or vehicles. </a:t>
            </a:r>
          </a:p>
          <a:p>
            <a:pPr eaLnBrk="1" hangingPunct="1"/>
            <a:endParaRPr lang="en-US" altLang="en-US" sz="2000" dirty="0" smtClean="0">
              <a:latin typeface="Tahoma" panose="020B0604030504040204" pitchFamily="34" charset="0"/>
            </a:endParaRPr>
          </a:p>
          <a:p>
            <a:pPr eaLnBrk="1" hangingPunct="1"/>
            <a:endParaRPr lang="en-US" altLang="en-US" sz="1800" dirty="0" smtClean="0">
              <a:latin typeface="Tahoma" panose="020B0604030504040204" pitchFamily="34" charset="0"/>
            </a:endParaRPr>
          </a:p>
        </p:txBody>
      </p:sp>
      <p:sp>
        <p:nvSpPr>
          <p:cNvPr id="217091" name="WordArt 5"/>
          <p:cNvSpPr>
            <a:spLocks noChangeArrowheads="1" noChangeShapeType="1" noTextEdit="1"/>
          </p:cNvSpPr>
          <p:nvPr/>
        </p:nvSpPr>
        <p:spPr bwMode="auto">
          <a:xfrm>
            <a:off x="1295400" y="228600"/>
            <a:ext cx="7010400" cy="9906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endParaRPr lang="en-US" sz="3600" kern="10" dirty="0"/>
          </a:p>
        </p:txBody>
      </p:sp>
      <p:sp>
        <p:nvSpPr>
          <p:cNvPr id="2" name="Rectangle 1"/>
          <p:cNvSpPr/>
          <p:nvPr/>
        </p:nvSpPr>
        <p:spPr>
          <a:xfrm>
            <a:off x="762000" y="1205152"/>
            <a:ext cx="3720890" cy="523220"/>
          </a:xfrm>
          <a:prstGeom prst="rect">
            <a:avLst/>
          </a:prstGeom>
        </p:spPr>
        <p:txBody>
          <a:bodyPr wrap="none">
            <a:spAutoFit/>
          </a:bodyPr>
          <a:lstStyle/>
          <a:p>
            <a:pPr eaLnBrk="1" hangingPunct="1"/>
            <a:r>
              <a:rPr lang="en-US" altLang="en-US" sz="2800" b="1" u="sng" dirty="0">
                <a:latin typeface="+mn-lt"/>
              </a:rPr>
              <a:t>Surveillance</a:t>
            </a:r>
            <a:r>
              <a:rPr lang="en-US" altLang="en-US" sz="2800" b="1" dirty="0">
                <a:latin typeface="+mn-lt"/>
              </a:rPr>
              <a:t> (cont’d)</a:t>
            </a:r>
          </a:p>
        </p:txBody>
      </p:sp>
      <p:sp>
        <p:nvSpPr>
          <p:cNvPr id="4" name="Rectangle 3"/>
          <p:cNvSpPr/>
          <p:nvPr/>
        </p:nvSpPr>
        <p:spPr>
          <a:xfrm>
            <a:off x="2015868" y="297894"/>
            <a:ext cx="4375557" cy="830997"/>
          </a:xfrm>
          <a:prstGeom prst="rect">
            <a:avLst/>
          </a:prstGeom>
        </p:spPr>
        <p:txBody>
          <a:bodyPr wrap="none">
            <a:spAutoFit/>
          </a:bodyPr>
          <a:lstStyle/>
          <a:p>
            <a:r>
              <a:rPr lang="en-US" altLang="en-US" sz="4800" b="1" dirty="0" smtClean="0">
                <a:solidFill>
                  <a:srgbClr val="000000"/>
                </a:solidFill>
              </a:rPr>
              <a:t>Surveillance</a:t>
            </a:r>
            <a:endParaRPr lang="en-US" sz="4800" b="1" dirty="0"/>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3" name="Rectangle 3"/>
          <p:cNvSpPr>
            <a:spLocks noGrp="1" noChangeArrowheads="1"/>
          </p:cNvSpPr>
          <p:nvPr>
            <p:ph type="body" idx="1"/>
          </p:nvPr>
        </p:nvSpPr>
        <p:spPr>
          <a:xfrm>
            <a:off x="472281" y="1676400"/>
            <a:ext cx="8229600" cy="4648200"/>
          </a:xfrm>
          <a:noFill/>
        </p:spPr>
        <p:txBody>
          <a:bodyPr/>
          <a:lstStyle/>
          <a:p>
            <a:pPr eaLnBrk="1" hangingPunct="1"/>
            <a:r>
              <a:rPr lang="en-US" altLang="en-US" sz="2400" dirty="0" smtClean="0"/>
              <a:t>Members of actual operational cells appear</a:t>
            </a:r>
          </a:p>
          <a:p>
            <a:pPr eaLnBrk="1" hangingPunct="1"/>
            <a:r>
              <a:rPr lang="en-US" altLang="en-US" sz="2400" dirty="0" smtClean="0"/>
              <a:t>Level of organizational/operational tradecraft increases </a:t>
            </a:r>
          </a:p>
          <a:p>
            <a:pPr eaLnBrk="1" hangingPunct="1"/>
            <a:r>
              <a:rPr lang="en-US" altLang="en-US" sz="2400" dirty="0" smtClean="0"/>
              <a:t>Establishment of current target patterns: days/weeks</a:t>
            </a:r>
          </a:p>
          <a:p>
            <a:pPr eaLnBrk="1" hangingPunct="1"/>
            <a:r>
              <a:rPr lang="en-US" altLang="en-US" sz="2400" dirty="0" smtClean="0"/>
              <a:t>Confirmation of previous intelligence and surveillance by operational team.</a:t>
            </a:r>
          </a:p>
          <a:p>
            <a:pPr lvl="1" eaLnBrk="1" hangingPunct="1"/>
            <a:r>
              <a:rPr lang="en-US" altLang="en-US" sz="2400" dirty="0" smtClean="0"/>
              <a:t>Security studies</a:t>
            </a:r>
          </a:p>
          <a:p>
            <a:pPr lvl="1" eaLnBrk="1" hangingPunct="1"/>
            <a:r>
              <a:rPr lang="en-US" altLang="en-US" sz="2400" dirty="0" smtClean="0"/>
              <a:t>Recruitment of specialized operatives</a:t>
            </a:r>
          </a:p>
          <a:p>
            <a:pPr lvl="1" eaLnBrk="1" hangingPunct="1"/>
            <a:r>
              <a:rPr lang="en-US" altLang="en-US" sz="2400" dirty="0" smtClean="0"/>
              <a:t>Operational Base: Safe houses/caches</a:t>
            </a:r>
          </a:p>
          <a:p>
            <a:pPr lvl="1" eaLnBrk="1" hangingPunct="1"/>
            <a:r>
              <a:rPr lang="en-US" altLang="en-US" sz="2400" dirty="0" smtClean="0"/>
              <a:t>Escape routes</a:t>
            </a:r>
          </a:p>
          <a:p>
            <a:pPr lvl="1" eaLnBrk="1" hangingPunct="1"/>
            <a:r>
              <a:rPr lang="en-US" altLang="en-US" sz="2400" dirty="0" smtClean="0"/>
              <a:t>Specify tactics/weapons </a:t>
            </a:r>
          </a:p>
        </p:txBody>
      </p:sp>
      <p:sp>
        <p:nvSpPr>
          <p:cNvPr id="2" name="TextBox 1"/>
          <p:cNvSpPr txBox="1"/>
          <p:nvPr/>
        </p:nvSpPr>
        <p:spPr>
          <a:xfrm>
            <a:off x="228600" y="106740"/>
            <a:ext cx="8320881" cy="1569660"/>
          </a:xfrm>
          <a:prstGeom prst="rect">
            <a:avLst/>
          </a:prstGeom>
          <a:noFill/>
        </p:spPr>
        <p:txBody>
          <a:bodyPr wrap="square">
            <a:spAutoFit/>
          </a:bodyPr>
          <a:lstStyle/>
          <a:p>
            <a:pPr algn="ctr">
              <a:defRPr/>
            </a:pPr>
            <a:r>
              <a:rPr lang="en-US" sz="4800" dirty="0">
                <a:effectLst>
                  <a:outerShdw dist="35941" dir="2700000" algn="ctr">
                    <a:srgbClr val="808080">
                      <a:alpha val="80000"/>
                    </a:srgbClr>
                  </a:outerShdw>
                </a:effectLst>
              </a:rPr>
              <a:t>Pre-Attack Surveillance </a:t>
            </a:r>
            <a:endParaRPr lang="en-US" sz="4800" dirty="0"/>
          </a:p>
          <a:p>
            <a:pPr algn="ctr">
              <a:defRPr/>
            </a:pPr>
            <a:r>
              <a:rPr lang="en-US" sz="4800" dirty="0">
                <a:effectLst>
                  <a:outerShdw dist="35941" dir="2700000" algn="ctr">
                    <a:srgbClr val="808080">
                      <a:alpha val="80000"/>
                    </a:srgbClr>
                  </a:outerShdw>
                </a:effectLst>
              </a:rPr>
              <a:t>and Planning</a:t>
            </a:r>
            <a:endParaRPr lang="en-US" sz="4800" dirty="0"/>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3"/>
          <p:cNvSpPr>
            <a:spLocks noGrp="1" noChangeArrowheads="1"/>
          </p:cNvSpPr>
          <p:nvPr>
            <p:ph type="title"/>
          </p:nvPr>
        </p:nvSpPr>
        <p:spPr>
          <a:xfrm>
            <a:off x="1371600" y="322263"/>
            <a:ext cx="6858000" cy="1143000"/>
          </a:xfrm>
          <a:noFill/>
        </p:spPr>
        <p:txBody>
          <a:bodyPr/>
          <a:lstStyle/>
          <a:p>
            <a:pPr eaLnBrk="1" hangingPunct="1"/>
            <a:r>
              <a:rPr lang="en-US" altLang="en-US" sz="4800" dirty="0" smtClean="0">
                <a:solidFill>
                  <a:schemeClr val="tx1"/>
                </a:solidFill>
                <a:latin typeface="Arial Black" panose="020B0A04020102020204" pitchFamily="34" charset="0"/>
              </a:rPr>
              <a:t>EXAMPLES OF SURVEILLANCE</a:t>
            </a:r>
          </a:p>
        </p:txBody>
      </p:sp>
      <p:sp>
        <p:nvSpPr>
          <p:cNvPr id="219139" name="Rectangle 4"/>
          <p:cNvSpPr>
            <a:spLocks noGrp="1" noChangeArrowheads="1"/>
          </p:cNvSpPr>
          <p:nvPr>
            <p:ph type="body" sz="half" idx="1"/>
          </p:nvPr>
        </p:nvSpPr>
        <p:spPr>
          <a:xfrm>
            <a:off x="457200" y="1752600"/>
            <a:ext cx="8686800" cy="609600"/>
          </a:xfrm>
          <a:noFill/>
        </p:spPr>
        <p:txBody>
          <a:bodyPr/>
          <a:lstStyle/>
          <a:p>
            <a:pPr eaLnBrk="1" hangingPunct="1">
              <a:lnSpc>
                <a:spcPct val="80000"/>
              </a:lnSpc>
            </a:pPr>
            <a:r>
              <a:rPr lang="en-US" altLang="en-US" sz="2000" dirty="0" smtClean="0">
                <a:latin typeface="Arial" panose="020B0604020202020204" pitchFamily="34" charset="0"/>
                <a:cs typeface="Arial" panose="020B0604020202020204" pitchFamily="34" charset="0"/>
              </a:rPr>
              <a:t>Issa al-Hindi surveillance of Prudential from Starbucks</a:t>
            </a:r>
          </a:p>
          <a:p>
            <a:pPr eaLnBrk="1" hangingPunct="1">
              <a:lnSpc>
                <a:spcPct val="80000"/>
              </a:lnSpc>
            </a:pPr>
            <a:r>
              <a:rPr lang="en-US" altLang="en-US" sz="2000" dirty="0" smtClean="0">
                <a:latin typeface="Arial" panose="020B0604020202020204" pitchFamily="34" charset="0"/>
                <a:cs typeface="Arial" panose="020B0604020202020204" pitchFamily="34" charset="0"/>
              </a:rPr>
              <a:t>On April 12, 2005, al-Hindi and two individuals currently in custody in the UK were indicted by New York on charges of conspiring to use WMD, providing material support and resources to terrorists, and conspiring to damage and destroy buildings.</a:t>
            </a:r>
          </a:p>
          <a:p>
            <a:pPr eaLnBrk="1" hangingPunct="1">
              <a:lnSpc>
                <a:spcPct val="80000"/>
              </a:lnSpc>
              <a:buFontTx/>
              <a:buNone/>
            </a:pPr>
            <a:endParaRPr lang="en-US" altLang="en-US" sz="2000" dirty="0" smtClean="0"/>
          </a:p>
          <a:p>
            <a:pPr eaLnBrk="1" hangingPunct="1">
              <a:lnSpc>
                <a:spcPct val="80000"/>
              </a:lnSpc>
              <a:buFontTx/>
              <a:buNone/>
            </a:pPr>
            <a:endParaRPr lang="en-US" altLang="en-US" sz="1200" dirty="0" smtClean="0"/>
          </a:p>
        </p:txBody>
      </p:sp>
      <p:pic>
        <p:nvPicPr>
          <p:cNvPr id="219140" name="Picture 5" descr="starbucks logo"/>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5181600" y="3200400"/>
            <a:ext cx="1905000" cy="1905000"/>
          </a:xfrm>
        </p:spPr>
      </p:pic>
      <p:pic>
        <p:nvPicPr>
          <p:cNvPr id="219141" name="Picture 7" descr="nynj9810prudential"/>
          <p:cNvPicPr>
            <a:picLocks noGrp="1" noChangeAspect="1" noChangeArrowheads="1"/>
          </p:cNvPicPr>
          <p:nvPr>
            <p:ph sz="quarter" idx="3"/>
          </p:nvPr>
        </p:nvPicPr>
        <p:blipFill>
          <a:blip r:embed="rId4">
            <a:extLst>
              <a:ext uri="{28A0092B-C50C-407E-A947-70E740481C1C}">
                <a14:useLocalDpi xmlns:a14="http://schemas.microsoft.com/office/drawing/2010/main" val="0"/>
              </a:ext>
            </a:extLst>
          </a:blip>
          <a:srcRect/>
          <a:stretch>
            <a:fillRect/>
          </a:stretch>
        </p:blipFill>
        <p:spPr>
          <a:xfrm>
            <a:off x="1219200" y="3124200"/>
            <a:ext cx="2819400" cy="2000250"/>
          </a:xfrm>
        </p:spPr>
      </p:pic>
      <p:sp>
        <p:nvSpPr>
          <p:cNvPr id="219142" name="Text Box 8"/>
          <p:cNvSpPr txBox="1">
            <a:spLocks noChangeArrowheads="1"/>
          </p:cNvSpPr>
          <p:nvPr/>
        </p:nvSpPr>
        <p:spPr bwMode="auto">
          <a:xfrm>
            <a:off x="517525" y="5421313"/>
            <a:ext cx="57308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2000" dirty="0"/>
          </a:p>
        </p:txBody>
      </p:sp>
      <p:sp>
        <p:nvSpPr>
          <p:cNvPr id="219143" name="Text Box 9"/>
          <p:cNvSpPr txBox="1">
            <a:spLocks noChangeArrowheads="1"/>
          </p:cNvSpPr>
          <p:nvPr/>
        </p:nvSpPr>
        <p:spPr bwMode="auto">
          <a:xfrm>
            <a:off x="-838200" y="5257800"/>
            <a:ext cx="94488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lvl="3" eaLnBrk="1" hangingPunct="1">
              <a:spcBef>
                <a:spcPct val="0"/>
              </a:spcBef>
              <a:buFontTx/>
              <a:buChar char="•"/>
            </a:pPr>
            <a:r>
              <a:rPr lang="en-US" altLang="en-US" dirty="0">
                <a:latin typeface="Tahoma" panose="020B0604030504040204" pitchFamily="34" charset="0"/>
              </a:rPr>
              <a:t> </a:t>
            </a:r>
            <a:r>
              <a:rPr lang="en-US" altLang="en-US" dirty="0">
                <a:cs typeface="Arial" panose="020B0604020202020204" pitchFamily="34" charset="0"/>
              </a:rPr>
              <a:t>Hizballah members have disguised themselves as tourists to</a:t>
            </a:r>
          </a:p>
          <a:p>
            <a:pPr lvl="3" eaLnBrk="1" hangingPunct="1">
              <a:spcBef>
                <a:spcPct val="0"/>
              </a:spcBef>
              <a:buFontTx/>
              <a:buNone/>
            </a:pPr>
            <a:r>
              <a:rPr lang="en-US" altLang="en-US" dirty="0">
                <a:cs typeface="Arial" panose="020B0604020202020204" pitchFamily="34" charset="0"/>
              </a:rPr>
              <a:t>   photograph and videotape possible targets.</a:t>
            </a:r>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A9GVvyuy-vc"/>
          <p:cNvPicPr>
            <a:picLocks noGrp="1" noRot="1" noChangeAspect="1"/>
          </p:cNvPicPr>
          <p:nvPr>
            <p:ph idx="1"/>
            <a:videoFile r:link="rId1"/>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75872710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b="1" dirty="0">
                <a:latin typeface="Arial Black" panose="020B0A04020102020204" pitchFamily="34" charset="0"/>
              </a:rPr>
              <a:t>Elicitation/Seeking Information</a:t>
            </a:r>
          </a:p>
        </p:txBody>
      </p:sp>
      <p:sp>
        <p:nvSpPr>
          <p:cNvPr id="3" name="Text Placeholder 2"/>
          <p:cNvSpPr>
            <a:spLocks noGrp="1"/>
          </p:cNvSpPr>
          <p:nvPr>
            <p:ph type="body" sz="half" idx="1"/>
          </p:nvPr>
        </p:nvSpPr>
        <p:spPr>
          <a:xfrm>
            <a:off x="457200" y="1600200"/>
            <a:ext cx="8382000" cy="4525963"/>
          </a:xfrm>
        </p:spPr>
        <p:txBody>
          <a:bodyPr/>
          <a:lstStyle/>
          <a:p>
            <a:r>
              <a:rPr lang="en-US" dirty="0"/>
              <a:t>The second sign is an attempt to gain information </a:t>
            </a:r>
            <a:r>
              <a:rPr lang="en-US" dirty="0" smtClean="0"/>
              <a:t>through </a:t>
            </a:r>
            <a:r>
              <a:rPr lang="en-US" dirty="0"/>
              <a:t>inquiries, including seeking knowledge </a:t>
            </a:r>
            <a:r>
              <a:rPr lang="en-US" dirty="0" smtClean="0"/>
              <a:t>about </a:t>
            </a:r>
            <a:r>
              <a:rPr lang="en-US" dirty="0"/>
              <a:t>a place, person, or operation. </a:t>
            </a:r>
            <a:endParaRPr lang="en-US" dirty="0" smtClean="0"/>
          </a:p>
          <a:p>
            <a:r>
              <a:rPr lang="en-US" dirty="0"/>
              <a:t>Terrorists may attempt </a:t>
            </a:r>
            <a:r>
              <a:rPr lang="en-US" dirty="0" smtClean="0"/>
              <a:t>to </a:t>
            </a:r>
            <a:r>
              <a:rPr lang="en-US" dirty="0"/>
              <a:t>research bridge and tunnel use, make unusual </a:t>
            </a:r>
            <a:r>
              <a:rPr lang="en-US" dirty="0" smtClean="0"/>
              <a:t>inquiries </a:t>
            </a:r>
            <a:r>
              <a:rPr lang="en-US" dirty="0"/>
              <a:t>concerning shipments, or look into how a </a:t>
            </a:r>
            <a:r>
              <a:rPr lang="en-US" dirty="0" smtClean="0"/>
              <a:t>facility </a:t>
            </a:r>
            <a:r>
              <a:rPr lang="en-US" dirty="0"/>
              <a:t>operates. </a:t>
            </a:r>
          </a:p>
          <a:p>
            <a:endParaRPr lang="en-US" dirty="0"/>
          </a:p>
          <a:p>
            <a:endParaRPr lang="en-US" dirty="0"/>
          </a:p>
        </p:txBody>
      </p:sp>
    </p:spTree>
    <p:extLst>
      <p:ext uri="{BB962C8B-B14F-4D97-AF65-F5344CB8AC3E}">
        <p14:creationId xmlns:p14="http://schemas.microsoft.com/office/powerpoint/2010/main" val="2384344894"/>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4"/>
          <p:cNvSpPr>
            <a:spLocks noGrp="1" noChangeArrowheads="1"/>
          </p:cNvSpPr>
          <p:nvPr>
            <p:ph type="body" sz="half" idx="1"/>
          </p:nvPr>
        </p:nvSpPr>
        <p:spPr>
          <a:xfrm>
            <a:off x="425132" y="1326606"/>
            <a:ext cx="8293736" cy="5672996"/>
          </a:xfrm>
          <a:noFill/>
        </p:spPr>
        <p:txBody>
          <a:bodyPr/>
          <a:lstStyle/>
          <a:p>
            <a:pPr eaLnBrk="1" hangingPunct="1">
              <a:lnSpc>
                <a:spcPct val="80000"/>
              </a:lnSpc>
              <a:buFontTx/>
              <a:buNone/>
            </a:pPr>
            <a:r>
              <a:rPr lang="en-US" altLang="en-US" sz="2400" dirty="0" smtClean="0"/>
              <a:t>Anyone attempting to gain specific information regarding specific building  security procedures (access, personnel, crowd flow, etc.)</a:t>
            </a:r>
            <a:endParaRPr lang="en-US" altLang="en-US" sz="2400" b="1" i="1" dirty="0" smtClean="0"/>
          </a:p>
          <a:p>
            <a:pPr eaLnBrk="1" hangingPunct="1">
              <a:lnSpc>
                <a:spcPct val="80000"/>
              </a:lnSpc>
              <a:buFontTx/>
              <a:buNone/>
            </a:pPr>
            <a:r>
              <a:rPr lang="en-US" altLang="en-US" sz="2400" dirty="0" smtClean="0"/>
              <a:t>What to Look For:</a:t>
            </a:r>
          </a:p>
          <a:p>
            <a:pPr eaLnBrk="1" hangingPunct="1">
              <a:lnSpc>
                <a:spcPct val="80000"/>
              </a:lnSpc>
            </a:pPr>
            <a:r>
              <a:rPr lang="en-US" altLang="en-US" sz="2400" dirty="0" smtClean="0"/>
              <a:t>Inquiries as to security manpower and access to sensitive areas</a:t>
            </a:r>
          </a:p>
          <a:p>
            <a:pPr eaLnBrk="1" hangingPunct="1">
              <a:lnSpc>
                <a:spcPct val="80000"/>
              </a:lnSpc>
            </a:pPr>
            <a:r>
              <a:rPr lang="en-US" altLang="en-US" sz="2400" dirty="0" smtClean="0"/>
              <a:t>Inquiries regarding HVAC systems, or fuel handling and storage, by persons not associated with service agencies or providers</a:t>
            </a:r>
          </a:p>
          <a:p>
            <a:pPr eaLnBrk="1" hangingPunct="1">
              <a:lnSpc>
                <a:spcPct val="80000"/>
              </a:lnSpc>
            </a:pPr>
            <a:r>
              <a:rPr lang="en-US" altLang="en-US" sz="2400" dirty="0" smtClean="0"/>
              <a:t>Inquiries into the purchase of an ambulance, school bus, limousine, or any other vehicle that would generally be regarded as innocuous</a:t>
            </a:r>
          </a:p>
          <a:p>
            <a:pPr eaLnBrk="1" hangingPunct="1">
              <a:lnSpc>
                <a:spcPct val="80000"/>
              </a:lnSpc>
              <a:buFont typeface="Symbol" panose="05050102010706020507" pitchFamily="18" charset="2"/>
              <a:buChar char=""/>
            </a:pPr>
            <a:r>
              <a:rPr lang="en-US" altLang="en-US" sz="2400" dirty="0" smtClean="0"/>
              <a:t>Inquiries regarding the licensing/certification for HAZMATS transportation</a:t>
            </a:r>
          </a:p>
          <a:p>
            <a:pPr eaLnBrk="1" hangingPunct="1">
              <a:lnSpc>
                <a:spcPct val="80000"/>
              </a:lnSpc>
              <a:buFont typeface="Symbol" panose="05050102010706020507" pitchFamily="18" charset="2"/>
              <a:buChar char=""/>
            </a:pPr>
            <a:r>
              <a:rPr lang="en-US" altLang="en-US" sz="2400" dirty="0" smtClean="0"/>
              <a:t>Inquiries regarding local chemical/biological/nuclear/radiological sales, storage or transportation sites. </a:t>
            </a:r>
          </a:p>
          <a:p>
            <a:pPr eaLnBrk="1" hangingPunct="1">
              <a:lnSpc>
                <a:spcPct val="80000"/>
              </a:lnSpc>
              <a:buFont typeface="Symbol" panose="05050102010706020507" pitchFamily="18" charset="2"/>
              <a:buChar char=""/>
            </a:pPr>
            <a:endParaRPr lang="en-US" altLang="en-US" sz="1600" dirty="0" smtClean="0"/>
          </a:p>
          <a:p>
            <a:pPr eaLnBrk="1" hangingPunct="1">
              <a:lnSpc>
                <a:spcPct val="80000"/>
              </a:lnSpc>
              <a:buFont typeface="Symbol" panose="05050102010706020507" pitchFamily="18" charset="2"/>
              <a:buChar char=""/>
            </a:pPr>
            <a:endParaRPr lang="en-US" altLang="en-US" sz="1600" dirty="0" smtClean="0"/>
          </a:p>
          <a:p>
            <a:pPr eaLnBrk="1" hangingPunct="1">
              <a:lnSpc>
                <a:spcPct val="80000"/>
              </a:lnSpc>
            </a:pPr>
            <a:endParaRPr lang="en-US" altLang="en-US" sz="1600" dirty="0" smtClean="0">
              <a:latin typeface="Tahoma" panose="020B0604030504040204" pitchFamily="34" charset="0"/>
            </a:endParaRPr>
          </a:p>
        </p:txBody>
      </p:sp>
      <p:sp>
        <p:nvSpPr>
          <p:cNvPr id="223235" name="WordArt 5"/>
          <p:cNvSpPr>
            <a:spLocks noChangeArrowheads="1" noChangeShapeType="1" noTextEdit="1"/>
          </p:cNvSpPr>
          <p:nvPr/>
        </p:nvSpPr>
        <p:spPr bwMode="auto">
          <a:xfrm>
            <a:off x="1104900" y="366713"/>
            <a:ext cx="6934200" cy="9906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endParaRPr lang="en-US" sz="3600" kern="10" dirty="0"/>
          </a:p>
        </p:txBody>
      </p:sp>
      <p:sp>
        <p:nvSpPr>
          <p:cNvPr id="2" name="Rectangle 1"/>
          <p:cNvSpPr/>
          <p:nvPr/>
        </p:nvSpPr>
        <p:spPr>
          <a:xfrm>
            <a:off x="1220409" y="68690"/>
            <a:ext cx="6703182" cy="1288623"/>
          </a:xfrm>
          <a:prstGeom prst="rect">
            <a:avLst/>
          </a:prstGeom>
        </p:spPr>
        <p:txBody>
          <a:bodyPr wrap="none">
            <a:spAutoFit/>
          </a:bodyPr>
          <a:lstStyle/>
          <a:p>
            <a:pPr algn="ctr" eaLnBrk="1" hangingPunct="1">
              <a:lnSpc>
                <a:spcPct val="80000"/>
              </a:lnSpc>
              <a:buFontTx/>
              <a:buNone/>
            </a:pPr>
            <a:r>
              <a:rPr lang="en-US" sz="4800" dirty="0"/>
              <a:t>Elicitation/Seeking </a:t>
            </a:r>
            <a:endParaRPr lang="en-US" sz="4800" dirty="0" smtClean="0"/>
          </a:p>
          <a:p>
            <a:pPr algn="ctr" eaLnBrk="1" hangingPunct="1">
              <a:lnSpc>
                <a:spcPct val="80000"/>
              </a:lnSpc>
              <a:buFontTx/>
              <a:buNone/>
            </a:pPr>
            <a:r>
              <a:rPr lang="en-US" sz="4800" dirty="0" smtClean="0"/>
              <a:t>Information</a:t>
            </a:r>
            <a:endParaRPr lang="en-US" altLang="en-US" sz="4800" dirty="0"/>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4"/>
          <p:cNvSpPr>
            <a:spLocks noGrp="1" noChangeArrowheads="1"/>
          </p:cNvSpPr>
          <p:nvPr>
            <p:ph type="body" sz="half" idx="1"/>
          </p:nvPr>
        </p:nvSpPr>
        <p:spPr>
          <a:xfrm>
            <a:off x="228600" y="1474839"/>
            <a:ext cx="6400800" cy="5410200"/>
          </a:xfrm>
          <a:noFill/>
        </p:spPr>
        <p:txBody>
          <a:bodyPr/>
          <a:lstStyle/>
          <a:p>
            <a:pPr eaLnBrk="1" hangingPunct="1">
              <a:lnSpc>
                <a:spcPct val="90000"/>
              </a:lnSpc>
              <a:buFontTx/>
              <a:buNone/>
            </a:pPr>
            <a:r>
              <a:rPr lang="en-US" altLang="en-US" sz="2400" dirty="0" smtClean="0">
                <a:latin typeface="Arial" panose="020B0604020202020204" pitchFamily="34" charset="0"/>
                <a:cs typeface="Arial" panose="020B0604020202020204" pitchFamily="34" charset="0"/>
              </a:rPr>
              <a:t>Attempts to examine and study existing security protocols at a specific target, usually done by penetrating guarded or sensitive areas and observing security or law enforcement response.</a:t>
            </a:r>
            <a:endParaRPr lang="en-US" altLang="en-US" sz="2400" b="1" i="1" dirty="0" smtClean="0">
              <a:latin typeface="Arial" panose="020B0604020202020204" pitchFamily="34" charset="0"/>
              <a:cs typeface="Arial" panose="020B0604020202020204" pitchFamily="34" charset="0"/>
            </a:endParaRPr>
          </a:p>
          <a:p>
            <a:pPr eaLnBrk="1" hangingPunct="1">
              <a:lnSpc>
                <a:spcPct val="90000"/>
              </a:lnSpc>
              <a:buFontTx/>
              <a:buNone/>
            </a:pPr>
            <a:r>
              <a:rPr lang="en-US" altLang="en-US" sz="2400" dirty="0" smtClean="0">
                <a:latin typeface="Arial" panose="020B0604020202020204" pitchFamily="34" charset="0"/>
                <a:cs typeface="Arial" panose="020B0604020202020204" pitchFamily="34" charset="0"/>
              </a:rPr>
              <a:t>What to Look For:</a:t>
            </a:r>
          </a:p>
          <a:p>
            <a:pPr eaLnBrk="1" hangingPunct="1">
              <a:lnSpc>
                <a:spcPct val="90000"/>
              </a:lnSpc>
            </a:pPr>
            <a:r>
              <a:rPr lang="en-US" altLang="en-US" sz="2400" dirty="0" smtClean="0">
                <a:latin typeface="Arial" panose="020B0604020202020204" pitchFamily="34" charset="0"/>
                <a:cs typeface="Arial" panose="020B0604020202020204" pitchFamily="34" charset="0"/>
              </a:rPr>
              <a:t>A noted pattern or series of false alarms requiring law enforcement or emergency services response, individuals noticeably observing security procedures and responses, or questioning security or facility personnel. </a:t>
            </a:r>
          </a:p>
          <a:p>
            <a:pPr eaLnBrk="1" hangingPunct="1">
              <a:lnSpc>
                <a:spcPct val="90000"/>
              </a:lnSpc>
            </a:pPr>
            <a:r>
              <a:rPr lang="en-US" altLang="en-US" sz="2400" dirty="0" smtClean="0">
                <a:latin typeface="Arial" panose="020B0604020202020204" pitchFamily="34" charset="0"/>
                <a:cs typeface="Arial" panose="020B0604020202020204" pitchFamily="34" charset="0"/>
              </a:rPr>
              <a:t>Attempts to penetrate physical security barriers.</a:t>
            </a:r>
          </a:p>
        </p:txBody>
      </p:sp>
      <p:sp>
        <p:nvSpPr>
          <p:cNvPr id="3" name="TextBox 2"/>
          <p:cNvSpPr txBox="1"/>
          <p:nvPr/>
        </p:nvSpPr>
        <p:spPr>
          <a:xfrm>
            <a:off x="1295400" y="0"/>
            <a:ext cx="6703182" cy="1569660"/>
          </a:xfrm>
          <a:prstGeom prst="rect">
            <a:avLst/>
          </a:prstGeom>
          <a:noFill/>
        </p:spPr>
        <p:txBody>
          <a:bodyPr wrap="none" rtlCol="0">
            <a:spAutoFit/>
          </a:bodyPr>
          <a:lstStyle/>
          <a:p>
            <a:pPr algn="ctr"/>
            <a:r>
              <a:rPr lang="en-US" sz="4800" b="1" dirty="0"/>
              <a:t>Elicitation/Seeking </a:t>
            </a:r>
            <a:endParaRPr lang="en-US" sz="4800" b="1" dirty="0" smtClean="0"/>
          </a:p>
          <a:p>
            <a:pPr algn="ctr"/>
            <a:r>
              <a:rPr lang="en-US" sz="4800" b="1" dirty="0" smtClean="0"/>
              <a:t>Information</a:t>
            </a:r>
            <a:endParaRPr lang="en-US" sz="48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28600"/>
            <a:ext cx="9067800" cy="1143000"/>
          </a:xfrm>
        </p:spPr>
        <p:txBody>
          <a:bodyPr/>
          <a:lstStyle/>
          <a:p>
            <a:r>
              <a:rPr lang="en-US" b="1" dirty="0">
                <a:latin typeface="Arial Black" panose="020B0A04020102020204" pitchFamily="34" charset="0"/>
              </a:rPr>
              <a:t>Identification, C</a:t>
            </a:r>
            <a:r>
              <a:rPr lang="en-US" b="1" dirty="0" smtClean="0">
                <a:latin typeface="Arial Black" panose="020B0A04020102020204" pitchFamily="34" charset="0"/>
              </a:rPr>
              <a:t>ollection</a:t>
            </a:r>
            <a:r>
              <a:rPr lang="en-US" b="1" dirty="0">
                <a:latin typeface="Arial Black" panose="020B0A04020102020204" pitchFamily="34" charset="0"/>
              </a:rPr>
              <a:t>, and </a:t>
            </a:r>
            <a:r>
              <a:rPr lang="en-US" b="1" dirty="0" smtClean="0">
                <a:latin typeface="Arial Black" panose="020B0A04020102020204" pitchFamily="34" charset="0"/>
              </a:rPr>
              <a:t>Sharing </a:t>
            </a:r>
            <a:r>
              <a:rPr lang="en-US" b="1" dirty="0">
                <a:latin typeface="Arial Black" panose="020B0A04020102020204" pitchFamily="34" charset="0"/>
              </a:rPr>
              <a:t>of </a:t>
            </a:r>
            <a:r>
              <a:rPr lang="en-US" b="1" dirty="0" smtClean="0">
                <a:latin typeface="Arial Black" panose="020B0A04020102020204" pitchFamily="34" charset="0"/>
              </a:rPr>
              <a:t>Data </a:t>
            </a:r>
            <a:r>
              <a:rPr lang="en-US" b="1" dirty="0">
                <a:latin typeface="Arial Black" panose="020B0A04020102020204" pitchFamily="34" charset="0"/>
              </a:rPr>
              <a:t>(or </a:t>
            </a:r>
            <a:r>
              <a:rPr lang="en-US" b="1" dirty="0" smtClean="0">
                <a:latin typeface="Arial Black" panose="020B0A04020102020204" pitchFamily="34" charset="0"/>
              </a:rPr>
              <a:t>Dots)</a:t>
            </a:r>
            <a:endParaRPr lang="en-US" b="1" dirty="0">
              <a:latin typeface="Arial Black" panose="020B0A04020102020204" pitchFamily="34" charset="0"/>
            </a:endParaRPr>
          </a:p>
        </p:txBody>
      </p:sp>
      <p:sp>
        <p:nvSpPr>
          <p:cNvPr id="3" name="Content Placeholder 2"/>
          <p:cNvSpPr>
            <a:spLocks noGrp="1"/>
          </p:cNvSpPr>
          <p:nvPr>
            <p:ph idx="1"/>
          </p:nvPr>
        </p:nvSpPr>
        <p:spPr>
          <a:xfrm>
            <a:off x="457200" y="1981200"/>
            <a:ext cx="8229600" cy="4525963"/>
          </a:xfrm>
        </p:spPr>
        <p:txBody>
          <a:bodyPr/>
          <a:lstStyle/>
          <a:p>
            <a:r>
              <a:rPr lang="en-US" dirty="0"/>
              <a:t>How </a:t>
            </a:r>
            <a:r>
              <a:rPr lang="en-US" dirty="0" smtClean="0"/>
              <a:t>are </a:t>
            </a:r>
            <a:r>
              <a:rPr lang="en-US" dirty="0"/>
              <a:t>d</a:t>
            </a:r>
            <a:r>
              <a:rPr lang="en-US" dirty="0" smtClean="0"/>
              <a:t>ots collected </a:t>
            </a:r>
            <a:r>
              <a:rPr lang="en-US" dirty="0"/>
              <a:t>and </a:t>
            </a:r>
            <a:r>
              <a:rPr lang="en-US" dirty="0" smtClean="0"/>
              <a:t>shared</a:t>
            </a:r>
          </a:p>
          <a:p>
            <a:r>
              <a:rPr lang="en-US" dirty="0"/>
              <a:t>Traditional </a:t>
            </a:r>
            <a:r>
              <a:rPr lang="en-US" dirty="0" smtClean="0"/>
              <a:t>foreign intelligence data</a:t>
            </a:r>
          </a:p>
          <a:p>
            <a:r>
              <a:rPr lang="en-US" dirty="0"/>
              <a:t>Domestic </a:t>
            </a:r>
            <a:r>
              <a:rPr lang="en-US" dirty="0" smtClean="0"/>
              <a:t>intelligence </a:t>
            </a:r>
            <a:r>
              <a:rPr lang="en-US" dirty="0"/>
              <a:t>and </a:t>
            </a:r>
            <a:r>
              <a:rPr lang="en-US" dirty="0" smtClean="0"/>
              <a:t>law </a:t>
            </a:r>
            <a:r>
              <a:rPr lang="en-US" dirty="0"/>
              <a:t>e</a:t>
            </a:r>
            <a:r>
              <a:rPr lang="en-US" dirty="0" smtClean="0"/>
              <a:t>nforcement data</a:t>
            </a:r>
          </a:p>
        </p:txBody>
      </p:sp>
    </p:spTree>
    <p:extLst>
      <p:ext uri="{BB962C8B-B14F-4D97-AF65-F5344CB8AC3E}">
        <p14:creationId xmlns:p14="http://schemas.microsoft.com/office/powerpoint/2010/main" val="2547215692"/>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b="1" dirty="0" smtClean="0">
                <a:latin typeface="Arial Black" panose="020B0A04020102020204" pitchFamily="34" charset="0"/>
              </a:rPr>
              <a:t>Testing of Security</a:t>
            </a:r>
            <a:endParaRPr lang="en-US" sz="4800" b="1" dirty="0">
              <a:latin typeface="Arial Black" panose="020B0A04020102020204" pitchFamily="34" charset="0"/>
            </a:endParaRPr>
          </a:p>
        </p:txBody>
      </p:sp>
      <p:sp>
        <p:nvSpPr>
          <p:cNvPr id="3" name="Text Placeholder 2"/>
          <p:cNvSpPr>
            <a:spLocks noGrp="1"/>
          </p:cNvSpPr>
          <p:nvPr>
            <p:ph type="body" sz="half" idx="1"/>
          </p:nvPr>
        </p:nvSpPr>
        <p:spPr>
          <a:xfrm>
            <a:off x="457200" y="1600200"/>
            <a:ext cx="8229600" cy="4800600"/>
          </a:xfrm>
        </p:spPr>
        <p:txBody>
          <a:bodyPr/>
          <a:lstStyle/>
          <a:p>
            <a:r>
              <a:rPr lang="en-US" sz="2800" dirty="0" smtClean="0"/>
              <a:t>Any attempts to measure reaction times to security breaches, attempts to penetrate physical security barriers, or monitor procedures in order to assess strengths and weaknesses</a:t>
            </a:r>
            <a:r>
              <a:rPr lang="en-US" dirty="0" smtClean="0"/>
              <a:t>.</a:t>
            </a:r>
          </a:p>
          <a:p>
            <a:r>
              <a:rPr lang="en-US" sz="2800" dirty="0"/>
              <a:t>Tests of security or probing are techniques terrorists </a:t>
            </a:r>
            <a:r>
              <a:rPr lang="en-US" sz="2800" dirty="0" smtClean="0"/>
              <a:t>use </a:t>
            </a:r>
            <a:r>
              <a:rPr lang="en-US" sz="2800" dirty="0"/>
              <a:t>to gather </a:t>
            </a:r>
            <a:r>
              <a:rPr lang="en-US" sz="2800" dirty="0" smtClean="0"/>
              <a:t>data</a:t>
            </a:r>
            <a:r>
              <a:rPr lang="en-US" dirty="0" smtClean="0"/>
              <a:t>.</a:t>
            </a:r>
            <a:endParaRPr lang="en-US" dirty="0"/>
          </a:p>
          <a:p>
            <a:r>
              <a:rPr lang="en-US" sz="2800" dirty="0" smtClean="0"/>
              <a:t>Terrorists </a:t>
            </a:r>
            <a:r>
              <a:rPr lang="en-US" sz="2800" dirty="0"/>
              <a:t>may also try to </a:t>
            </a:r>
            <a:r>
              <a:rPr lang="en-US" sz="2800" dirty="0" smtClean="0"/>
              <a:t>penetrate </a:t>
            </a:r>
            <a:r>
              <a:rPr lang="en-US" sz="2800" dirty="0"/>
              <a:t>physical security barriers or test response </a:t>
            </a:r>
            <a:r>
              <a:rPr lang="en-US" sz="2800" dirty="0" smtClean="0"/>
              <a:t>procedures </a:t>
            </a:r>
            <a:r>
              <a:rPr lang="en-US" sz="2800" dirty="0"/>
              <a:t>to assess strengths and weaknesses. </a:t>
            </a:r>
          </a:p>
          <a:p>
            <a:endParaRPr lang="en-US" dirty="0" smtClean="0"/>
          </a:p>
        </p:txBody>
      </p:sp>
    </p:spTree>
    <p:extLst>
      <p:ext uri="{BB962C8B-B14F-4D97-AF65-F5344CB8AC3E}">
        <p14:creationId xmlns:p14="http://schemas.microsoft.com/office/powerpoint/2010/main" val="3950212453"/>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3"/>
          <p:cNvSpPr>
            <a:spLocks noGrp="1" noChangeArrowheads="1"/>
          </p:cNvSpPr>
          <p:nvPr>
            <p:ph type="title"/>
          </p:nvPr>
        </p:nvSpPr>
        <p:spPr>
          <a:xfrm>
            <a:off x="1143000" y="293688"/>
            <a:ext cx="6858000" cy="1143000"/>
          </a:xfrm>
          <a:noFill/>
        </p:spPr>
        <p:txBody>
          <a:bodyPr/>
          <a:lstStyle/>
          <a:p>
            <a:pPr eaLnBrk="1" hangingPunct="1"/>
            <a:r>
              <a:rPr lang="en-US" altLang="en-US" sz="4800" dirty="0" smtClean="0">
                <a:solidFill>
                  <a:schemeClr val="tx1"/>
                </a:solidFill>
                <a:latin typeface="Arial Black" panose="020B0A04020102020204" pitchFamily="34" charset="0"/>
              </a:rPr>
              <a:t>Examples Of Testing Security</a:t>
            </a:r>
          </a:p>
        </p:txBody>
      </p:sp>
      <p:pic>
        <p:nvPicPr>
          <p:cNvPr id="229379" name="Picture 5" descr="Federal Air Marshal Patc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9000" y="2590800"/>
            <a:ext cx="161925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9380" name="Rectangle 6"/>
          <p:cNvSpPr>
            <a:spLocks noGrp="1" noChangeArrowheads="1"/>
          </p:cNvSpPr>
          <p:nvPr>
            <p:ph type="body" idx="1"/>
          </p:nvPr>
        </p:nvSpPr>
        <p:spPr>
          <a:xfrm>
            <a:off x="304800" y="1828800"/>
            <a:ext cx="8229600" cy="4525963"/>
          </a:xfrm>
          <a:noFill/>
        </p:spPr>
        <p:txBody>
          <a:bodyPr/>
          <a:lstStyle/>
          <a:p>
            <a:pPr eaLnBrk="1" hangingPunct="1"/>
            <a:r>
              <a:rPr lang="en-US" altLang="en-US" dirty="0" smtClean="0"/>
              <a:t>Passengers standing up and walking around on U.S. flights</a:t>
            </a:r>
          </a:p>
          <a:p>
            <a:pPr eaLnBrk="1" hangingPunct="1"/>
            <a:r>
              <a:rPr lang="en-US" altLang="en-US" dirty="0" smtClean="0"/>
              <a:t>Suspicious Packages</a:t>
            </a:r>
          </a:p>
          <a:p>
            <a:pPr eaLnBrk="1" hangingPunct="1"/>
            <a:r>
              <a:rPr lang="en-US" altLang="en-US" dirty="0" smtClean="0"/>
              <a:t>Bomb threats/Redirection of flights</a:t>
            </a:r>
          </a:p>
          <a:p>
            <a:pPr eaLnBrk="1" hangingPunct="1">
              <a:buFontTx/>
              <a:buNone/>
            </a:pPr>
            <a:r>
              <a:rPr lang="en-US" altLang="en-US" dirty="0" smtClean="0"/>
              <a:t>	in US and Europe</a:t>
            </a:r>
          </a:p>
          <a:p>
            <a:pPr eaLnBrk="1" hangingPunct="1"/>
            <a:endParaRPr lang="en-US" altLang="en-US" dirty="0" smtClean="0"/>
          </a:p>
        </p:txBody>
      </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4"/>
          <p:cNvSpPr>
            <a:spLocks noGrp="1" noChangeArrowheads="1"/>
          </p:cNvSpPr>
          <p:nvPr>
            <p:ph type="body" sz="half" idx="1"/>
          </p:nvPr>
        </p:nvSpPr>
        <p:spPr>
          <a:xfrm>
            <a:off x="457200" y="1458913"/>
            <a:ext cx="6019800" cy="4724400"/>
          </a:xfrm>
          <a:noFill/>
        </p:spPr>
        <p:txBody>
          <a:bodyPr/>
          <a:lstStyle/>
          <a:p>
            <a:pPr eaLnBrk="1" hangingPunct="1">
              <a:lnSpc>
                <a:spcPct val="80000"/>
              </a:lnSpc>
              <a:buFontTx/>
              <a:buNone/>
            </a:pPr>
            <a:r>
              <a:rPr lang="en-US" altLang="en-US" sz="1800" b="1" u="sng" dirty="0" smtClean="0">
                <a:latin typeface="Tahoma" panose="020B0604030504040204" pitchFamily="34" charset="0"/>
              </a:rPr>
              <a:t>Acquiring Supplies</a:t>
            </a:r>
            <a:endParaRPr lang="en-US" altLang="en-US" sz="1800" dirty="0" smtClean="0">
              <a:latin typeface="Tahoma" panose="020B0604030504040204" pitchFamily="34" charset="0"/>
            </a:endParaRPr>
          </a:p>
          <a:p>
            <a:pPr eaLnBrk="1" hangingPunct="1">
              <a:lnSpc>
                <a:spcPct val="80000"/>
              </a:lnSpc>
            </a:pPr>
            <a:r>
              <a:rPr lang="en-US" altLang="en-US" sz="1800" dirty="0" smtClean="0">
                <a:latin typeface="Tahoma" panose="020B0604030504040204" pitchFamily="34" charset="0"/>
              </a:rPr>
              <a:t>Suspicious purchases or thefts of explosives, weapons, or ammunition.  </a:t>
            </a:r>
          </a:p>
          <a:p>
            <a:pPr eaLnBrk="1" hangingPunct="1">
              <a:lnSpc>
                <a:spcPct val="80000"/>
              </a:lnSpc>
            </a:pPr>
            <a:r>
              <a:rPr lang="en-US" altLang="en-US" sz="1800" dirty="0" smtClean="0">
                <a:latin typeface="Tahoma" panose="020B0604030504040204" pitchFamily="34" charset="0"/>
              </a:rPr>
              <a:t>Someone in possession of false or stolen identification material, and/or official or official-looking uniforms or vehicles. </a:t>
            </a:r>
          </a:p>
          <a:p>
            <a:pPr eaLnBrk="1" hangingPunct="1">
              <a:lnSpc>
                <a:spcPct val="80000"/>
              </a:lnSpc>
              <a:buFontTx/>
              <a:buNone/>
            </a:pPr>
            <a:endParaRPr lang="en-US" altLang="en-US" sz="1800" b="1" i="1" dirty="0" smtClean="0">
              <a:latin typeface="Tahoma" panose="020B0604030504040204" pitchFamily="34" charset="0"/>
            </a:endParaRPr>
          </a:p>
          <a:p>
            <a:pPr eaLnBrk="1" hangingPunct="1">
              <a:lnSpc>
                <a:spcPct val="80000"/>
              </a:lnSpc>
              <a:buFontTx/>
              <a:buNone/>
            </a:pPr>
            <a:r>
              <a:rPr lang="en-US" altLang="en-US" sz="1800" b="1" dirty="0" smtClean="0">
                <a:latin typeface="Tahoma" panose="020B0604030504040204" pitchFamily="34" charset="0"/>
              </a:rPr>
              <a:t>What to Look For:</a:t>
            </a:r>
          </a:p>
          <a:p>
            <a:pPr eaLnBrk="1" hangingPunct="1">
              <a:lnSpc>
                <a:spcPct val="80000"/>
              </a:lnSpc>
            </a:pPr>
            <a:r>
              <a:rPr lang="en-US" altLang="en-US" sz="1800" dirty="0" smtClean="0">
                <a:latin typeface="Tahoma" panose="020B0604030504040204" pitchFamily="34" charset="0"/>
              </a:rPr>
              <a:t>Theft of official ID cards or government official license plates or vehicles. </a:t>
            </a:r>
          </a:p>
          <a:p>
            <a:pPr eaLnBrk="1" hangingPunct="1">
              <a:lnSpc>
                <a:spcPct val="80000"/>
              </a:lnSpc>
            </a:pPr>
            <a:r>
              <a:rPr lang="en-US" altLang="en-US" sz="1800" dirty="0" smtClean="0">
                <a:latin typeface="Tahoma" panose="020B0604030504040204" pitchFamily="34" charset="0"/>
              </a:rPr>
              <a:t>Theft of unauthorized uniforms, radios: short wave, two-way and scanners. </a:t>
            </a:r>
          </a:p>
          <a:p>
            <a:pPr eaLnBrk="1" hangingPunct="1">
              <a:lnSpc>
                <a:spcPct val="80000"/>
              </a:lnSpc>
            </a:pPr>
            <a:r>
              <a:rPr lang="en-US" altLang="en-US" sz="1800" dirty="0" smtClean="0">
                <a:latin typeface="Tahoma" panose="020B0604030504040204" pitchFamily="34" charset="0"/>
              </a:rPr>
              <a:t>Theft or purchase of respirators or chemical mixing devices.</a:t>
            </a:r>
          </a:p>
          <a:p>
            <a:pPr eaLnBrk="1" hangingPunct="1">
              <a:lnSpc>
                <a:spcPct val="80000"/>
              </a:lnSpc>
              <a:buClr>
                <a:schemeClr val="tx1"/>
              </a:buClr>
              <a:buFont typeface="Symbol" panose="05050102010706020507" pitchFamily="18" charset="2"/>
              <a:buChar char=""/>
            </a:pPr>
            <a:r>
              <a:rPr lang="en-US" altLang="en-US" sz="1800" dirty="0" smtClean="0">
                <a:latin typeface="Tahoma" panose="020B0604030504040204" pitchFamily="34" charset="0"/>
              </a:rPr>
              <a:t>Theft or purchase of specialized fuels, agricultural or industrial chemicals, blasting caps, or fuses for explosives.</a:t>
            </a:r>
          </a:p>
          <a:p>
            <a:pPr eaLnBrk="1" hangingPunct="1">
              <a:lnSpc>
                <a:spcPct val="80000"/>
              </a:lnSpc>
              <a:buClr>
                <a:schemeClr val="tx1"/>
              </a:buClr>
              <a:buFont typeface="Symbol" panose="05050102010706020507" pitchFamily="18" charset="2"/>
              <a:buChar char=""/>
            </a:pPr>
            <a:r>
              <a:rPr lang="en-US" altLang="en-US" sz="1800" dirty="0" smtClean="0">
                <a:latin typeface="Tahoma" panose="020B0604030504040204" pitchFamily="34" charset="0"/>
              </a:rPr>
              <a:t>Theft or purchase of paint or logos similar to those found on security or emergency utility vehicles.</a:t>
            </a:r>
          </a:p>
          <a:p>
            <a:pPr eaLnBrk="1" hangingPunct="1">
              <a:lnSpc>
                <a:spcPct val="80000"/>
              </a:lnSpc>
              <a:buClr>
                <a:schemeClr val="tx1"/>
              </a:buClr>
              <a:buFont typeface="Symbol" panose="05050102010706020507" pitchFamily="18" charset="2"/>
              <a:buNone/>
            </a:pPr>
            <a:endParaRPr lang="en-US" altLang="en-US" sz="1200" dirty="0" smtClean="0">
              <a:latin typeface="Tahoma" panose="020B0604030504040204" pitchFamily="34" charset="0"/>
            </a:endParaRPr>
          </a:p>
        </p:txBody>
      </p:sp>
      <p:sp>
        <p:nvSpPr>
          <p:cNvPr id="231427" name="TextBox 2"/>
          <p:cNvSpPr txBox="1">
            <a:spLocks noChangeArrowheads="1"/>
          </p:cNvSpPr>
          <p:nvPr/>
        </p:nvSpPr>
        <p:spPr bwMode="auto">
          <a:xfrm>
            <a:off x="1143000" y="381000"/>
            <a:ext cx="67818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pPr>
            <a:r>
              <a:rPr lang="en-US" altLang="en-US" sz="4800" dirty="0" smtClean="0">
                <a:latin typeface="Arial Black" panose="020B0A04020102020204" pitchFamily="34" charset="0"/>
              </a:rPr>
              <a:t>Acquiring Supplies</a:t>
            </a:r>
            <a:endParaRPr lang="en-US" altLang="en-US" sz="4800" dirty="0">
              <a:latin typeface="Arial Black" panose="020B0A04020102020204" pitchFamily="34" charset="0"/>
            </a:endParaRPr>
          </a:p>
        </p:txBody>
      </p:sp>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3"/>
          <p:cNvSpPr>
            <a:spLocks noGrp="1" noChangeArrowheads="1"/>
          </p:cNvSpPr>
          <p:nvPr>
            <p:ph type="title"/>
          </p:nvPr>
        </p:nvSpPr>
        <p:spPr>
          <a:xfrm>
            <a:off x="304800" y="228600"/>
            <a:ext cx="8686800" cy="1143000"/>
          </a:xfrm>
          <a:noFill/>
        </p:spPr>
        <p:txBody>
          <a:bodyPr/>
          <a:lstStyle/>
          <a:p>
            <a:pPr eaLnBrk="1" hangingPunct="1"/>
            <a:r>
              <a:rPr lang="en-US" altLang="en-US" sz="4800" b="1" dirty="0" smtClean="0">
                <a:solidFill>
                  <a:schemeClr val="tx1"/>
                </a:solidFill>
                <a:latin typeface="Arial Black" panose="020B0A04020102020204" pitchFamily="34" charset="0"/>
              </a:rPr>
              <a:t>EXAMPLES</a:t>
            </a:r>
            <a:r>
              <a:rPr lang="en-US" altLang="en-US" sz="4800" dirty="0" smtClean="0">
                <a:solidFill>
                  <a:schemeClr val="tx1"/>
                </a:solidFill>
                <a:latin typeface="Arial Black" panose="020B0A04020102020204" pitchFamily="34" charset="0"/>
              </a:rPr>
              <a:t> </a:t>
            </a:r>
            <a:r>
              <a:rPr lang="en-US" altLang="en-US" sz="4800" b="1" dirty="0" smtClean="0">
                <a:solidFill>
                  <a:schemeClr val="tx1"/>
                </a:solidFill>
                <a:latin typeface="Arial Black" panose="020B0A04020102020204" pitchFamily="34" charset="0"/>
              </a:rPr>
              <a:t>OF ACQURING  SUPPLIES</a:t>
            </a:r>
          </a:p>
        </p:txBody>
      </p:sp>
      <p:sp>
        <p:nvSpPr>
          <p:cNvPr id="233475" name="Rectangle 4"/>
          <p:cNvSpPr>
            <a:spLocks noGrp="1" noChangeArrowheads="1"/>
          </p:cNvSpPr>
          <p:nvPr>
            <p:ph type="body" sz="half" idx="1"/>
          </p:nvPr>
        </p:nvSpPr>
        <p:spPr>
          <a:xfrm>
            <a:off x="457200" y="1798638"/>
            <a:ext cx="4648200" cy="4525962"/>
          </a:xfrm>
          <a:noFill/>
        </p:spPr>
        <p:txBody>
          <a:bodyPr/>
          <a:lstStyle/>
          <a:p>
            <a:pPr eaLnBrk="1" hangingPunct="1">
              <a:lnSpc>
                <a:spcPct val="90000"/>
              </a:lnSpc>
            </a:pPr>
            <a:r>
              <a:rPr lang="en-US" altLang="en-US" sz="2200" dirty="0" smtClean="0"/>
              <a:t>Israeli Army Uniforms Used by Suicide Bombers</a:t>
            </a:r>
          </a:p>
          <a:p>
            <a:pPr eaLnBrk="1" hangingPunct="1">
              <a:lnSpc>
                <a:spcPct val="90000"/>
              </a:lnSpc>
            </a:pPr>
            <a:r>
              <a:rPr lang="en-US" altLang="en-US" sz="2200" dirty="0" smtClean="0"/>
              <a:t>Fake Passports Through Marriage to Native Citizens (Germany)</a:t>
            </a:r>
          </a:p>
          <a:p>
            <a:pPr eaLnBrk="1" hangingPunct="1">
              <a:lnSpc>
                <a:spcPct val="90000"/>
              </a:lnSpc>
            </a:pPr>
            <a:r>
              <a:rPr lang="en-US" altLang="en-US" sz="2200" dirty="0" smtClean="0"/>
              <a:t>Timothy McVeigh</a:t>
            </a:r>
          </a:p>
        </p:txBody>
      </p:sp>
      <p:pic>
        <p:nvPicPr>
          <p:cNvPr id="233476" name="Picture 5" descr="mcveigh"/>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5105400" y="1676400"/>
            <a:ext cx="3032125" cy="4495800"/>
          </a:xfrm>
        </p:spPr>
      </p:pic>
      <p:pic>
        <p:nvPicPr>
          <p:cNvPr id="233477" name="Picture 7" descr="saudi attack"/>
          <p:cNvPicPr>
            <a:picLocks noGrp="1" noChangeAspect="1" noChangeArrowheads="1"/>
          </p:cNvPicPr>
          <p:nvPr>
            <p:ph sz="quarter" idx="3"/>
          </p:nvPr>
        </p:nvPicPr>
        <p:blipFill>
          <a:blip r:embed="rId4">
            <a:extLst>
              <a:ext uri="{28A0092B-C50C-407E-A947-70E740481C1C}">
                <a14:useLocalDpi xmlns:a14="http://schemas.microsoft.com/office/drawing/2010/main" val="0"/>
              </a:ext>
            </a:extLst>
          </a:blip>
          <a:srcRect/>
          <a:stretch>
            <a:fillRect/>
          </a:stretch>
        </p:blipFill>
        <p:spPr>
          <a:xfrm>
            <a:off x="990600" y="3981450"/>
            <a:ext cx="2743200" cy="2224088"/>
          </a:xfrm>
          <a:noFill/>
        </p:spPr>
      </p:pic>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3"/>
          <p:cNvSpPr>
            <a:spLocks noGrp="1" noChangeArrowheads="1"/>
          </p:cNvSpPr>
          <p:nvPr>
            <p:ph type="title"/>
          </p:nvPr>
        </p:nvSpPr>
        <p:spPr>
          <a:xfrm>
            <a:off x="152400" y="271463"/>
            <a:ext cx="8839200" cy="1143000"/>
          </a:xfrm>
        </p:spPr>
        <p:txBody>
          <a:bodyPr/>
          <a:lstStyle/>
          <a:p>
            <a:pPr eaLnBrk="1" hangingPunct="1"/>
            <a:r>
              <a:rPr lang="en-US" altLang="en-US" sz="4800" b="1" dirty="0" smtClean="0">
                <a:solidFill>
                  <a:schemeClr val="tx1"/>
                </a:solidFill>
                <a:latin typeface="Arial Black" panose="020B0A04020102020204" pitchFamily="34" charset="0"/>
              </a:rPr>
              <a:t>EXAMPLES</a:t>
            </a:r>
            <a:r>
              <a:rPr lang="en-US" altLang="en-US" sz="4800" dirty="0" smtClean="0">
                <a:solidFill>
                  <a:schemeClr val="tx1"/>
                </a:solidFill>
                <a:latin typeface="Arial Black" panose="020B0A04020102020204" pitchFamily="34" charset="0"/>
              </a:rPr>
              <a:t> </a:t>
            </a:r>
            <a:r>
              <a:rPr lang="en-US" altLang="en-US" sz="4800" b="1" dirty="0">
                <a:solidFill>
                  <a:schemeClr val="tx1"/>
                </a:solidFill>
                <a:latin typeface="Arial Black" panose="020B0A04020102020204" pitchFamily="34" charset="0"/>
              </a:rPr>
              <a:t>OFACQURING  SUPPLIES </a:t>
            </a:r>
            <a:endParaRPr lang="en-US" altLang="en-US" sz="4800" b="1" dirty="0" smtClean="0">
              <a:solidFill>
                <a:schemeClr val="tx1"/>
              </a:solidFill>
              <a:latin typeface="Arial Black" panose="020B0A04020102020204" pitchFamily="34" charset="0"/>
            </a:endParaRPr>
          </a:p>
        </p:txBody>
      </p:sp>
      <p:sp>
        <p:nvSpPr>
          <p:cNvPr id="235523" name="Rectangle 4"/>
          <p:cNvSpPr>
            <a:spLocks noGrp="1" noChangeArrowheads="1"/>
          </p:cNvSpPr>
          <p:nvPr>
            <p:ph type="body" sz="half" idx="1"/>
          </p:nvPr>
        </p:nvSpPr>
        <p:spPr>
          <a:xfrm>
            <a:off x="457200" y="1600200"/>
            <a:ext cx="7848600" cy="533400"/>
          </a:xfrm>
        </p:spPr>
        <p:txBody>
          <a:bodyPr/>
          <a:lstStyle/>
          <a:p>
            <a:pPr algn="ctr" eaLnBrk="1" hangingPunct="1">
              <a:lnSpc>
                <a:spcPct val="90000"/>
              </a:lnSpc>
              <a:buFontTx/>
              <a:buNone/>
            </a:pPr>
            <a:r>
              <a:rPr lang="en-US" altLang="en-US" sz="2800" dirty="0" smtClean="0"/>
              <a:t>		</a:t>
            </a:r>
            <a:r>
              <a:rPr lang="en-US" altLang="en-US" b="1" dirty="0" smtClean="0">
                <a:solidFill>
                  <a:srgbClr val="CC0000"/>
                </a:solidFill>
              </a:rPr>
              <a:t>Cell Phones Used As Detonators</a:t>
            </a:r>
          </a:p>
        </p:txBody>
      </p:sp>
      <p:pic>
        <p:nvPicPr>
          <p:cNvPr id="235524" name="Picture 5" descr="cellied"/>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533400" y="2819400"/>
            <a:ext cx="3886200" cy="2914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5525" name="Picture 7"/>
          <p:cNvPicPr>
            <a:picLocks noGrp="1" noChangeAspect="1" noChangeArrowheads="1"/>
          </p:cNvPicPr>
          <p:nvPr>
            <p:ph sz="quarter" idx="3"/>
          </p:nvPr>
        </p:nvPicPr>
        <p:blipFill>
          <a:blip r:embed="rId4">
            <a:extLst>
              <a:ext uri="{28A0092B-C50C-407E-A947-70E740481C1C}">
                <a14:useLocalDpi xmlns:a14="http://schemas.microsoft.com/office/drawing/2010/main" val="0"/>
              </a:ext>
            </a:extLst>
          </a:blip>
          <a:srcRect/>
          <a:stretch>
            <a:fillRect/>
          </a:stretch>
        </p:blipFill>
        <p:spPr>
          <a:xfrm>
            <a:off x="4876800" y="2667000"/>
            <a:ext cx="3276600" cy="3262313"/>
          </a:xfrm>
          <a:noFill/>
        </p:spPr>
      </p:pic>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3"/>
          <p:cNvSpPr>
            <a:spLocks noGrp="1" noChangeArrowheads="1"/>
          </p:cNvSpPr>
          <p:nvPr>
            <p:ph type="title"/>
          </p:nvPr>
        </p:nvSpPr>
        <p:spPr>
          <a:xfrm>
            <a:off x="76200" y="334963"/>
            <a:ext cx="8991600" cy="1143000"/>
          </a:xfrm>
          <a:noFill/>
        </p:spPr>
        <p:txBody>
          <a:bodyPr/>
          <a:lstStyle/>
          <a:p>
            <a:pPr eaLnBrk="1" hangingPunct="1"/>
            <a:r>
              <a:rPr lang="en-US" altLang="en-US" sz="4800" b="1" dirty="0" smtClean="0">
                <a:solidFill>
                  <a:schemeClr val="tx1"/>
                </a:solidFill>
                <a:latin typeface="Arial Black" panose="020B0A04020102020204" pitchFamily="34" charset="0"/>
              </a:rPr>
              <a:t>EXAMPLES</a:t>
            </a:r>
            <a:r>
              <a:rPr lang="en-US" altLang="en-US" sz="4800" dirty="0" smtClean="0">
                <a:solidFill>
                  <a:schemeClr val="tx1"/>
                </a:solidFill>
                <a:latin typeface="Arial Black" panose="020B0A04020102020204" pitchFamily="34" charset="0"/>
              </a:rPr>
              <a:t> </a:t>
            </a:r>
            <a:r>
              <a:rPr lang="en-US" altLang="en-US" sz="4800" b="1" dirty="0">
                <a:solidFill>
                  <a:schemeClr val="tx1"/>
                </a:solidFill>
                <a:latin typeface="Arial Black" panose="020B0A04020102020204" pitchFamily="34" charset="0"/>
              </a:rPr>
              <a:t>OF ACQURING  SUPPLIES</a:t>
            </a:r>
            <a:endParaRPr lang="en-US" altLang="en-US" sz="4800" b="1" dirty="0" smtClean="0">
              <a:solidFill>
                <a:schemeClr val="tx1"/>
              </a:solidFill>
              <a:latin typeface="Arial Black" panose="020B0A04020102020204" pitchFamily="34" charset="0"/>
            </a:endParaRPr>
          </a:p>
        </p:txBody>
      </p:sp>
      <p:sp>
        <p:nvSpPr>
          <p:cNvPr id="237571" name="Rectangle 4"/>
          <p:cNvSpPr>
            <a:spLocks noGrp="1" noChangeArrowheads="1"/>
          </p:cNvSpPr>
          <p:nvPr>
            <p:ph type="body" sz="half" idx="1"/>
          </p:nvPr>
        </p:nvSpPr>
        <p:spPr>
          <a:xfrm>
            <a:off x="457200" y="1600200"/>
            <a:ext cx="8153400" cy="685800"/>
          </a:xfrm>
          <a:noFill/>
        </p:spPr>
        <p:txBody>
          <a:bodyPr/>
          <a:lstStyle/>
          <a:p>
            <a:pPr algn="ctr" eaLnBrk="1" hangingPunct="1">
              <a:buFontTx/>
              <a:buNone/>
            </a:pPr>
            <a:r>
              <a:rPr lang="en-US" altLang="en-US" sz="2800" dirty="0" smtClean="0"/>
              <a:t>		</a:t>
            </a:r>
            <a:r>
              <a:rPr lang="en-US" altLang="en-US" b="1" dirty="0" smtClean="0">
                <a:solidFill>
                  <a:srgbClr val="CC0000"/>
                </a:solidFill>
              </a:rPr>
              <a:t>Bomb Making Equipment</a:t>
            </a:r>
          </a:p>
        </p:txBody>
      </p:sp>
      <p:pic>
        <p:nvPicPr>
          <p:cNvPr id="237572" name="Picture 5"/>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457200" y="2590800"/>
            <a:ext cx="2227263" cy="2819400"/>
          </a:xfrm>
          <a:noFill/>
        </p:spPr>
      </p:pic>
      <p:pic>
        <p:nvPicPr>
          <p:cNvPr id="237573" name="Picture 7"/>
          <p:cNvPicPr>
            <a:picLocks noGrp="1" noChangeAspect="1" noChangeArrowheads="1"/>
          </p:cNvPicPr>
          <p:nvPr>
            <p:ph sz="quarter" idx="3"/>
          </p:nvPr>
        </p:nvPicPr>
        <p:blipFill>
          <a:blip r:embed="rId4">
            <a:extLst>
              <a:ext uri="{28A0092B-C50C-407E-A947-70E740481C1C}">
                <a14:useLocalDpi xmlns:a14="http://schemas.microsoft.com/office/drawing/2010/main" val="0"/>
              </a:ext>
            </a:extLst>
          </a:blip>
          <a:srcRect/>
          <a:stretch>
            <a:fillRect/>
          </a:stretch>
        </p:blipFill>
        <p:spPr>
          <a:xfrm>
            <a:off x="3048000" y="2743200"/>
            <a:ext cx="3505200" cy="2649538"/>
          </a:xfrm>
          <a:noFill/>
        </p:spPr>
      </p:pic>
      <p:pic>
        <p:nvPicPr>
          <p:cNvPr id="237574"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0" y="2514600"/>
            <a:ext cx="1912938" cy="327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latin typeface="Arial Black" panose="020B0A04020102020204" pitchFamily="34" charset="0"/>
              </a:rPr>
              <a:t>Suspicious People</a:t>
            </a:r>
          </a:p>
        </p:txBody>
      </p:sp>
      <p:sp>
        <p:nvSpPr>
          <p:cNvPr id="3" name="Content Placeholder 2"/>
          <p:cNvSpPr>
            <a:spLocks noGrp="1"/>
          </p:cNvSpPr>
          <p:nvPr>
            <p:ph idx="1"/>
          </p:nvPr>
        </p:nvSpPr>
        <p:spPr>
          <a:xfrm>
            <a:off x="457200" y="1448118"/>
            <a:ext cx="8229600" cy="4525963"/>
          </a:xfrm>
        </p:spPr>
        <p:txBody>
          <a:bodyPr/>
          <a:lstStyle/>
          <a:p>
            <a:r>
              <a:rPr lang="en-US" sz="2800" kern="1200" dirty="0">
                <a:latin typeface="Arial" charset="0"/>
              </a:rPr>
              <a:t>Another pre-incident indicator is </a:t>
            </a:r>
            <a:r>
              <a:rPr lang="en-US" sz="2800" kern="1200" dirty="0" smtClean="0">
                <a:latin typeface="Arial" charset="0"/>
              </a:rPr>
              <a:t>observing suspicious </a:t>
            </a:r>
            <a:r>
              <a:rPr lang="en-US" sz="2800" kern="1200" dirty="0">
                <a:latin typeface="Arial" charset="0"/>
              </a:rPr>
              <a:t>people who do not </a:t>
            </a:r>
            <a:r>
              <a:rPr lang="en-US" sz="2800" kern="1200" dirty="0" smtClean="0">
                <a:latin typeface="Arial" charset="0"/>
              </a:rPr>
              <a:t>belong.</a:t>
            </a:r>
          </a:p>
          <a:p>
            <a:r>
              <a:rPr lang="en-US" sz="2800" dirty="0" smtClean="0"/>
              <a:t>If </a:t>
            </a:r>
            <a:r>
              <a:rPr lang="en-US" sz="2800" dirty="0"/>
              <a:t>you see someone doing something you know is </a:t>
            </a:r>
            <a:r>
              <a:rPr lang="en-US" sz="2800" dirty="0" smtClean="0"/>
              <a:t>illegal</a:t>
            </a:r>
          </a:p>
          <a:p>
            <a:r>
              <a:rPr lang="en-US" sz="2800" dirty="0"/>
              <a:t>Inappropriate, oversize, loose-fitting clothes (e.g., a heavy overcoat on a warm day).</a:t>
            </a:r>
            <a:endParaRPr lang="en-US" sz="2800" dirty="0" smtClean="0"/>
          </a:p>
          <a:p>
            <a:r>
              <a:rPr lang="en-US" sz="2800" dirty="0"/>
              <a:t>Someone asking questions about a building’s </a:t>
            </a:r>
            <a:r>
              <a:rPr lang="en-US" sz="2800" dirty="0" smtClean="0"/>
              <a:t>purpose</a:t>
            </a:r>
            <a:r>
              <a:rPr lang="en-US" sz="2800" dirty="0"/>
              <a:t>.</a:t>
            </a:r>
          </a:p>
        </p:txBody>
      </p:sp>
    </p:spTree>
    <p:extLst>
      <p:ext uri="{BB962C8B-B14F-4D97-AF65-F5344CB8AC3E}">
        <p14:creationId xmlns:p14="http://schemas.microsoft.com/office/powerpoint/2010/main" val="3891808189"/>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3"/>
          <p:cNvSpPr>
            <a:spLocks noGrp="1" noChangeArrowheads="1"/>
          </p:cNvSpPr>
          <p:nvPr>
            <p:ph type="body" idx="1"/>
          </p:nvPr>
        </p:nvSpPr>
        <p:spPr>
          <a:xfrm>
            <a:off x="533400" y="1404958"/>
            <a:ext cx="8229600" cy="4525963"/>
          </a:xfrm>
        </p:spPr>
        <p:txBody>
          <a:bodyPr/>
          <a:lstStyle/>
          <a:p>
            <a:pPr eaLnBrk="1" hangingPunct="1">
              <a:buFontTx/>
              <a:buNone/>
            </a:pPr>
            <a:r>
              <a:rPr lang="en-US" altLang="en-US" dirty="0" smtClean="0"/>
              <a:t>Focus on Behavior</a:t>
            </a:r>
          </a:p>
          <a:p>
            <a:pPr eaLnBrk="1" hangingPunct="1"/>
            <a:r>
              <a:rPr lang="en-US" altLang="en-US" dirty="0" smtClean="0"/>
              <a:t>What he or she is doing</a:t>
            </a:r>
          </a:p>
          <a:p>
            <a:pPr eaLnBrk="1" hangingPunct="1"/>
            <a:r>
              <a:rPr lang="en-US" altLang="en-US" dirty="0" smtClean="0"/>
              <a:t>Where someone is</a:t>
            </a:r>
          </a:p>
          <a:p>
            <a:pPr eaLnBrk="1" hangingPunct="1"/>
            <a:r>
              <a:rPr lang="en-US" altLang="en-US" dirty="0" smtClean="0"/>
              <a:t>When he or she is there</a:t>
            </a:r>
          </a:p>
          <a:p>
            <a:pPr eaLnBrk="1" hangingPunct="1">
              <a:buFontTx/>
              <a:buNone/>
            </a:pPr>
            <a:r>
              <a:rPr lang="en-US" altLang="en-US" sz="4400" dirty="0" smtClean="0"/>
              <a:t>Not on:</a:t>
            </a:r>
          </a:p>
          <a:p>
            <a:pPr eaLnBrk="1" hangingPunct="1"/>
            <a:r>
              <a:rPr lang="en-US" altLang="en-US" dirty="0" smtClean="0"/>
              <a:t>Race, religion, nationality, ethnicity</a:t>
            </a:r>
          </a:p>
        </p:txBody>
      </p:sp>
      <p:pic>
        <p:nvPicPr>
          <p:cNvPr id="212995" name="Picture 4" descr="ry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18755" y="1389718"/>
            <a:ext cx="2014998" cy="310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pPr>
              <a:defRPr/>
            </a:pPr>
            <a:r>
              <a:rPr lang="en-US" dirty="0"/>
              <a:t/>
            </a:r>
            <a:br>
              <a:rPr lang="en-US" dirty="0"/>
            </a:br>
            <a:r>
              <a:rPr lang="en-US" dirty="0" smtClean="0"/>
              <a:t/>
            </a:r>
            <a:br>
              <a:rPr lang="en-US" dirty="0" smtClean="0"/>
            </a:br>
            <a:r>
              <a:rPr lang="en-US" sz="3600" kern="1200" dirty="0">
                <a:solidFill>
                  <a:srgbClr val="000000"/>
                </a:solidFill>
                <a:latin typeface="Arial Black" panose="020B0A04020102020204" pitchFamily="34" charset="0"/>
                <a:ea typeface="+mn-ea"/>
                <a:cs typeface="+mn-cs"/>
              </a:rPr>
              <a:t/>
            </a:r>
            <a:br>
              <a:rPr lang="en-US" sz="3600" kern="1200" dirty="0">
                <a:solidFill>
                  <a:srgbClr val="000000"/>
                </a:solidFill>
                <a:latin typeface="Arial Black" panose="020B0A04020102020204" pitchFamily="34" charset="0"/>
                <a:ea typeface="+mn-ea"/>
                <a:cs typeface="+mn-cs"/>
              </a:rPr>
            </a:br>
            <a:r>
              <a:rPr lang="en-US" dirty="0"/>
              <a:t/>
            </a:r>
            <a:br>
              <a:rPr lang="en-US" dirty="0"/>
            </a:br>
            <a:endParaRPr lang="en-US" dirty="0"/>
          </a:p>
        </p:txBody>
      </p:sp>
      <p:sp>
        <p:nvSpPr>
          <p:cNvPr id="6" name="TextBox 5"/>
          <p:cNvSpPr txBox="1"/>
          <p:nvPr/>
        </p:nvSpPr>
        <p:spPr>
          <a:xfrm>
            <a:off x="1981200" y="914400"/>
            <a:ext cx="184731" cy="369332"/>
          </a:xfrm>
          <a:prstGeom prst="rect">
            <a:avLst/>
          </a:prstGeom>
          <a:noFill/>
        </p:spPr>
        <p:txBody>
          <a:bodyPr wrap="none" rtlCol="0">
            <a:spAutoFit/>
          </a:bodyPr>
          <a:lstStyle/>
          <a:p>
            <a:endParaRPr lang="en-US" dirty="0"/>
          </a:p>
        </p:txBody>
      </p:sp>
      <p:sp>
        <p:nvSpPr>
          <p:cNvPr id="4" name="TextBox 3"/>
          <p:cNvSpPr txBox="1"/>
          <p:nvPr/>
        </p:nvSpPr>
        <p:spPr>
          <a:xfrm>
            <a:off x="1301959" y="377675"/>
            <a:ext cx="6324295" cy="830997"/>
          </a:xfrm>
          <a:prstGeom prst="rect">
            <a:avLst/>
          </a:prstGeom>
          <a:noFill/>
        </p:spPr>
        <p:txBody>
          <a:bodyPr wrap="none" rtlCol="0">
            <a:spAutoFit/>
          </a:bodyPr>
          <a:lstStyle/>
          <a:p>
            <a:r>
              <a:rPr lang="en-US" sz="4800" dirty="0"/>
              <a:t>Suspicious People</a:t>
            </a:r>
          </a:p>
        </p:txBody>
      </p:sp>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9618"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1143000"/>
            <a:ext cx="7104063" cy="509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218531" y="312003"/>
            <a:ext cx="4800600" cy="830997"/>
          </a:xfrm>
          <a:prstGeom prst="rect">
            <a:avLst/>
          </a:prstGeom>
          <a:noFill/>
        </p:spPr>
        <p:txBody>
          <a:bodyPr wrap="square" rtlCol="0">
            <a:spAutoFit/>
          </a:bodyPr>
          <a:lstStyle/>
          <a:p>
            <a:r>
              <a:rPr lang="en-US" sz="4800" dirty="0" smtClean="0"/>
              <a:t>Suicide Vest</a:t>
            </a:r>
            <a:endParaRPr lang="en-US" sz="4800" dirty="0"/>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3" name="Rectangle 3"/>
          <p:cNvSpPr>
            <a:spLocks noGrp="1" noChangeArrowheads="1"/>
          </p:cNvSpPr>
          <p:nvPr>
            <p:ph type="body" idx="1"/>
          </p:nvPr>
        </p:nvSpPr>
        <p:spPr>
          <a:xfrm>
            <a:off x="381000" y="1676400"/>
            <a:ext cx="8229600" cy="4800600"/>
          </a:xfrm>
          <a:noFill/>
        </p:spPr>
        <p:txBody>
          <a:bodyPr/>
          <a:lstStyle/>
          <a:p>
            <a:r>
              <a:rPr lang="en-US" sz="2800" dirty="0"/>
              <a:t>A dry run may be the heart of an attack’s planning </a:t>
            </a:r>
            <a:r>
              <a:rPr lang="en-US" sz="2800" dirty="0" smtClean="0"/>
              <a:t>stage</a:t>
            </a:r>
            <a:r>
              <a:rPr lang="en-US" sz="2800" dirty="0"/>
              <a:t>. </a:t>
            </a:r>
            <a:endParaRPr lang="en-US" altLang="en-US" sz="2800" dirty="0" smtClean="0"/>
          </a:p>
          <a:p>
            <a:pPr eaLnBrk="1" hangingPunct="1"/>
            <a:r>
              <a:rPr lang="en-US" altLang="en-US" sz="2800" dirty="0" smtClean="0"/>
              <a:t>Confirmation of planning assumptions; development of contingencies</a:t>
            </a:r>
          </a:p>
          <a:p>
            <a:pPr lvl="1" eaLnBrk="1" hangingPunct="1"/>
            <a:r>
              <a:rPr lang="en-US" altLang="en-US" dirty="0" smtClean="0"/>
              <a:t>Verify target area patterns</a:t>
            </a:r>
          </a:p>
          <a:p>
            <a:pPr lvl="1" eaLnBrk="1" hangingPunct="1"/>
            <a:r>
              <a:rPr lang="en-US" altLang="en-US" dirty="0" smtClean="0"/>
              <a:t>Escape Routes</a:t>
            </a:r>
          </a:p>
          <a:p>
            <a:pPr lvl="1" eaLnBrk="1" hangingPunct="1"/>
            <a:r>
              <a:rPr lang="en-US" altLang="en-US" dirty="0" smtClean="0"/>
              <a:t>Equipment/Weapon performance</a:t>
            </a:r>
          </a:p>
          <a:p>
            <a:pPr lvl="1" eaLnBrk="1" hangingPunct="1"/>
            <a:r>
              <a:rPr lang="en-US" altLang="en-US" dirty="0" smtClean="0"/>
              <a:t>Physical Layouts</a:t>
            </a:r>
          </a:p>
          <a:p>
            <a:pPr lvl="1" eaLnBrk="1" hangingPunct="1"/>
            <a:r>
              <a:rPr lang="en-US" altLang="en-US" dirty="0" smtClean="0"/>
              <a:t>Security force reactions</a:t>
            </a:r>
          </a:p>
        </p:txBody>
      </p:sp>
      <p:sp>
        <p:nvSpPr>
          <p:cNvPr id="2" name="Rectangle 1"/>
          <p:cNvSpPr/>
          <p:nvPr/>
        </p:nvSpPr>
        <p:spPr>
          <a:xfrm>
            <a:off x="3048000" y="457200"/>
            <a:ext cx="3220369" cy="830997"/>
          </a:xfrm>
          <a:prstGeom prst="rect">
            <a:avLst/>
          </a:prstGeom>
        </p:spPr>
        <p:txBody>
          <a:bodyPr wrap="none">
            <a:spAutoFit/>
          </a:bodyPr>
          <a:lstStyle/>
          <a:p>
            <a:r>
              <a:rPr lang="en-US" altLang="en-US" sz="4800" b="1" dirty="0" smtClean="0"/>
              <a:t>Dry Runs</a:t>
            </a:r>
            <a:endParaRPr lang="en-US" altLang="en-US" sz="48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b="1" dirty="0">
                <a:latin typeface="Arial Black" panose="020B0A04020102020204" pitchFamily="34" charset="0"/>
              </a:rPr>
              <a:t>Creating </a:t>
            </a:r>
            <a:r>
              <a:rPr lang="en-US" sz="4800" b="1" dirty="0" smtClean="0">
                <a:latin typeface="Arial Black" panose="020B0A04020102020204" pitchFamily="34" charset="0"/>
              </a:rPr>
              <a:t>Knowledge</a:t>
            </a:r>
            <a:endParaRPr lang="en-US" sz="4800" b="1" dirty="0">
              <a:latin typeface="Arial Black" panose="020B0A04020102020204" pitchFamily="34" charset="0"/>
            </a:endParaRPr>
          </a:p>
        </p:txBody>
      </p:sp>
      <p:sp>
        <p:nvSpPr>
          <p:cNvPr id="3" name="Content Placeholder 2"/>
          <p:cNvSpPr>
            <a:spLocks noGrp="1"/>
          </p:cNvSpPr>
          <p:nvPr>
            <p:ph idx="1"/>
          </p:nvPr>
        </p:nvSpPr>
        <p:spPr/>
        <p:txBody>
          <a:bodyPr/>
          <a:lstStyle/>
          <a:p>
            <a:r>
              <a:rPr lang="en-US" kern="1200" dirty="0" smtClean="0">
                <a:latin typeface="Arial" charset="0"/>
              </a:rPr>
              <a:t>Patterns</a:t>
            </a:r>
          </a:p>
          <a:p>
            <a:r>
              <a:rPr lang="en-US" kern="1200" dirty="0">
                <a:latin typeface="Arial" charset="0"/>
              </a:rPr>
              <a:t>The goal of analysis in this process is to create the most perfect knowledge about terrorist threats and attacks.</a:t>
            </a:r>
            <a:endParaRPr lang="en-US" kern="1200" dirty="0" smtClean="0">
              <a:latin typeface="Arial" charset="0"/>
            </a:endParaRPr>
          </a:p>
          <a:p>
            <a:endParaRPr lang="en-US" dirty="0"/>
          </a:p>
        </p:txBody>
      </p:sp>
    </p:spTree>
    <p:extLst>
      <p:ext uri="{BB962C8B-B14F-4D97-AF65-F5344CB8AC3E}">
        <p14:creationId xmlns:p14="http://schemas.microsoft.com/office/powerpoint/2010/main" val="2099672481"/>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4"/>
          <p:cNvSpPr>
            <a:spLocks noGrp="1" noChangeArrowheads="1"/>
          </p:cNvSpPr>
          <p:nvPr>
            <p:ph type="body" sz="half" idx="1"/>
          </p:nvPr>
        </p:nvSpPr>
        <p:spPr>
          <a:xfrm>
            <a:off x="304800" y="1219200"/>
            <a:ext cx="8305800" cy="5181600"/>
          </a:xfrm>
          <a:noFill/>
        </p:spPr>
        <p:txBody>
          <a:bodyPr/>
          <a:lstStyle/>
          <a:p>
            <a:pPr eaLnBrk="1" hangingPunct="1">
              <a:lnSpc>
                <a:spcPct val="80000"/>
              </a:lnSpc>
              <a:buFontTx/>
              <a:buNone/>
            </a:pPr>
            <a:r>
              <a:rPr lang="en-US" altLang="en-US" sz="2800" dirty="0" smtClean="0"/>
              <a:t>Before execution of the final operation or plan, a practice session will be run to work out the flaws and unanticipated problems. Multiple dry runs are normally conducted at or near the target area.</a:t>
            </a:r>
          </a:p>
          <a:p>
            <a:pPr eaLnBrk="1" hangingPunct="1">
              <a:lnSpc>
                <a:spcPct val="80000"/>
              </a:lnSpc>
              <a:buFontTx/>
              <a:buNone/>
            </a:pPr>
            <a:r>
              <a:rPr lang="en-US" altLang="en-US" sz="2800" b="1" dirty="0" smtClean="0"/>
              <a:t>What to Look For:</a:t>
            </a:r>
          </a:p>
          <a:p>
            <a:pPr eaLnBrk="1" hangingPunct="1">
              <a:lnSpc>
                <a:spcPct val="80000"/>
              </a:lnSpc>
            </a:pPr>
            <a:r>
              <a:rPr lang="en-US" altLang="en-US" sz="2800" dirty="0" smtClean="0"/>
              <a:t>Suspicious persons sitting in a parked car for an extended period of time for no apparent reason. </a:t>
            </a:r>
          </a:p>
          <a:p>
            <a:pPr eaLnBrk="1" hangingPunct="1">
              <a:lnSpc>
                <a:spcPct val="80000"/>
              </a:lnSpc>
            </a:pPr>
            <a:r>
              <a:rPr lang="en-US" altLang="en-US" sz="2800" dirty="0" smtClean="0"/>
              <a:t>Persons observed monitoring a police radio frequency and recording emergency response times.</a:t>
            </a:r>
          </a:p>
          <a:p>
            <a:pPr eaLnBrk="1" hangingPunct="1">
              <a:lnSpc>
                <a:spcPct val="80000"/>
              </a:lnSpc>
            </a:pPr>
            <a:r>
              <a:rPr lang="en-US" altLang="en-US" sz="2800" dirty="0" smtClean="0"/>
              <a:t>Persons observed mapping out routes and determining the timing of traffic lights and flow.</a:t>
            </a:r>
            <a:endParaRPr lang="en-US" altLang="en-US" sz="2800" dirty="0" smtClean="0">
              <a:latin typeface="Tahoma" panose="020B0604030504040204" pitchFamily="34" charset="0"/>
            </a:endParaRPr>
          </a:p>
        </p:txBody>
      </p:sp>
      <p:sp>
        <p:nvSpPr>
          <p:cNvPr id="242691" name="WordArt 5"/>
          <p:cNvSpPr>
            <a:spLocks noChangeArrowheads="1" noChangeShapeType="1" noTextEdit="1"/>
          </p:cNvSpPr>
          <p:nvPr/>
        </p:nvSpPr>
        <p:spPr bwMode="auto">
          <a:xfrm>
            <a:off x="1066800" y="381000"/>
            <a:ext cx="6781800" cy="990600"/>
          </a:xfrm>
          <a:prstGeom prst="rect">
            <a:avLst/>
          </a:prstGeom>
        </p:spPr>
        <p:txBody>
          <a:bodyPr wrap="none" fromWordArt="1">
            <a:prstTxWarp prst="textPlain">
              <a:avLst>
                <a:gd name="adj" fmla="val 50000"/>
              </a:avLst>
            </a:prstTxWarp>
          </a:bodyPr>
          <a:lstStyle/>
          <a:p>
            <a:pPr algn="ctr"/>
            <a:endParaRPr lang="en-US" sz="3600" kern="10" dirty="0">
              <a:ln w="9525">
                <a:solidFill>
                  <a:srgbClr val="000000"/>
                </a:solidFill>
                <a:round/>
                <a:headEnd/>
                <a:tailEnd/>
              </a:ln>
              <a:effectLst>
                <a:outerShdw dist="35921" dir="2700000" algn="ctr" rotWithShape="0">
                  <a:srgbClr val="808080">
                    <a:alpha val="79999"/>
                  </a:srgbClr>
                </a:outerShdw>
              </a:effectLst>
            </a:endParaRPr>
          </a:p>
        </p:txBody>
      </p:sp>
      <p:sp>
        <p:nvSpPr>
          <p:cNvPr id="242692" name="TextBox 1"/>
          <p:cNvSpPr txBox="1">
            <a:spLocks noChangeArrowheads="1"/>
          </p:cNvSpPr>
          <p:nvPr/>
        </p:nvSpPr>
        <p:spPr bwMode="auto">
          <a:xfrm>
            <a:off x="2971800" y="381000"/>
            <a:ext cx="322036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4800" b="1" dirty="0" smtClean="0">
                <a:latin typeface="Arial Black" panose="020B0A04020102020204" pitchFamily="34" charset="0"/>
              </a:rPr>
              <a:t>Dry Runs</a:t>
            </a:r>
            <a:endParaRPr lang="en-US" altLang="en-US" sz="4800" dirty="0">
              <a:latin typeface="Arial Black" panose="020B0A04020102020204" pitchFamily="34" charset="0"/>
            </a:endParaRPr>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3"/>
          <p:cNvSpPr>
            <a:spLocks noGrp="1" noChangeArrowheads="1"/>
          </p:cNvSpPr>
          <p:nvPr>
            <p:ph type="title"/>
          </p:nvPr>
        </p:nvSpPr>
        <p:spPr>
          <a:xfrm>
            <a:off x="1219200" y="198603"/>
            <a:ext cx="6858000" cy="1143000"/>
          </a:xfrm>
          <a:noFill/>
        </p:spPr>
        <p:txBody>
          <a:bodyPr/>
          <a:lstStyle/>
          <a:p>
            <a:pPr eaLnBrk="1" hangingPunct="1"/>
            <a:r>
              <a:rPr lang="en-US" altLang="en-US" sz="4800" b="1" dirty="0" smtClean="0">
                <a:solidFill>
                  <a:schemeClr val="tx1"/>
                </a:solidFill>
                <a:latin typeface="Arial Black" panose="020B0A04020102020204" pitchFamily="34" charset="0"/>
              </a:rPr>
              <a:t>Example</a:t>
            </a:r>
            <a:r>
              <a:rPr lang="en-US" altLang="en-US" sz="4800" dirty="0" smtClean="0">
                <a:solidFill>
                  <a:schemeClr val="tx1"/>
                </a:solidFill>
                <a:latin typeface="Arial Black" panose="020B0A04020102020204" pitchFamily="34" charset="0"/>
              </a:rPr>
              <a:t> </a:t>
            </a:r>
            <a:r>
              <a:rPr lang="en-US" altLang="en-US" sz="4800" b="1" dirty="0" smtClean="0">
                <a:solidFill>
                  <a:schemeClr val="tx1"/>
                </a:solidFill>
                <a:latin typeface="Arial Black" panose="020B0A04020102020204" pitchFamily="34" charset="0"/>
              </a:rPr>
              <a:t>Of Dry Runs</a:t>
            </a:r>
          </a:p>
        </p:txBody>
      </p:sp>
      <p:sp>
        <p:nvSpPr>
          <p:cNvPr id="244739" name="Rectangle 4"/>
          <p:cNvSpPr>
            <a:spLocks noGrp="1" noChangeArrowheads="1"/>
          </p:cNvSpPr>
          <p:nvPr>
            <p:ph type="body" sz="half" idx="1"/>
          </p:nvPr>
        </p:nvSpPr>
        <p:spPr>
          <a:xfrm>
            <a:off x="571500" y="1453202"/>
            <a:ext cx="7696200" cy="1676400"/>
          </a:xfrm>
          <a:noFill/>
        </p:spPr>
        <p:txBody>
          <a:bodyPr/>
          <a:lstStyle/>
          <a:p>
            <a:pPr eaLnBrk="1" hangingPunct="1">
              <a:lnSpc>
                <a:spcPct val="90000"/>
              </a:lnSpc>
            </a:pPr>
            <a:r>
              <a:rPr lang="en-US" altLang="en-US" sz="2800" dirty="0" smtClean="0"/>
              <a:t>9/11 – Several of the hijackers in the months prior to the attacks flew practice flights in the vicinity of the Pentagon and World Trade Center towers </a:t>
            </a:r>
          </a:p>
        </p:txBody>
      </p:sp>
      <p:pic>
        <p:nvPicPr>
          <p:cNvPr id="244740" name="Picture 5" descr="hanjourh"/>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1219200" y="3352800"/>
            <a:ext cx="2228850" cy="2971800"/>
          </a:xfrm>
        </p:spPr>
      </p:pic>
      <p:pic>
        <p:nvPicPr>
          <p:cNvPr id="244741" name="Picture 6" descr="image521091l"/>
          <p:cNvPicPr>
            <a:picLocks noGrp="1" noChangeAspect="1" noChangeArrowheads="1"/>
          </p:cNvPicPr>
          <p:nvPr>
            <p:ph sz="quarter" idx="3"/>
          </p:nvPr>
        </p:nvPicPr>
        <p:blipFill>
          <a:blip r:embed="rId4">
            <a:extLst>
              <a:ext uri="{28A0092B-C50C-407E-A947-70E740481C1C}">
                <a14:useLocalDpi xmlns:a14="http://schemas.microsoft.com/office/drawing/2010/main" val="0"/>
              </a:ext>
            </a:extLst>
          </a:blip>
          <a:srcRect/>
          <a:stretch>
            <a:fillRect/>
          </a:stretch>
        </p:blipFill>
        <p:spPr>
          <a:xfrm>
            <a:off x="4419600" y="3581400"/>
            <a:ext cx="3429000" cy="2566988"/>
          </a:xfrm>
        </p:spPr>
      </p:pic>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4"/>
          <p:cNvSpPr>
            <a:spLocks noGrp="1" noChangeArrowheads="1"/>
          </p:cNvSpPr>
          <p:nvPr>
            <p:ph type="title"/>
          </p:nvPr>
        </p:nvSpPr>
        <p:spPr>
          <a:xfrm>
            <a:off x="1028700" y="304800"/>
            <a:ext cx="7086600" cy="1143000"/>
          </a:xfrm>
          <a:noFill/>
        </p:spPr>
        <p:txBody>
          <a:bodyPr/>
          <a:lstStyle/>
          <a:p>
            <a:pPr eaLnBrk="1" hangingPunct="1"/>
            <a:r>
              <a:rPr lang="en-US" altLang="en-US" sz="4800" b="1" dirty="0" smtClean="0">
                <a:solidFill>
                  <a:schemeClr val="tx1"/>
                </a:solidFill>
                <a:latin typeface="Arial Black" panose="020B0A04020102020204" pitchFamily="34" charset="0"/>
              </a:rPr>
              <a:t>Example of Dry Runs </a:t>
            </a:r>
          </a:p>
        </p:txBody>
      </p:sp>
      <p:sp>
        <p:nvSpPr>
          <p:cNvPr id="246787" name="Rectangle 5"/>
          <p:cNvSpPr>
            <a:spLocks noGrp="1" noChangeArrowheads="1"/>
          </p:cNvSpPr>
          <p:nvPr>
            <p:ph type="body" sz="half" idx="1"/>
          </p:nvPr>
        </p:nvSpPr>
        <p:spPr>
          <a:xfrm>
            <a:off x="0" y="1447800"/>
            <a:ext cx="8839200" cy="5029200"/>
          </a:xfrm>
          <a:noFill/>
        </p:spPr>
        <p:txBody>
          <a:bodyPr/>
          <a:lstStyle/>
          <a:p>
            <a:pPr eaLnBrk="1" hangingPunct="1">
              <a:lnSpc>
                <a:spcPct val="80000"/>
              </a:lnSpc>
              <a:buFontTx/>
              <a:buNone/>
            </a:pPr>
            <a:endParaRPr lang="en-US" altLang="en-US" sz="2000" dirty="0" smtClean="0"/>
          </a:p>
          <a:p>
            <a:pPr eaLnBrk="1" hangingPunct="1">
              <a:lnSpc>
                <a:spcPct val="80000"/>
              </a:lnSpc>
              <a:buFontTx/>
              <a:buNone/>
            </a:pPr>
            <a:r>
              <a:rPr lang="en-US" altLang="en-US" sz="2000" dirty="0" smtClean="0"/>
              <a:t>On September 20, 2005, newly released </a:t>
            </a:r>
          </a:p>
          <a:p>
            <a:pPr eaLnBrk="1" hangingPunct="1">
              <a:lnSpc>
                <a:spcPct val="80000"/>
              </a:lnSpc>
              <a:buFontTx/>
              <a:buNone/>
            </a:pPr>
            <a:r>
              <a:rPr lang="en-US" altLang="en-US" sz="2000" dirty="0" smtClean="0"/>
              <a:t>CCTV footage showed the July 7th London </a:t>
            </a:r>
          </a:p>
          <a:p>
            <a:pPr eaLnBrk="1" hangingPunct="1">
              <a:lnSpc>
                <a:spcPct val="80000"/>
              </a:lnSpc>
              <a:buFontTx/>
              <a:buNone/>
            </a:pPr>
            <a:r>
              <a:rPr lang="en-US" altLang="en-US" sz="2000" dirty="0" smtClean="0"/>
              <a:t>bombers staged a practice run nine days prior </a:t>
            </a:r>
          </a:p>
          <a:p>
            <a:pPr eaLnBrk="1" hangingPunct="1">
              <a:lnSpc>
                <a:spcPct val="80000"/>
              </a:lnSpc>
              <a:buFontTx/>
              <a:buNone/>
            </a:pPr>
            <a:r>
              <a:rPr lang="en-US" altLang="en-US" sz="2000" dirty="0" smtClean="0"/>
              <a:t>to the attack.  Detectives reconstructed the </a:t>
            </a:r>
          </a:p>
          <a:p>
            <a:pPr eaLnBrk="1" hangingPunct="1">
              <a:lnSpc>
                <a:spcPct val="80000"/>
              </a:lnSpc>
              <a:buFontTx/>
              <a:buNone/>
            </a:pPr>
            <a:r>
              <a:rPr lang="en-US" altLang="en-US" sz="2000" dirty="0" smtClean="0"/>
              <a:t>bombers' movements after studying thousands </a:t>
            </a:r>
          </a:p>
          <a:p>
            <a:pPr eaLnBrk="1" hangingPunct="1">
              <a:lnSpc>
                <a:spcPct val="80000"/>
              </a:lnSpc>
              <a:buFontTx/>
              <a:buNone/>
            </a:pPr>
            <a:r>
              <a:rPr lang="en-US" altLang="en-US" sz="2000" dirty="0" smtClean="0"/>
              <a:t>of hours of film as part of the probe into the </a:t>
            </a:r>
          </a:p>
          <a:p>
            <a:pPr eaLnBrk="1" hangingPunct="1">
              <a:lnSpc>
                <a:spcPct val="80000"/>
              </a:lnSpc>
              <a:buFontTx/>
              <a:buNone/>
            </a:pPr>
            <a:r>
              <a:rPr lang="en-US" altLang="en-US" sz="2000" dirty="0" smtClean="0"/>
              <a:t>blasts.  Images show three of the bombers </a:t>
            </a:r>
          </a:p>
          <a:p>
            <a:pPr eaLnBrk="1" hangingPunct="1">
              <a:lnSpc>
                <a:spcPct val="80000"/>
              </a:lnSpc>
              <a:buFontTx/>
              <a:buNone/>
            </a:pPr>
            <a:r>
              <a:rPr lang="en-US" altLang="en-US" sz="2000" dirty="0" smtClean="0"/>
              <a:t>entering Luton train station and emerging at </a:t>
            </a:r>
          </a:p>
          <a:p>
            <a:pPr eaLnBrk="1" hangingPunct="1">
              <a:lnSpc>
                <a:spcPct val="80000"/>
              </a:lnSpc>
              <a:buFontTx/>
              <a:buNone/>
            </a:pPr>
            <a:r>
              <a:rPr lang="en-US" altLang="en-US" sz="2000" dirty="0" smtClean="0"/>
              <a:t>King's Cross Station, the exact route they took </a:t>
            </a:r>
          </a:p>
          <a:p>
            <a:pPr eaLnBrk="1" hangingPunct="1">
              <a:lnSpc>
                <a:spcPct val="80000"/>
              </a:lnSpc>
              <a:buFontTx/>
              <a:buNone/>
            </a:pPr>
            <a:r>
              <a:rPr lang="en-US" altLang="en-US" sz="2000" dirty="0" smtClean="0"/>
              <a:t>on the day of the attacks.</a:t>
            </a:r>
          </a:p>
          <a:p>
            <a:pPr eaLnBrk="1" hangingPunct="1">
              <a:lnSpc>
                <a:spcPct val="80000"/>
              </a:lnSpc>
              <a:buFontTx/>
              <a:buNone/>
            </a:pPr>
            <a:endParaRPr lang="en-US" altLang="en-US" sz="2000" dirty="0" smtClean="0"/>
          </a:p>
          <a:p>
            <a:pPr eaLnBrk="1" hangingPunct="1">
              <a:lnSpc>
                <a:spcPct val="80000"/>
              </a:lnSpc>
              <a:buFontTx/>
              <a:buNone/>
            </a:pPr>
            <a:r>
              <a:rPr lang="en-US" altLang="en-US" sz="2000" dirty="0" smtClean="0"/>
              <a:t>This revelation supports the long-held </a:t>
            </a:r>
          </a:p>
          <a:p>
            <a:pPr eaLnBrk="1" hangingPunct="1">
              <a:lnSpc>
                <a:spcPct val="80000"/>
              </a:lnSpc>
              <a:buFontTx/>
              <a:buNone/>
            </a:pPr>
            <a:r>
              <a:rPr lang="en-US" altLang="en-US" sz="2000" dirty="0" smtClean="0"/>
              <a:t>intelligence community belief that most terrorist </a:t>
            </a:r>
          </a:p>
          <a:p>
            <a:pPr eaLnBrk="1" hangingPunct="1">
              <a:lnSpc>
                <a:spcPct val="80000"/>
              </a:lnSpc>
              <a:buFontTx/>
              <a:buNone/>
            </a:pPr>
            <a:r>
              <a:rPr lang="en-US" altLang="en-US" sz="2000" dirty="0" smtClean="0"/>
              <a:t>groups conduct pre-operational surveillance on </a:t>
            </a:r>
          </a:p>
          <a:p>
            <a:pPr eaLnBrk="1" hangingPunct="1">
              <a:lnSpc>
                <a:spcPct val="80000"/>
              </a:lnSpc>
              <a:buFontTx/>
              <a:buNone/>
            </a:pPr>
            <a:r>
              <a:rPr lang="en-US" altLang="en-US" sz="2000" dirty="0" smtClean="0"/>
              <a:t>targets in preparation for attacks.</a:t>
            </a:r>
          </a:p>
        </p:txBody>
      </p:sp>
      <p:pic>
        <p:nvPicPr>
          <p:cNvPr id="246788" name="Picture 6"/>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5555207" y="1447800"/>
            <a:ext cx="2971800" cy="2287588"/>
          </a:xfrm>
          <a:noFill/>
        </p:spPr>
      </p:pic>
      <p:graphicFrame>
        <p:nvGraphicFramePr>
          <p:cNvPr id="246789" name="Object 7"/>
          <p:cNvGraphicFramePr>
            <a:graphicFrameLocks noGrp="1" noChangeAspect="1"/>
          </p:cNvGraphicFramePr>
          <p:nvPr>
            <p:ph sz="quarter" idx="3"/>
            <p:extLst>
              <p:ext uri="{D42A27DB-BD31-4B8C-83A1-F6EECF244321}">
                <p14:modId xmlns:p14="http://schemas.microsoft.com/office/powerpoint/2010/main" val="733245585"/>
              </p:ext>
            </p:extLst>
          </p:nvPr>
        </p:nvGraphicFramePr>
        <p:xfrm>
          <a:off x="5517107" y="3996531"/>
          <a:ext cx="3048000" cy="2219325"/>
        </p:xfrm>
        <a:graphic>
          <a:graphicData uri="http://schemas.openxmlformats.org/presentationml/2006/ole">
            <mc:AlternateContent xmlns:mc="http://schemas.openxmlformats.org/markup-compatibility/2006">
              <mc:Choice xmlns:v="urn:schemas-microsoft-com:vml" Requires="v">
                <p:oleObj spid="_x0000_s246902" name="Image" r:id="rId5" imgW="10184127" imgH="7415873" progId="Photoshop.Image.7">
                  <p:embed/>
                </p:oleObj>
              </mc:Choice>
              <mc:Fallback>
                <p:oleObj name="Image" r:id="rId5" imgW="10184127" imgH="7415873" progId="Photoshop.Image.7">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17107" y="3996531"/>
                        <a:ext cx="3048000" cy="2219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4"/>
          <p:cNvSpPr>
            <a:spLocks noGrp="1" noChangeArrowheads="1"/>
          </p:cNvSpPr>
          <p:nvPr>
            <p:ph type="body" sz="half" idx="1"/>
          </p:nvPr>
        </p:nvSpPr>
        <p:spPr>
          <a:xfrm>
            <a:off x="150244" y="1752600"/>
            <a:ext cx="8839200" cy="5257800"/>
          </a:xfrm>
          <a:noFill/>
        </p:spPr>
        <p:txBody>
          <a:bodyPr/>
          <a:lstStyle/>
          <a:p>
            <a:pPr eaLnBrk="1" hangingPunct="1">
              <a:lnSpc>
                <a:spcPct val="80000"/>
              </a:lnSpc>
            </a:pPr>
            <a:r>
              <a:rPr lang="en-US" dirty="0" smtClean="0"/>
              <a:t>The </a:t>
            </a:r>
            <a:r>
              <a:rPr lang="en-US" dirty="0"/>
              <a:t>deploying assets or getting into position stage is an individual’s last chance to alert authorities before the terrorist act occurs.</a:t>
            </a:r>
            <a:endParaRPr lang="en-US" altLang="en-US" dirty="0" smtClean="0">
              <a:solidFill>
                <a:srgbClr val="CC0000"/>
              </a:solidFill>
            </a:endParaRPr>
          </a:p>
          <a:p>
            <a:pPr eaLnBrk="1" hangingPunct="1">
              <a:lnSpc>
                <a:spcPct val="80000"/>
              </a:lnSpc>
              <a:buClr>
                <a:schemeClr val="tx1"/>
              </a:buClr>
            </a:pPr>
            <a:r>
              <a:rPr lang="en-US" kern="1200" dirty="0"/>
              <a:t>This is your last chance to alert authorities before a terrorist act occurs. </a:t>
            </a:r>
            <a:endParaRPr lang="en-US" altLang="en-US" dirty="0" smtClean="0"/>
          </a:p>
        </p:txBody>
      </p:sp>
      <p:sp>
        <p:nvSpPr>
          <p:cNvPr id="3" name="Rectangle 2"/>
          <p:cNvSpPr/>
          <p:nvPr/>
        </p:nvSpPr>
        <p:spPr>
          <a:xfrm>
            <a:off x="685800" y="609600"/>
            <a:ext cx="7768089" cy="830997"/>
          </a:xfrm>
          <a:prstGeom prst="rect">
            <a:avLst/>
          </a:prstGeom>
        </p:spPr>
        <p:txBody>
          <a:bodyPr wrap="none">
            <a:spAutoFit/>
          </a:bodyPr>
          <a:lstStyle/>
          <a:p>
            <a:r>
              <a:rPr lang="en-US" sz="4800" kern="10" dirty="0" smtClean="0">
                <a:ln w="0"/>
                <a:effectLst>
                  <a:outerShdw blurRad="38100" dist="19050" dir="2700000" algn="tl" rotWithShape="0">
                    <a:schemeClr val="dk1">
                      <a:alpha val="40000"/>
                    </a:schemeClr>
                  </a:outerShdw>
                </a:effectLst>
              </a:rPr>
              <a:t>Deployment </a:t>
            </a:r>
            <a:r>
              <a:rPr lang="en-US" sz="4800" kern="10" dirty="0">
                <a:ln w="0"/>
                <a:effectLst>
                  <a:outerShdw blurRad="38100" dist="19050" dir="2700000" algn="tl" rotWithShape="0">
                    <a:schemeClr val="dk1">
                      <a:alpha val="40000"/>
                    </a:schemeClr>
                  </a:outerShdw>
                </a:effectLst>
              </a:rPr>
              <a:t>of Assets </a:t>
            </a:r>
            <a:endParaRPr lang="en-US" sz="4800" dirty="0"/>
          </a:p>
        </p:txBody>
      </p:sp>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5" name="Rectangle 3"/>
          <p:cNvSpPr>
            <a:spLocks noGrp="1" noChangeArrowheads="1"/>
          </p:cNvSpPr>
          <p:nvPr>
            <p:ph type="body" idx="1"/>
          </p:nvPr>
        </p:nvSpPr>
        <p:spPr>
          <a:xfrm>
            <a:off x="311171" y="1676400"/>
            <a:ext cx="8534400" cy="5181600"/>
          </a:xfrm>
          <a:noFill/>
        </p:spPr>
        <p:txBody>
          <a:bodyPr/>
          <a:lstStyle/>
          <a:p>
            <a:pPr eaLnBrk="1" hangingPunct="1"/>
            <a:r>
              <a:rPr lang="en-US" altLang="en-US" dirty="0" smtClean="0"/>
              <a:t>At this point, without immediate intervention, odds are against the target.</a:t>
            </a:r>
          </a:p>
          <a:p>
            <a:pPr eaLnBrk="1" hangingPunct="1"/>
            <a:r>
              <a:rPr lang="en-US" altLang="en-US" dirty="0" smtClean="0"/>
              <a:t>Once operations are initiated, success rate for the terrorist is in the 90% range</a:t>
            </a:r>
          </a:p>
          <a:p>
            <a:pPr eaLnBrk="1" hangingPunct="1"/>
            <a:r>
              <a:rPr lang="en-US" altLang="en-US" dirty="0" smtClean="0"/>
              <a:t>Attackers have the initiative</a:t>
            </a:r>
          </a:p>
          <a:p>
            <a:pPr lvl="1" eaLnBrk="1" hangingPunct="1"/>
            <a:r>
              <a:rPr lang="en-US" altLang="en-US" sz="3200" dirty="0" smtClean="0"/>
              <a:t>Time, Place and Conditions</a:t>
            </a:r>
          </a:p>
          <a:p>
            <a:pPr lvl="1" eaLnBrk="1" hangingPunct="1"/>
            <a:r>
              <a:rPr lang="en-US" altLang="en-US" sz="3200" dirty="0" smtClean="0"/>
              <a:t>Use of Diversions and Secondary/Follow-up Attacks</a:t>
            </a:r>
          </a:p>
          <a:p>
            <a:pPr lvl="1" eaLnBrk="1" hangingPunct="1"/>
            <a:r>
              <a:rPr lang="en-US" altLang="en-US" sz="3200" dirty="0" smtClean="0"/>
              <a:t>Targeting of reaction or security forces</a:t>
            </a:r>
          </a:p>
        </p:txBody>
      </p:sp>
      <p:sp>
        <p:nvSpPr>
          <p:cNvPr id="210948" name="WordArt 4"/>
          <p:cNvSpPr>
            <a:spLocks noChangeArrowheads="1" noChangeShapeType="1" noTextEdit="1"/>
          </p:cNvSpPr>
          <p:nvPr/>
        </p:nvSpPr>
        <p:spPr bwMode="auto">
          <a:xfrm>
            <a:off x="1225571" y="593725"/>
            <a:ext cx="6705600" cy="762000"/>
          </a:xfrm>
          <a:prstGeom prst="rect">
            <a:avLst/>
          </a:prstGeom>
        </p:spPr>
        <p:txBody>
          <a:bodyPr wrap="none" fromWordArt="1">
            <a:prstTxWarp prst="textPlain">
              <a:avLst>
                <a:gd name="adj" fmla="val 50000"/>
              </a:avLst>
            </a:prstTxWarp>
          </a:bodyPr>
          <a:lstStyle/>
          <a:p>
            <a:pPr algn="ctr">
              <a:defRPr/>
            </a:pPr>
            <a:r>
              <a:rPr lang="en-US" sz="3600" kern="10" dirty="0" smtClean="0">
                <a:ln w="0"/>
                <a:effectLst>
                  <a:outerShdw blurRad="38100" dist="19050" dir="2700000" algn="tl" rotWithShape="0">
                    <a:schemeClr val="dk1">
                      <a:alpha val="40000"/>
                    </a:schemeClr>
                  </a:outerShdw>
                </a:effectLst>
              </a:rPr>
              <a:t> Deployment of Assets </a:t>
            </a:r>
            <a:endParaRPr lang="en-US" sz="3600" kern="10" dirty="0">
              <a:ln w="9525">
                <a:solidFill>
                  <a:srgbClr val="000000"/>
                </a:solidFill>
                <a:round/>
                <a:headEnd/>
                <a:tailEnd/>
              </a:ln>
              <a:effectLst>
                <a:outerShdw dist="35921" dir="2700000" algn="ctr" rotWithShape="0">
                  <a:srgbClr val="808080">
                    <a:alpha val="79999"/>
                  </a:srgbClr>
                </a:outerShdw>
              </a:effectLst>
            </a:endParaRPr>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b="1" dirty="0" smtClean="0">
                <a:latin typeface="Arial Black" panose="020B0A04020102020204" pitchFamily="34" charset="0"/>
              </a:rPr>
              <a:t>Terrorism Funding</a:t>
            </a:r>
            <a:endParaRPr lang="en-US" sz="4800" b="1" dirty="0">
              <a:latin typeface="Arial Black" panose="020B0A04020102020204" pitchFamily="34" charset="0"/>
            </a:endParaRPr>
          </a:p>
        </p:txBody>
      </p:sp>
      <p:sp>
        <p:nvSpPr>
          <p:cNvPr id="3" name="Content Placeholder 2"/>
          <p:cNvSpPr>
            <a:spLocks noGrp="1"/>
          </p:cNvSpPr>
          <p:nvPr>
            <p:ph idx="1"/>
          </p:nvPr>
        </p:nvSpPr>
        <p:spPr>
          <a:xfrm>
            <a:off x="457200" y="1384981"/>
            <a:ext cx="8229600" cy="5029200"/>
          </a:xfrm>
        </p:spPr>
        <p:txBody>
          <a:bodyPr/>
          <a:lstStyle/>
          <a:p>
            <a:pPr marL="0" indent="0">
              <a:buNone/>
            </a:pPr>
            <a:r>
              <a:rPr lang="en-US" dirty="0" smtClean="0"/>
              <a:t>Terrorists </a:t>
            </a:r>
            <a:r>
              <a:rPr lang="en-US" dirty="0"/>
              <a:t>use a variety of methods to </a:t>
            </a:r>
            <a:r>
              <a:rPr lang="en-US" dirty="0" smtClean="0"/>
              <a:t>raise, launder</a:t>
            </a:r>
            <a:r>
              <a:rPr lang="en-US" dirty="0"/>
              <a:t>, and transport funds. Possible indicators </a:t>
            </a:r>
            <a:r>
              <a:rPr lang="en-US" dirty="0" smtClean="0"/>
              <a:t>include</a:t>
            </a:r>
            <a:r>
              <a:rPr lang="en-US" dirty="0"/>
              <a:t>, but are not limited to:</a:t>
            </a:r>
          </a:p>
          <a:p>
            <a:r>
              <a:rPr lang="en-US" dirty="0" smtClean="0"/>
              <a:t>Suspicious </a:t>
            </a:r>
            <a:r>
              <a:rPr lang="en-US" dirty="0"/>
              <a:t>credit card applications</a:t>
            </a:r>
          </a:p>
          <a:p>
            <a:r>
              <a:rPr lang="en-US" dirty="0" smtClean="0"/>
              <a:t>Suspicious </a:t>
            </a:r>
            <a:r>
              <a:rPr lang="en-US" dirty="0"/>
              <a:t>spending</a:t>
            </a:r>
          </a:p>
          <a:p>
            <a:r>
              <a:rPr lang="en-US" dirty="0" smtClean="0"/>
              <a:t>Multiple </a:t>
            </a:r>
            <a:r>
              <a:rPr lang="en-US" dirty="0"/>
              <a:t>surnames at the same address</a:t>
            </a:r>
          </a:p>
          <a:p>
            <a:r>
              <a:rPr lang="en-US" dirty="0" smtClean="0"/>
              <a:t>Illegal </a:t>
            </a:r>
            <a:r>
              <a:rPr lang="en-US" dirty="0"/>
              <a:t>drugs</a:t>
            </a:r>
          </a:p>
          <a:p>
            <a:r>
              <a:rPr lang="en-US" dirty="0" smtClean="0"/>
              <a:t>Bulk </a:t>
            </a:r>
            <a:r>
              <a:rPr lang="en-US" dirty="0"/>
              <a:t>purchases of cigarettes or other </a:t>
            </a:r>
            <a:r>
              <a:rPr lang="en-US" dirty="0" smtClean="0"/>
              <a:t>counterfeit </a:t>
            </a:r>
            <a:r>
              <a:rPr lang="en-US" dirty="0"/>
              <a:t>goods </a:t>
            </a:r>
          </a:p>
          <a:p>
            <a:endParaRPr lang="en-US" dirty="0"/>
          </a:p>
        </p:txBody>
      </p:sp>
    </p:spTree>
    <p:extLst>
      <p:ext uri="{BB962C8B-B14F-4D97-AF65-F5344CB8AC3E}">
        <p14:creationId xmlns:p14="http://schemas.microsoft.com/office/powerpoint/2010/main" val="590629583"/>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2"/>
          <p:cNvSpPr txBox="1">
            <a:spLocks noChangeArrowheads="1"/>
          </p:cNvSpPr>
          <p:nvPr/>
        </p:nvSpPr>
        <p:spPr bwMode="auto">
          <a:xfrm>
            <a:off x="3352800" y="1447800"/>
            <a:ext cx="2286000" cy="466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30000" b="1" dirty="0">
                <a:solidFill>
                  <a:schemeClr val="accent2"/>
                </a:solidFill>
              </a:rPr>
              <a:t>?</a:t>
            </a:r>
          </a:p>
        </p:txBody>
      </p:sp>
      <p:sp>
        <p:nvSpPr>
          <p:cNvPr id="265219" name="WordArt 5"/>
          <p:cNvSpPr>
            <a:spLocks noChangeArrowheads="1" noChangeShapeType="1" noTextEdit="1"/>
          </p:cNvSpPr>
          <p:nvPr/>
        </p:nvSpPr>
        <p:spPr bwMode="auto">
          <a:xfrm>
            <a:off x="2667000" y="304800"/>
            <a:ext cx="3657600" cy="1143000"/>
          </a:xfrm>
          <a:prstGeom prst="rect">
            <a:avLst/>
          </a:prstGeom>
        </p:spPr>
        <p:txBody>
          <a:bodyPr wrap="none" fromWordArt="1">
            <a:prstTxWarp prst="textPlain">
              <a:avLst>
                <a:gd name="adj" fmla="val 50000"/>
              </a:avLst>
            </a:prstTxWarp>
          </a:bodyPr>
          <a:lstStyle/>
          <a:p>
            <a:pPr algn="ctr"/>
            <a:r>
              <a:rPr lang="en-US" sz="3600" kern="10" dirty="0">
                <a:ln w="9525">
                  <a:solidFill>
                    <a:srgbClr val="000000"/>
                  </a:solidFill>
                  <a:round/>
                  <a:headEnd/>
                  <a:tailEnd/>
                </a:ln>
                <a:effectLst>
                  <a:outerShdw dist="35921" dir="2700000" algn="ctr" rotWithShape="0">
                    <a:srgbClr val="808080">
                      <a:alpha val="79999"/>
                    </a:srgbClr>
                  </a:outerShdw>
                </a:effectLst>
              </a:rPr>
              <a:t>Questions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50178"/>
                                        </p:tgtEl>
                                        <p:attrNameLst>
                                          <p:attrName>style.visibility</p:attrName>
                                        </p:attrNameLst>
                                      </p:cBhvr>
                                      <p:to>
                                        <p:strVal val="visible"/>
                                      </p:to>
                                    </p:set>
                                    <p:anim calcmode="lin" valueType="num">
                                      <p:cBhvr>
                                        <p:cTn id="7" dur="3000" fill="hold"/>
                                        <p:tgtEl>
                                          <p:spTgt spid="50178"/>
                                        </p:tgtEl>
                                        <p:attrNameLst>
                                          <p:attrName>ppt_w</p:attrName>
                                        </p:attrNameLst>
                                      </p:cBhvr>
                                      <p:tavLst>
                                        <p:tav tm="0">
                                          <p:val>
                                            <p:fltVal val="0"/>
                                          </p:val>
                                        </p:tav>
                                        <p:tav tm="100000">
                                          <p:val>
                                            <p:strVal val="#ppt_w"/>
                                          </p:val>
                                        </p:tav>
                                      </p:tavLst>
                                    </p:anim>
                                    <p:anim calcmode="lin" valueType="num">
                                      <p:cBhvr>
                                        <p:cTn id="8" dur="3000" fill="hold"/>
                                        <p:tgtEl>
                                          <p:spTgt spid="50178"/>
                                        </p:tgtEl>
                                        <p:attrNameLst>
                                          <p:attrName>ppt_h</p:attrName>
                                        </p:attrNameLst>
                                      </p:cBhvr>
                                      <p:tavLst>
                                        <p:tav tm="0">
                                          <p:val>
                                            <p:fltVal val="0"/>
                                          </p:val>
                                        </p:tav>
                                        <p:tav tm="100000">
                                          <p:val>
                                            <p:strVal val="#ppt_h"/>
                                          </p:val>
                                        </p:tav>
                                      </p:tavLst>
                                    </p:anim>
                                    <p:animEffect transition="in" filter="fade">
                                      <p:cBhvr>
                                        <p:cTn id="9" dur="3000"/>
                                        <p:tgtEl>
                                          <p:spTgt spid="50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r>
            <a:br>
              <a:rPr lang="en-US" dirty="0" smtClean="0"/>
            </a:br>
            <a:r>
              <a:rPr lang="en-US" sz="4800" b="1" dirty="0" smtClean="0">
                <a:latin typeface="Arial Black" panose="020B0A04020102020204" pitchFamily="34" charset="0"/>
              </a:rPr>
              <a:t>Sharing </a:t>
            </a:r>
            <a:r>
              <a:rPr lang="en-US" sz="4800" b="1" dirty="0">
                <a:latin typeface="Arial Black" panose="020B0A04020102020204" pitchFamily="34" charset="0"/>
              </a:rPr>
              <a:t>the </a:t>
            </a:r>
            <a:r>
              <a:rPr lang="en-US" sz="4800" b="1" dirty="0" smtClean="0">
                <a:latin typeface="Arial Black" panose="020B0A04020102020204" pitchFamily="34" charset="0"/>
              </a:rPr>
              <a:t>Created Knowledge </a:t>
            </a:r>
            <a:r>
              <a:rPr lang="en-US" dirty="0"/>
              <a:t/>
            </a:r>
            <a:br>
              <a:rPr lang="en-US" dirty="0"/>
            </a:br>
            <a:endParaRPr lang="en-US" dirty="0"/>
          </a:p>
        </p:txBody>
      </p:sp>
      <p:sp>
        <p:nvSpPr>
          <p:cNvPr id="3" name="Content Placeholder 2"/>
          <p:cNvSpPr>
            <a:spLocks noGrp="1"/>
          </p:cNvSpPr>
          <p:nvPr>
            <p:ph idx="1"/>
          </p:nvPr>
        </p:nvSpPr>
        <p:spPr/>
        <p:txBody>
          <a:bodyPr/>
          <a:lstStyle/>
          <a:p>
            <a:r>
              <a:rPr lang="en-US" dirty="0" smtClean="0"/>
              <a:t>It needs to be shared with those who can act on it.</a:t>
            </a:r>
          </a:p>
          <a:p>
            <a:r>
              <a:rPr lang="en-US" dirty="0"/>
              <a:t>D</a:t>
            </a:r>
            <a:r>
              <a:rPr lang="en-US" dirty="0" smtClean="0"/>
              <a:t>issemination </a:t>
            </a:r>
            <a:r>
              <a:rPr lang="en-US" dirty="0"/>
              <a:t>of knowledge about terrorism </a:t>
            </a:r>
            <a:endParaRPr lang="en-US" dirty="0" smtClean="0"/>
          </a:p>
          <a:p>
            <a:endParaRPr lang="en-US" dirty="0"/>
          </a:p>
        </p:txBody>
      </p:sp>
    </p:spTree>
    <p:extLst>
      <p:ext uri="{BB962C8B-B14F-4D97-AF65-F5344CB8AC3E}">
        <p14:creationId xmlns:p14="http://schemas.microsoft.com/office/powerpoint/2010/main" val="364784847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90538" y="212323"/>
            <a:ext cx="8229600" cy="1143000"/>
          </a:xfrm>
        </p:spPr>
        <p:txBody>
          <a:bodyPr/>
          <a:lstStyle/>
          <a:p>
            <a:r>
              <a:rPr lang="en-US" altLang="en-US" sz="4800" dirty="0" smtClean="0">
                <a:latin typeface="Arial Black" panose="020B0A04020102020204" pitchFamily="34" charset="0"/>
              </a:rPr>
              <a:t>Counter Terrorism Arrests In New Jersey</a:t>
            </a:r>
          </a:p>
        </p:txBody>
      </p:sp>
      <p:sp>
        <p:nvSpPr>
          <p:cNvPr id="17411" name="Content Placeholder 2"/>
          <p:cNvSpPr>
            <a:spLocks noGrp="1"/>
          </p:cNvSpPr>
          <p:nvPr>
            <p:ph idx="1"/>
          </p:nvPr>
        </p:nvSpPr>
        <p:spPr>
          <a:xfrm>
            <a:off x="490538" y="1447800"/>
            <a:ext cx="8229600" cy="5783263"/>
          </a:xfrm>
        </p:spPr>
        <p:txBody>
          <a:bodyPr/>
          <a:lstStyle/>
          <a:p>
            <a:r>
              <a:rPr lang="en-US" sz="2800" dirty="0" smtClean="0">
                <a:cs typeface="Times New Roman" panose="02020603050405020304" pitchFamily="18" charset="0"/>
              </a:rPr>
              <a:t>2007 -  </a:t>
            </a:r>
            <a:r>
              <a:rPr lang="en-US" sz="2800" dirty="0">
                <a:cs typeface="Times New Roman" panose="02020603050405020304" pitchFamily="18" charset="0"/>
              </a:rPr>
              <a:t>F</a:t>
            </a:r>
            <a:r>
              <a:rPr lang="en-US" sz="2800" dirty="0" smtClean="0">
                <a:cs typeface="Times New Roman" panose="02020603050405020304" pitchFamily="18" charset="0"/>
              </a:rPr>
              <a:t>ort Dix Plot - </a:t>
            </a:r>
            <a:r>
              <a:rPr lang="en-US" sz="2800" dirty="0" smtClean="0"/>
              <a:t>Six </a:t>
            </a:r>
            <a:r>
              <a:rPr lang="en-US" sz="2800" dirty="0"/>
              <a:t>men </a:t>
            </a:r>
            <a:r>
              <a:rPr lang="en-US" sz="2800" dirty="0" smtClean="0"/>
              <a:t>                                described </a:t>
            </a:r>
            <a:r>
              <a:rPr lang="en-US" sz="2800" dirty="0"/>
              <a:t>as Islamic militants </a:t>
            </a:r>
            <a:r>
              <a:rPr lang="en-US" sz="2800" dirty="0" smtClean="0"/>
              <a:t>                           were </a:t>
            </a:r>
            <a:r>
              <a:rPr lang="en-US" sz="2800" dirty="0"/>
              <a:t>arrested in May 2007 and </a:t>
            </a:r>
            <a:r>
              <a:rPr lang="en-US" sz="2800" dirty="0" smtClean="0"/>
              <a:t>                                  charged </a:t>
            </a:r>
            <a:r>
              <a:rPr lang="en-US" sz="2800" dirty="0"/>
              <a:t>with plotting to attack the </a:t>
            </a:r>
            <a:r>
              <a:rPr lang="en-US" sz="2800" dirty="0" smtClean="0"/>
              <a:t>                                Fort </a:t>
            </a:r>
            <a:r>
              <a:rPr lang="en-US" sz="2800" dirty="0"/>
              <a:t>Dix Army base in New </a:t>
            </a:r>
            <a:r>
              <a:rPr lang="en-US" sz="2800" dirty="0" smtClean="0"/>
              <a:t>Jersey.         </a:t>
            </a:r>
            <a:r>
              <a:rPr lang="en-US" sz="1400" dirty="0" smtClean="0"/>
              <a:t>Fort Dix Six</a:t>
            </a:r>
            <a:endParaRPr lang="en-US" sz="1400" dirty="0">
              <a:cs typeface="Times New Roman" panose="02020603050405020304" pitchFamily="18" charset="0"/>
            </a:endParaRPr>
          </a:p>
          <a:p>
            <a:r>
              <a:rPr lang="en-US" sz="2800" dirty="0" smtClean="0">
                <a:cs typeface="Times New Roman" panose="02020603050405020304" pitchFamily="18" charset="0"/>
              </a:rPr>
              <a:t>2011 </a:t>
            </a:r>
            <a:r>
              <a:rPr lang="en-US" sz="2800" dirty="0">
                <a:cs typeface="Times New Roman" panose="02020603050405020304" pitchFamily="18" charset="0"/>
              </a:rPr>
              <a:t>- Jose Pimentel, arrested in </a:t>
            </a:r>
            <a:r>
              <a:rPr lang="en-US" sz="2800" dirty="0" smtClean="0">
                <a:cs typeface="Times New Roman" panose="02020603050405020304" pitchFamily="18" charset="0"/>
              </a:rPr>
              <a:t>                                2011 was </a:t>
            </a:r>
            <a:r>
              <a:rPr lang="en-US" sz="2800" dirty="0">
                <a:cs typeface="Times New Roman" panose="02020603050405020304" pitchFamily="18" charset="0"/>
              </a:rPr>
              <a:t>sentenced in March 2014 </a:t>
            </a:r>
            <a:r>
              <a:rPr lang="en-US" sz="2800" dirty="0" smtClean="0">
                <a:cs typeface="Times New Roman" panose="02020603050405020304" pitchFamily="18" charset="0"/>
              </a:rPr>
              <a:t>                      to </a:t>
            </a:r>
            <a:r>
              <a:rPr lang="en-US" sz="2800" dirty="0">
                <a:cs typeface="Times New Roman" panose="02020603050405020304" pitchFamily="18" charset="0"/>
              </a:rPr>
              <a:t>16 </a:t>
            </a:r>
            <a:r>
              <a:rPr lang="en-US" sz="2800" dirty="0" smtClean="0">
                <a:cs typeface="Times New Roman" panose="02020603050405020304" pitchFamily="18" charset="0"/>
              </a:rPr>
              <a:t>years in </a:t>
            </a:r>
            <a:r>
              <a:rPr lang="en-US" sz="2800" dirty="0">
                <a:cs typeface="Times New Roman" panose="02020603050405020304" pitchFamily="18" charset="0"/>
              </a:rPr>
              <a:t>prison after he plead </a:t>
            </a:r>
            <a:r>
              <a:rPr lang="en-US" sz="2800" dirty="0" smtClean="0">
                <a:cs typeface="Times New Roman" panose="02020603050405020304" pitchFamily="18" charset="0"/>
              </a:rPr>
              <a:t>                           guilty </a:t>
            </a:r>
            <a:r>
              <a:rPr lang="en-US" sz="2800" dirty="0">
                <a:cs typeface="Times New Roman" panose="02020603050405020304" pitchFamily="18" charset="0"/>
              </a:rPr>
              <a:t>to </a:t>
            </a:r>
            <a:r>
              <a:rPr lang="en-US" sz="2800" dirty="0" smtClean="0">
                <a:cs typeface="Times New Roman" panose="02020603050405020304" pitchFamily="18" charset="0"/>
              </a:rPr>
              <a:t>attempted criminal post-                           session of </a:t>
            </a:r>
            <a:r>
              <a:rPr lang="en-US" sz="2800" dirty="0">
                <a:cs typeface="Times New Roman" panose="02020603050405020304" pitchFamily="18" charset="0"/>
              </a:rPr>
              <a:t>a weapon in </a:t>
            </a:r>
            <a:r>
              <a:rPr lang="en-US" sz="2800" dirty="0" smtClean="0">
                <a:cs typeface="Times New Roman" panose="02020603050405020304" pitchFamily="18" charset="0"/>
              </a:rPr>
              <a:t>the first                                degree </a:t>
            </a:r>
            <a:r>
              <a:rPr lang="en-US" sz="2800" dirty="0">
                <a:cs typeface="Times New Roman" panose="02020603050405020304" pitchFamily="18" charset="0"/>
              </a:rPr>
              <a:t>as </a:t>
            </a:r>
            <a:r>
              <a:rPr lang="en-US" sz="2800" dirty="0" smtClean="0">
                <a:cs typeface="Times New Roman" panose="02020603050405020304" pitchFamily="18" charset="0"/>
              </a:rPr>
              <a:t>a crime </a:t>
            </a:r>
            <a:r>
              <a:rPr lang="en-US" sz="2800" dirty="0">
                <a:cs typeface="Times New Roman" panose="02020603050405020304" pitchFamily="18" charset="0"/>
              </a:rPr>
              <a:t>of terrorism. </a:t>
            </a:r>
            <a:r>
              <a:rPr lang="en-US" sz="2800" dirty="0" smtClean="0">
                <a:cs typeface="Times New Roman" panose="02020603050405020304" pitchFamily="18" charset="0"/>
              </a:rPr>
              <a:t>              </a:t>
            </a:r>
            <a:r>
              <a:rPr lang="en-US" sz="1400" dirty="0" smtClean="0">
                <a:cs typeface="Times New Roman" panose="02020603050405020304" pitchFamily="18" charset="0"/>
              </a:rPr>
              <a:t>Jose </a:t>
            </a:r>
            <a:r>
              <a:rPr lang="en-US" sz="1400" dirty="0">
                <a:cs typeface="Times New Roman" panose="02020603050405020304" pitchFamily="18" charset="0"/>
              </a:rPr>
              <a:t>Pimentel</a:t>
            </a:r>
            <a:endParaRPr lang="en-US" altLang="en-US" sz="1400" dirty="0" smtClean="0"/>
          </a:p>
        </p:txBody>
      </p:sp>
      <p:pic>
        <p:nvPicPr>
          <p:cNvPr id="3" name="Picture 2"/>
          <p:cNvPicPr>
            <a:picLocks noChangeAspect="1"/>
          </p:cNvPicPr>
          <p:nvPr/>
        </p:nvPicPr>
        <p:blipFill>
          <a:blip r:embed="rId3"/>
          <a:stretch>
            <a:fillRect/>
          </a:stretch>
        </p:blipFill>
        <p:spPr>
          <a:xfrm>
            <a:off x="6571365" y="4038600"/>
            <a:ext cx="2362200" cy="1956986"/>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07514" y="1600200"/>
            <a:ext cx="2319338" cy="1736993"/>
          </a:xfrm>
          <a:prstGeom prst="rect">
            <a:avLst/>
          </a:prstGeom>
        </p:spPr>
      </p:pic>
    </p:spTree>
    <p:extLst>
      <p:ext uri="{BB962C8B-B14F-4D97-AF65-F5344CB8AC3E}">
        <p14:creationId xmlns:p14="http://schemas.microsoft.com/office/powerpoint/2010/main" val="77455026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534400" cy="1020762"/>
          </a:xfrm>
        </p:spPr>
        <p:txBody>
          <a:bodyPr/>
          <a:lstStyle/>
          <a:p>
            <a:r>
              <a:rPr lang="en-US" sz="4800" dirty="0" smtClean="0">
                <a:latin typeface="Arial Black" panose="020B0A04020102020204" pitchFamily="34" charset="0"/>
              </a:rPr>
              <a:t>NJ Connecting The Dots</a:t>
            </a:r>
            <a:br>
              <a:rPr lang="en-US" sz="4800" dirty="0" smtClean="0">
                <a:latin typeface="Arial Black" panose="020B0A04020102020204" pitchFamily="34" charset="0"/>
              </a:rPr>
            </a:br>
            <a:r>
              <a:rPr lang="en-US" altLang="en-US" sz="4800" dirty="0">
                <a:latin typeface="Arial Black" panose="020B0A04020102020204" pitchFamily="34" charset="0"/>
              </a:rPr>
              <a:t> </a:t>
            </a:r>
            <a:r>
              <a:rPr lang="en-US" sz="4800" dirty="0">
                <a:latin typeface="Arial Black" panose="020B0A04020102020204" pitchFamily="34" charset="0"/>
              </a:rPr>
              <a:t>Fort Dix Plot</a:t>
            </a:r>
          </a:p>
        </p:txBody>
      </p:sp>
      <p:sp>
        <p:nvSpPr>
          <p:cNvPr id="5" name="Rounded Rectangle 4"/>
          <p:cNvSpPr/>
          <p:nvPr/>
        </p:nvSpPr>
        <p:spPr>
          <a:xfrm>
            <a:off x="621030" y="1594474"/>
            <a:ext cx="3124200" cy="123911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6" name="Rounded Rectangle 5"/>
          <p:cNvSpPr/>
          <p:nvPr/>
        </p:nvSpPr>
        <p:spPr>
          <a:xfrm>
            <a:off x="590550" y="3132660"/>
            <a:ext cx="3086100" cy="13716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9" name="Rectangle 8"/>
          <p:cNvSpPr/>
          <p:nvPr/>
        </p:nvSpPr>
        <p:spPr>
          <a:xfrm>
            <a:off x="685800" y="1664035"/>
            <a:ext cx="3154680" cy="1169551"/>
          </a:xfrm>
          <a:prstGeom prst="rect">
            <a:avLst/>
          </a:prstGeom>
        </p:spPr>
        <p:txBody>
          <a:bodyPr wrap="square">
            <a:spAutoFit/>
          </a:bodyPr>
          <a:lstStyle/>
          <a:p>
            <a:pPr lvl="0" algn="ctr">
              <a:defRPr/>
            </a:pPr>
            <a:r>
              <a:rPr lang="en-US" sz="1400" b="1" dirty="0" smtClean="0">
                <a:solidFill>
                  <a:srgbClr val="000000"/>
                </a:solidFill>
              </a:rPr>
              <a:t>    January 31, </a:t>
            </a:r>
            <a:r>
              <a:rPr lang="en-US" sz="1400" b="1" dirty="0">
                <a:solidFill>
                  <a:srgbClr val="000000"/>
                </a:solidFill>
              </a:rPr>
              <a:t>2006 – An </a:t>
            </a:r>
            <a:r>
              <a:rPr lang="en-US" sz="1400" b="1" dirty="0" smtClean="0">
                <a:solidFill>
                  <a:srgbClr val="000000"/>
                </a:solidFill>
              </a:rPr>
              <a:t>in-</a:t>
            </a:r>
          </a:p>
          <a:p>
            <a:pPr lvl="0" algn="ctr">
              <a:defRPr/>
            </a:pPr>
            <a:r>
              <a:rPr lang="en-US" sz="1400" b="1" dirty="0" smtClean="0">
                <a:solidFill>
                  <a:srgbClr val="000000"/>
                </a:solidFill>
              </a:rPr>
              <a:t>  dividual brings </a:t>
            </a:r>
            <a:r>
              <a:rPr lang="en-US" sz="1400" b="1" dirty="0">
                <a:solidFill>
                  <a:srgbClr val="000000"/>
                </a:solidFill>
              </a:rPr>
              <a:t>a tape to </a:t>
            </a:r>
            <a:r>
              <a:rPr lang="en-US" sz="1400" b="1" dirty="0" smtClean="0">
                <a:solidFill>
                  <a:srgbClr val="000000"/>
                </a:solidFill>
              </a:rPr>
              <a:t>a Circuit City </a:t>
            </a:r>
            <a:r>
              <a:rPr lang="en-US" sz="1400" b="1" dirty="0">
                <a:solidFill>
                  <a:srgbClr val="000000"/>
                </a:solidFill>
              </a:rPr>
              <a:t>in New Jersey </a:t>
            </a:r>
            <a:r>
              <a:rPr lang="en-US" sz="1400" b="1" dirty="0" smtClean="0">
                <a:solidFill>
                  <a:srgbClr val="000000"/>
                </a:solidFill>
              </a:rPr>
              <a:t>       for </a:t>
            </a:r>
            <a:r>
              <a:rPr lang="en-US" sz="1400" b="1" dirty="0">
                <a:solidFill>
                  <a:srgbClr val="000000"/>
                </a:solidFill>
              </a:rPr>
              <a:t>duplication and transfer </a:t>
            </a:r>
            <a:r>
              <a:rPr lang="en-US" sz="1400" b="1" dirty="0" smtClean="0">
                <a:solidFill>
                  <a:srgbClr val="000000"/>
                </a:solidFill>
              </a:rPr>
              <a:t>  to </a:t>
            </a:r>
            <a:r>
              <a:rPr lang="en-US" sz="1400" b="1" dirty="0">
                <a:solidFill>
                  <a:srgbClr val="000000"/>
                </a:solidFill>
              </a:rPr>
              <a:t>DVD. </a:t>
            </a:r>
          </a:p>
        </p:txBody>
      </p:sp>
      <p:sp>
        <p:nvSpPr>
          <p:cNvPr id="10" name="Rectangle 9"/>
          <p:cNvSpPr/>
          <p:nvPr/>
        </p:nvSpPr>
        <p:spPr>
          <a:xfrm>
            <a:off x="457200" y="3191726"/>
            <a:ext cx="3238500" cy="1200329"/>
          </a:xfrm>
          <a:prstGeom prst="rect">
            <a:avLst/>
          </a:prstGeom>
        </p:spPr>
        <p:txBody>
          <a:bodyPr wrap="square">
            <a:spAutoFit/>
          </a:bodyPr>
          <a:lstStyle/>
          <a:p>
            <a:pPr lvl="0" algn="ctr">
              <a:defRPr/>
            </a:pPr>
            <a:r>
              <a:rPr lang="en-US" b="1" dirty="0" smtClean="0"/>
              <a:t>        </a:t>
            </a:r>
            <a:r>
              <a:rPr lang="en-US" b="1" dirty="0" smtClean="0">
                <a:solidFill>
                  <a:srgbClr val="000000"/>
                </a:solidFill>
              </a:rPr>
              <a:t>April 2006  </a:t>
            </a:r>
            <a:r>
              <a:rPr lang="en-US" b="1" dirty="0">
                <a:solidFill>
                  <a:srgbClr val="000000"/>
                </a:solidFill>
              </a:rPr>
              <a:t>FBI hired informant Mahmoud Omar to approach the suspects</a:t>
            </a:r>
          </a:p>
        </p:txBody>
      </p:sp>
      <p:sp>
        <p:nvSpPr>
          <p:cNvPr id="11" name="Rounded Rectangle 10"/>
          <p:cNvSpPr/>
          <p:nvPr/>
        </p:nvSpPr>
        <p:spPr>
          <a:xfrm>
            <a:off x="571500" y="4803334"/>
            <a:ext cx="3086100" cy="148504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2" name="Rounded Rectangle 11"/>
          <p:cNvSpPr/>
          <p:nvPr/>
        </p:nvSpPr>
        <p:spPr>
          <a:xfrm>
            <a:off x="4800600" y="1611113"/>
            <a:ext cx="3348990" cy="123911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3" name="Rounded Rectangle 12"/>
          <p:cNvSpPr/>
          <p:nvPr/>
        </p:nvSpPr>
        <p:spPr>
          <a:xfrm>
            <a:off x="4800600" y="3132660"/>
            <a:ext cx="3348990" cy="130999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4" name="Rounded Rectangle 13"/>
          <p:cNvSpPr/>
          <p:nvPr/>
        </p:nvSpPr>
        <p:spPr>
          <a:xfrm>
            <a:off x="4852035" y="4725089"/>
            <a:ext cx="3246120" cy="156426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5" name="Rectangle 14"/>
          <p:cNvSpPr/>
          <p:nvPr/>
        </p:nvSpPr>
        <p:spPr>
          <a:xfrm>
            <a:off x="600890" y="4842031"/>
            <a:ext cx="3200400" cy="1538883"/>
          </a:xfrm>
          <a:prstGeom prst="rect">
            <a:avLst/>
          </a:prstGeom>
        </p:spPr>
        <p:txBody>
          <a:bodyPr wrap="square">
            <a:spAutoFit/>
          </a:bodyPr>
          <a:lstStyle/>
          <a:p>
            <a:pPr lvl="0" algn="ctr">
              <a:defRPr/>
            </a:pPr>
            <a:r>
              <a:rPr lang="en-US" sz="1400" b="1" dirty="0">
                <a:solidFill>
                  <a:srgbClr val="000000"/>
                </a:solidFill>
                <a:latin typeface="+mn-lt"/>
              </a:rPr>
              <a:t> </a:t>
            </a:r>
            <a:r>
              <a:rPr lang="en-US" sz="1400" b="1" dirty="0" smtClean="0">
                <a:solidFill>
                  <a:srgbClr val="000000"/>
                </a:solidFill>
                <a:latin typeface="+mn-lt"/>
              </a:rPr>
              <a:t>      </a:t>
            </a:r>
            <a:r>
              <a:rPr lang="en-US" sz="1600" b="1" dirty="0" smtClean="0">
                <a:solidFill>
                  <a:srgbClr val="000000"/>
                </a:solidFill>
              </a:rPr>
              <a:t>August 11, 2006 </a:t>
            </a:r>
            <a:r>
              <a:rPr lang="en-US" sz="1600" b="1" dirty="0">
                <a:solidFill>
                  <a:srgbClr val="000000"/>
                </a:solidFill>
              </a:rPr>
              <a:t>– Mohamad </a:t>
            </a:r>
            <a:r>
              <a:rPr lang="en-US" sz="1600" b="1" dirty="0" smtClean="0">
                <a:solidFill>
                  <a:srgbClr val="000000"/>
                </a:solidFill>
              </a:rPr>
              <a:t>Ibrahim Shnewer </a:t>
            </a:r>
            <a:r>
              <a:rPr lang="en-US" sz="1600" b="1" dirty="0">
                <a:solidFill>
                  <a:srgbClr val="000000"/>
                </a:solidFill>
              </a:rPr>
              <a:t>travels to Fort Dix and Fort Monmouth to conduct surveillance.</a:t>
            </a:r>
          </a:p>
          <a:p>
            <a:pPr lvl="0" algn="ctr">
              <a:defRPr/>
            </a:pPr>
            <a:endParaRPr lang="en-US" sz="1400" b="1" dirty="0">
              <a:solidFill>
                <a:srgbClr val="000000"/>
              </a:solidFill>
              <a:latin typeface="+mn-lt"/>
            </a:endParaRPr>
          </a:p>
        </p:txBody>
      </p:sp>
      <p:sp>
        <p:nvSpPr>
          <p:cNvPr id="16" name="Oval 15"/>
          <p:cNvSpPr/>
          <p:nvPr/>
        </p:nvSpPr>
        <p:spPr>
          <a:xfrm>
            <a:off x="615586" y="1630504"/>
            <a:ext cx="495300" cy="349532"/>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1</a:t>
            </a:r>
            <a:endParaRPr lang="en-US" dirty="0">
              <a:solidFill>
                <a:schemeClr val="bg1"/>
              </a:solidFill>
            </a:endParaRPr>
          </a:p>
        </p:txBody>
      </p:sp>
      <p:sp>
        <p:nvSpPr>
          <p:cNvPr id="17" name="Oval 16"/>
          <p:cNvSpPr/>
          <p:nvPr/>
        </p:nvSpPr>
        <p:spPr>
          <a:xfrm>
            <a:off x="647700" y="3220899"/>
            <a:ext cx="571500" cy="360501"/>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2  </a:t>
            </a:r>
            <a:endParaRPr lang="en-US" dirty="0">
              <a:solidFill>
                <a:schemeClr val="bg1"/>
              </a:solidFill>
            </a:endParaRPr>
          </a:p>
        </p:txBody>
      </p:sp>
      <p:sp>
        <p:nvSpPr>
          <p:cNvPr id="18" name="Oval 17"/>
          <p:cNvSpPr/>
          <p:nvPr/>
        </p:nvSpPr>
        <p:spPr>
          <a:xfrm>
            <a:off x="615586" y="4823246"/>
            <a:ext cx="603614" cy="378569"/>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3</a:t>
            </a:r>
            <a:endParaRPr lang="en-US" dirty="0">
              <a:solidFill>
                <a:schemeClr val="bg1"/>
              </a:solidFill>
            </a:endParaRPr>
          </a:p>
        </p:txBody>
      </p:sp>
      <p:sp>
        <p:nvSpPr>
          <p:cNvPr id="19" name="Oval 18"/>
          <p:cNvSpPr/>
          <p:nvPr/>
        </p:nvSpPr>
        <p:spPr>
          <a:xfrm>
            <a:off x="4895850" y="1682532"/>
            <a:ext cx="429169" cy="34107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4</a:t>
            </a:r>
            <a:endParaRPr lang="en-US" dirty="0">
              <a:solidFill>
                <a:schemeClr val="bg1"/>
              </a:solidFill>
            </a:endParaRPr>
          </a:p>
        </p:txBody>
      </p:sp>
      <p:sp>
        <p:nvSpPr>
          <p:cNvPr id="22" name="Rectangle 21"/>
          <p:cNvSpPr/>
          <p:nvPr/>
        </p:nvSpPr>
        <p:spPr>
          <a:xfrm>
            <a:off x="5035730" y="4786887"/>
            <a:ext cx="3166110" cy="369332"/>
          </a:xfrm>
          <a:prstGeom prst="rect">
            <a:avLst/>
          </a:prstGeom>
        </p:spPr>
        <p:txBody>
          <a:bodyPr wrap="square">
            <a:spAutoFit/>
          </a:bodyPr>
          <a:lstStyle/>
          <a:p>
            <a:pPr algn="ctr"/>
            <a:r>
              <a:rPr lang="en-US" dirty="0" smtClean="0"/>
              <a:t>     </a:t>
            </a:r>
            <a:endParaRPr lang="en-US" sz="1600" dirty="0"/>
          </a:p>
        </p:txBody>
      </p:sp>
      <p:sp>
        <p:nvSpPr>
          <p:cNvPr id="23" name="Oval 22"/>
          <p:cNvSpPr/>
          <p:nvPr/>
        </p:nvSpPr>
        <p:spPr>
          <a:xfrm>
            <a:off x="4938304" y="3165938"/>
            <a:ext cx="471896" cy="315269"/>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5</a:t>
            </a:r>
            <a:endParaRPr lang="en-US" dirty="0">
              <a:solidFill>
                <a:schemeClr val="bg1"/>
              </a:solidFill>
            </a:endParaRPr>
          </a:p>
        </p:txBody>
      </p:sp>
      <p:sp>
        <p:nvSpPr>
          <p:cNvPr id="24" name="Oval 23"/>
          <p:cNvSpPr/>
          <p:nvPr/>
        </p:nvSpPr>
        <p:spPr>
          <a:xfrm>
            <a:off x="4895850" y="4734545"/>
            <a:ext cx="514350" cy="349321"/>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6</a:t>
            </a:r>
            <a:endParaRPr lang="en-US" dirty="0">
              <a:solidFill>
                <a:schemeClr val="bg1"/>
              </a:solidFill>
            </a:endParaRPr>
          </a:p>
        </p:txBody>
      </p:sp>
      <p:sp>
        <p:nvSpPr>
          <p:cNvPr id="3" name="Rectangle 2"/>
          <p:cNvSpPr/>
          <p:nvPr/>
        </p:nvSpPr>
        <p:spPr>
          <a:xfrm>
            <a:off x="5280115" y="1630504"/>
            <a:ext cx="2958736" cy="1415772"/>
          </a:xfrm>
          <a:prstGeom prst="rect">
            <a:avLst/>
          </a:prstGeom>
        </p:spPr>
        <p:txBody>
          <a:bodyPr wrap="square">
            <a:spAutoFit/>
          </a:bodyPr>
          <a:lstStyle/>
          <a:p>
            <a:r>
              <a:rPr lang="en-US" sz="1400" dirty="0"/>
              <a:t>August 13, 2006 – Shnewer travels to Dover Air Force Base, </a:t>
            </a:r>
            <a:r>
              <a:rPr lang="en-US" sz="1400" dirty="0" smtClean="0"/>
              <a:t>Delaware and the U.S. Coast Guard in Philadelphia </a:t>
            </a:r>
            <a:r>
              <a:rPr lang="en-US" sz="1400" dirty="0"/>
              <a:t>to conduct surveillance.</a:t>
            </a:r>
          </a:p>
          <a:p>
            <a:pPr algn="ctr"/>
            <a:endParaRPr lang="en-US" sz="1600" dirty="0"/>
          </a:p>
        </p:txBody>
      </p:sp>
      <p:sp>
        <p:nvSpPr>
          <p:cNvPr id="4" name="Rectangle 3"/>
          <p:cNvSpPr/>
          <p:nvPr/>
        </p:nvSpPr>
        <p:spPr>
          <a:xfrm>
            <a:off x="5325019" y="3156740"/>
            <a:ext cx="2962275" cy="1323439"/>
          </a:xfrm>
          <a:prstGeom prst="rect">
            <a:avLst/>
          </a:prstGeom>
        </p:spPr>
        <p:txBody>
          <a:bodyPr wrap="square">
            <a:spAutoFit/>
          </a:bodyPr>
          <a:lstStyle/>
          <a:p>
            <a:r>
              <a:rPr lang="en-US" sz="1600" dirty="0"/>
              <a:t>August 16, 2006 – Shnewer travels to Naval Air Engineering Station Lakehurst to conduct surveillance.</a:t>
            </a:r>
          </a:p>
        </p:txBody>
      </p:sp>
      <p:sp>
        <p:nvSpPr>
          <p:cNvPr id="7" name="Rectangle 6"/>
          <p:cNvSpPr/>
          <p:nvPr/>
        </p:nvSpPr>
        <p:spPr>
          <a:xfrm>
            <a:off x="5358765" y="4687943"/>
            <a:ext cx="2739390" cy="1600438"/>
          </a:xfrm>
          <a:prstGeom prst="rect">
            <a:avLst/>
          </a:prstGeom>
        </p:spPr>
        <p:txBody>
          <a:bodyPr wrap="square">
            <a:spAutoFit/>
          </a:bodyPr>
          <a:lstStyle/>
          <a:p>
            <a:r>
              <a:rPr lang="en-US" sz="1400" dirty="0"/>
              <a:t>November 28, 2006 – Serdar Tatar, who had delivered pizza to Fort Dix before, obtains a map of the Fort Dix military installation through his employer's pizza </a:t>
            </a:r>
            <a:r>
              <a:rPr lang="en-US" sz="1400" dirty="0" smtClean="0"/>
              <a:t>delivery. </a:t>
            </a:r>
            <a:endParaRPr lang="en-US" sz="1400" baseline="30000" dirty="0"/>
          </a:p>
        </p:txBody>
      </p:sp>
    </p:spTree>
    <p:extLst>
      <p:ext uri="{BB962C8B-B14F-4D97-AF65-F5344CB8AC3E}">
        <p14:creationId xmlns:p14="http://schemas.microsoft.com/office/powerpoint/2010/main" val="31408087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altLang="en-US" dirty="0" smtClean="0">
                <a:latin typeface="Arial Black" panose="020B0A04020102020204" pitchFamily="34" charset="0"/>
              </a:rPr>
              <a:t>Objectives</a:t>
            </a:r>
          </a:p>
        </p:txBody>
      </p:sp>
      <p:sp>
        <p:nvSpPr>
          <p:cNvPr id="7171" name="Content Placeholder 2"/>
          <p:cNvSpPr>
            <a:spLocks noGrp="1"/>
          </p:cNvSpPr>
          <p:nvPr>
            <p:ph idx="1"/>
          </p:nvPr>
        </p:nvSpPr>
        <p:spPr>
          <a:xfrm>
            <a:off x="76200" y="1066800"/>
            <a:ext cx="8839200" cy="5029200"/>
          </a:xfrm>
        </p:spPr>
        <p:txBody>
          <a:bodyPr/>
          <a:lstStyle/>
          <a:p>
            <a:r>
              <a:rPr lang="en-US" altLang="en-US" sz="2800" dirty="0" smtClean="0"/>
              <a:t>NTAS National Terrorism Advisory System</a:t>
            </a:r>
          </a:p>
          <a:p>
            <a:r>
              <a:rPr lang="en-US" altLang="en-US" sz="2800" dirty="0" smtClean="0"/>
              <a:t>Why New Jersey and Connecting The Dots</a:t>
            </a:r>
          </a:p>
          <a:p>
            <a:r>
              <a:rPr lang="en-US" altLang="en-US" sz="2800" dirty="0" smtClean="0"/>
              <a:t>Homegrown Terrorism</a:t>
            </a:r>
            <a:endParaRPr lang="en-US" altLang="en-US" sz="2800" dirty="0"/>
          </a:p>
          <a:p>
            <a:r>
              <a:rPr lang="en-US" altLang="en-US" sz="2800" dirty="0" smtClean="0"/>
              <a:t>Current Threat Environment</a:t>
            </a:r>
          </a:p>
          <a:p>
            <a:r>
              <a:rPr lang="en-US" altLang="en-US" sz="2800" dirty="0" smtClean="0"/>
              <a:t>New Jersey Terror-Related Activity And Plots</a:t>
            </a:r>
          </a:p>
          <a:p>
            <a:r>
              <a:rPr lang="en-US" sz="2800" dirty="0" smtClean="0">
                <a:latin typeface="Arial" panose="020B0604020202020204" pitchFamily="34" charset="0"/>
                <a:cs typeface="Arial" panose="020B0604020202020204" pitchFamily="34" charset="0"/>
              </a:rPr>
              <a:t>Disguises, Terror Groups and Radicalization </a:t>
            </a:r>
          </a:p>
          <a:p>
            <a:r>
              <a:rPr lang="en-US" altLang="en-US" sz="2800" dirty="0" smtClean="0"/>
              <a:t>Terrorist Supported Activities</a:t>
            </a:r>
            <a:r>
              <a:rPr lang="en-US" altLang="en-US" sz="2800" dirty="0"/>
              <a:t> </a:t>
            </a:r>
            <a:r>
              <a:rPr lang="en-US" altLang="en-US" sz="2800" dirty="0" smtClean="0"/>
              <a:t>And Attack Trends </a:t>
            </a:r>
          </a:p>
          <a:p>
            <a:r>
              <a:rPr lang="en-US" altLang="en-US" sz="2800" dirty="0" smtClean="0"/>
              <a:t>Recognize the Hazard, Encountering A Situation Suspicious Activity</a:t>
            </a:r>
          </a:p>
          <a:p>
            <a:r>
              <a:rPr lang="en-US" sz="2800" dirty="0" smtClean="0"/>
              <a:t>The </a:t>
            </a:r>
            <a:r>
              <a:rPr lang="en-US" sz="2800" dirty="0"/>
              <a:t>Terrorist Planning Cycle </a:t>
            </a:r>
            <a:r>
              <a:rPr lang="en-US" sz="2800" dirty="0" smtClean="0"/>
              <a:t>&amp; Signs </a:t>
            </a:r>
            <a:r>
              <a:rPr lang="en-US" sz="2800" dirty="0"/>
              <a:t>of Terrorism</a:t>
            </a:r>
          </a:p>
          <a:p>
            <a:endParaRPr lang="en-US" altLang="en-US" dirty="0" smtClean="0"/>
          </a:p>
          <a:p>
            <a:pPr marL="0" indent="0">
              <a:buNone/>
            </a:pPr>
            <a:endParaRPr lang="en-US" altLang="en-US"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74638"/>
            <a:ext cx="8610600" cy="1020762"/>
          </a:xfrm>
        </p:spPr>
        <p:txBody>
          <a:bodyPr/>
          <a:lstStyle/>
          <a:p>
            <a:r>
              <a:rPr lang="en-US" sz="4800" dirty="0" smtClean="0">
                <a:latin typeface="Arial Black" panose="020B0A04020102020204" pitchFamily="34" charset="0"/>
              </a:rPr>
              <a:t>NJ Connecting The Dots</a:t>
            </a:r>
            <a:br>
              <a:rPr lang="en-US" sz="4800" dirty="0" smtClean="0">
                <a:latin typeface="Arial Black" panose="020B0A04020102020204" pitchFamily="34" charset="0"/>
              </a:rPr>
            </a:br>
            <a:r>
              <a:rPr lang="en-US" altLang="en-US" sz="4800" dirty="0">
                <a:latin typeface="Arial Black" panose="020B0A04020102020204" pitchFamily="34" charset="0"/>
              </a:rPr>
              <a:t> </a:t>
            </a:r>
            <a:r>
              <a:rPr lang="en-US" sz="4800" dirty="0">
                <a:latin typeface="Arial Black" panose="020B0A04020102020204" pitchFamily="34" charset="0"/>
              </a:rPr>
              <a:t>Fort Dix Plot</a:t>
            </a:r>
          </a:p>
        </p:txBody>
      </p:sp>
      <p:sp>
        <p:nvSpPr>
          <p:cNvPr id="5" name="Rounded Rectangle 4"/>
          <p:cNvSpPr/>
          <p:nvPr/>
        </p:nvSpPr>
        <p:spPr>
          <a:xfrm>
            <a:off x="671647" y="1607562"/>
            <a:ext cx="3519351" cy="156572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6" name="Rounded Rectangle 5"/>
          <p:cNvSpPr/>
          <p:nvPr/>
        </p:nvSpPr>
        <p:spPr>
          <a:xfrm>
            <a:off x="649604" y="3341458"/>
            <a:ext cx="3541394" cy="13716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0" name="Rectangle 9"/>
          <p:cNvSpPr/>
          <p:nvPr/>
        </p:nvSpPr>
        <p:spPr>
          <a:xfrm>
            <a:off x="777239" y="3466699"/>
            <a:ext cx="3398518" cy="1562501"/>
          </a:xfrm>
          <a:prstGeom prst="rect">
            <a:avLst/>
          </a:prstGeom>
        </p:spPr>
        <p:txBody>
          <a:bodyPr wrap="square">
            <a:spAutoFit/>
          </a:bodyPr>
          <a:lstStyle/>
          <a:p>
            <a:pPr marL="171450" indent="-171450">
              <a:buFont typeface="Arial" panose="020B0604020202020204" pitchFamily="34" charset="0"/>
              <a:buChar char="•"/>
            </a:pPr>
            <a:r>
              <a:rPr lang="en-US" b="1" dirty="0" smtClean="0"/>
              <a:t>  </a:t>
            </a:r>
            <a:r>
              <a:rPr lang="en-US" sz="1400" dirty="0"/>
              <a:t>February 4, 2007 – Mohamad Ibrahim Shnewer, Dritan Duka, Eljvir Duka and Sulayman Shain Duka review terrorist training materials.</a:t>
            </a:r>
          </a:p>
          <a:p>
            <a:pPr lvl="0" algn="ctr">
              <a:defRPr/>
            </a:pPr>
            <a:endParaRPr lang="en-US" b="1" dirty="0">
              <a:solidFill>
                <a:srgbClr val="000000"/>
              </a:solidFill>
            </a:endParaRPr>
          </a:p>
        </p:txBody>
      </p:sp>
      <p:sp>
        <p:nvSpPr>
          <p:cNvPr id="11" name="Rounded Rectangle 10"/>
          <p:cNvSpPr/>
          <p:nvPr/>
        </p:nvSpPr>
        <p:spPr>
          <a:xfrm>
            <a:off x="582791" y="4935950"/>
            <a:ext cx="3608207" cy="149409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2" name="Rounded Rectangle 11"/>
          <p:cNvSpPr/>
          <p:nvPr/>
        </p:nvSpPr>
        <p:spPr>
          <a:xfrm>
            <a:off x="4767943" y="1625443"/>
            <a:ext cx="3577590" cy="133074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3" name="Rounded Rectangle 12"/>
          <p:cNvSpPr/>
          <p:nvPr/>
        </p:nvSpPr>
        <p:spPr>
          <a:xfrm>
            <a:off x="4778148" y="3133173"/>
            <a:ext cx="3544933" cy="153049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4" name="Rounded Rectangle 13"/>
          <p:cNvSpPr/>
          <p:nvPr/>
        </p:nvSpPr>
        <p:spPr>
          <a:xfrm>
            <a:off x="4827269" y="4840648"/>
            <a:ext cx="3535681" cy="168469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5" name="Rectangle 14"/>
          <p:cNvSpPr/>
          <p:nvPr/>
        </p:nvSpPr>
        <p:spPr>
          <a:xfrm>
            <a:off x="1120412" y="4959516"/>
            <a:ext cx="3087731" cy="1815882"/>
          </a:xfrm>
          <a:prstGeom prst="rect">
            <a:avLst/>
          </a:prstGeom>
        </p:spPr>
        <p:txBody>
          <a:bodyPr wrap="square">
            <a:spAutoFit/>
          </a:bodyPr>
          <a:lstStyle/>
          <a:p>
            <a:r>
              <a:rPr lang="en-US" sz="1600" dirty="0" smtClean="0"/>
              <a:t>February </a:t>
            </a:r>
            <a:r>
              <a:rPr lang="en-US" sz="1600" dirty="0"/>
              <a:t>26, </a:t>
            </a:r>
            <a:r>
              <a:rPr lang="en-US" sz="1600" dirty="0" smtClean="0"/>
              <a:t>and March 15, 2007 </a:t>
            </a:r>
            <a:r>
              <a:rPr lang="en-US" sz="1600" dirty="0"/>
              <a:t>– Dritan </a:t>
            </a:r>
            <a:r>
              <a:rPr lang="en-US" sz="1600" dirty="0" smtClean="0"/>
              <a:t>Duka,  Eljvir</a:t>
            </a:r>
            <a:r>
              <a:rPr lang="en-US" sz="1600" dirty="0"/>
              <a:t> </a:t>
            </a:r>
            <a:r>
              <a:rPr lang="en-US" sz="1600" dirty="0" smtClean="0"/>
              <a:t>Duka and </a:t>
            </a:r>
            <a:r>
              <a:rPr lang="en-US" sz="1600" dirty="0"/>
              <a:t>Sulayman Shain Duka </a:t>
            </a:r>
            <a:r>
              <a:rPr lang="en-US" sz="1600" dirty="0" smtClean="0"/>
              <a:t>conducting weapons </a:t>
            </a:r>
            <a:r>
              <a:rPr lang="en-US" sz="1600" dirty="0"/>
              <a:t>training </a:t>
            </a:r>
            <a:r>
              <a:rPr lang="en-US" sz="1600" dirty="0" smtClean="0"/>
              <a:t>in Cherry </a:t>
            </a:r>
            <a:r>
              <a:rPr lang="en-US" sz="1600" dirty="0"/>
              <a:t>Hill.</a:t>
            </a:r>
          </a:p>
          <a:p>
            <a:pPr algn="ctr"/>
            <a:endParaRPr lang="en-US" sz="1600" b="1" dirty="0">
              <a:solidFill>
                <a:srgbClr val="000000"/>
              </a:solidFill>
              <a:latin typeface="+mn-lt"/>
            </a:endParaRPr>
          </a:p>
        </p:txBody>
      </p:sp>
      <p:sp>
        <p:nvSpPr>
          <p:cNvPr id="16" name="Oval 15"/>
          <p:cNvSpPr/>
          <p:nvPr/>
        </p:nvSpPr>
        <p:spPr>
          <a:xfrm>
            <a:off x="701312" y="1661160"/>
            <a:ext cx="419100" cy="279457"/>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7</a:t>
            </a:r>
          </a:p>
        </p:txBody>
      </p:sp>
      <p:sp>
        <p:nvSpPr>
          <p:cNvPr id="17" name="Oval 16"/>
          <p:cNvSpPr/>
          <p:nvPr/>
        </p:nvSpPr>
        <p:spPr>
          <a:xfrm>
            <a:off x="701312" y="3412340"/>
            <a:ext cx="470808" cy="39766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8</a:t>
            </a:r>
            <a:r>
              <a:rPr lang="en-US" dirty="0" smtClean="0">
                <a:solidFill>
                  <a:schemeClr val="bg1"/>
                </a:solidFill>
              </a:rPr>
              <a:t>  </a:t>
            </a:r>
            <a:endParaRPr lang="en-US" dirty="0">
              <a:solidFill>
                <a:schemeClr val="bg1"/>
              </a:solidFill>
            </a:endParaRPr>
          </a:p>
        </p:txBody>
      </p:sp>
      <p:sp>
        <p:nvSpPr>
          <p:cNvPr id="18" name="Oval 17"/>
          <p:cNvSpPr/>
          <p:nvPr/>
        </p:nvSpPr>
        <p:spPr>
          <a:xfrm>
            <a:off x="582791" y="4996706"/>
            <a:ext cx="589329" cy="413494"/>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9</a:t>
            </a:r>
            <a:endParaRPr lang="en-US" dirty="0">
              <a:solidFill>
                <a:schemeClr val="bg1"/>
              </a:solidFill>
            </a:endParaRPr>
          </a:p>
        </p:txBody>
      </p:sp>
      <p:sp>
        <p:nvSpPr>
          <p:cNvPr id="20" name="Rectangle 19"/>
          <p:cNvSpPr/>
          <p:nvPr/>
        </p:nvSpPr>
        <p:spPr>
          <a:xfrm>
            <a:off x="4927554" y="1758861"/>
            <a:ext cx="3246120" cy="1077218"/>
          </a:xfrm>
          <a:prstGeom prst="rect">
            <a:avLst/>
          </a:prstGeom>
        </p:spPr>
        <p:txBody>
          <a:bodyPr wrap="square">
            <a:spAutoFit/>
          </a:bodyPr>
          <a:lstStyle/>
          <a:p>
            <a:pPr marL="171450" indent="-171450">
              <a:buFont typeface="Arial" panose="020B0604020202020204" pitchFamily="34" charset="0"/>
              <a:buChar char="•"/>
            </a:pPr>
            <a:r>
              <a:rPr lang="en-US" sz="1600" dirty="0" smtClean="0"/>
              <a:t>     </a:t>
            </a:r>
            <a:r>
              <a:rPr lang="en-US" sz="1600" dirty="0"/>
              <a:t>April 16, 2007 – Dritan Duka contacts an arms dealer (an FBI informant) for weaponry.</a:t>
            </a:r>
          </a:p>
        </p:txBody>
      </p:sp>
      <p:sp>
        <p:nvSpPr>
          <p:cNvPr id="22" name="Rectangle 21"/>
          <p:cNvSpPr/>
          <p:nvPr/>
        </p:nvSpPr>
        <p:spPr>
          <a:xfrm>
            <a:off x="4805498" y="4996705"/>
            <a:ext cx="3411855" cy="1600438"/>
          </a:xfrm>
          <a:prstGeom prst="rect">
            <a:avLst/>
          </a:prstGeom>
        </p:spPr>
        <p:txBody>
          <a:bodyPr wrap="square">
            <a:spAutoFit/>
          </a:bodyPr>
          <a:lstStyle/>
          <a:p>
            <a:pPr algn="ctr"/>
            <a:r>
              <a:rPr lang="en-US" dirty="0" smtClean="0"/>
              <a:t>     </a:t>
            </a:r>
            <a:r>
              <a:rPr lang="en-US" sz="1600" dirty="0"/>
              <a:t>  December 22, 2008 - A federal jury finds five of the six alleged plotters guilty of conspiracy to commit an act of terrorism and weapons charges. </a:t>
            </a:r>
          </a:p>
        </p:txBody>
      </p:sp>
      <p:sp>
        <p:nvSpPr>
          <p:cNvPr id="23" name="Oval 22"/>
          <p:cNvSpPr/>
          <p:nvPr/>
        </p:nvSpPr>
        <p:spPr>
          <a:xfrm>
            <a:off x="4914900" y="3173284"/>
            <a:ext cx="647700" cy="408116"/>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11</a:t>
            </a:r>
            <a:endParaRPr lang="en-US" dirty="0">
              <a:solidFill>
                <a:schemeClr val="bg1"/>
              </a:solidFill>
            </a:endParaRPr>
          </a:p>
        </p:txBody>
      </p:sp>
      <p:sp>
        <p:nvSpPr>
          <p:cNvPr id="24" name="Oval 23"/>
          <p:cNvSpPr/>
          <p:nvPr/>
        </p:nvSpPr>
        <p:spPr>
          <a:xfrm>
            <a:off x="4859655" y="4933350"/>
            <a:ext cx="626746" cy="352715"/>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12</a:t>
            </a:r>
            <a:endParaRPr lang="en-US" dirty="0">
              <a:solidFill>
                <a:schemeClr val="bg1"/>
              </a:solidFill>
            </a:endParaRPr>
          </a:p>
        </p:txBody>
      </p:sp>
      <p:sp>
        <p:nvSpPr>
          <p:cNvPr id="4" name="Rectangle 3"/>
          <p:cNvSpPr/>
          <p:nvPr/>
        </p:nvSpPr>
        <p:spPr>
          <a:xfrm>
            <a:off x="1058361" y="1633162"/>
            <a:ext cx="3117396" cy="1569660"/>
          </a:xfrm>
          <a:prstGeom prst="rect">
            <a:avLst/>
          </a:prstGeom>
        </p:spPr>
        <p:txBody>
          <a:bodyPr wrap="square">
            <a:spAutoFit/>
          </a:bodyPr>
          <a:lstStyle/>
          <a:p>
            <a:r>
              <a:rPr lang="en-US" sz="1600" dirty="0" smtClean="0"/>
              <a:t>February </a:t>
            </a:r>
            <a:r>
              <a:rPr lang="en-US" sz="1600" dirty="0"/>
              <a:t>2, 2007 – Dritan </a:t>
            </a:r>
            <a:r>
              <a:rPr lang="en-US" sz="1600" dirty="0" smtClean="0"/>
              <a:t> Duka</a:t>
            </a:r>
            <a:r>
              <a:rPr lang="en-US" sz="1600" dirty="0"/>
              <a:t>, Eljvir Duka and Sulayman Shain Duka conduct weapons training in Gouldsboro, Pennsylvania.</a:t>
            </a:r>
          </a:p>
        </p:txBody>
      </p:sp>
      <p:sp>
        <p:nvSpPr>
          <p:cNvPr id="7" name="Oval 6"/>
          <p:cNvSpPr/>
          <p:nvPr/>
        </p:nvSpPr>
        <p:spPr>
          <a:xfrm>
            <a:off x="4778148" y="1661160"/>
            <a:ext cx="621029" cy="39624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10   </a:t>
            </a:r>
            <a:endParaRPr lang="en-US" dirty="0"/>
          </a:p>
        </p:txBody>
      </p:sp>
      <p:sp>
        <p:nvSpPr>
          <p:cNvPr id="8" name="Rectangle 7"/>
          <p:cNvSpPr/>
          <p:nvPr/>
        </p:nvSpPr>
        <p:spPr>
          <a:xfrm>
            <a:off x="5410200" y="3165938"/>
            <a:ext cx="2369820" cy="1200329"/>
          </a:xfrm>
          <a:prstGeom prst="rect">
            <a:avLst/>
          </a:prstGeom>
        </p:spPr>
        <p:txBody>
          <a:bodyPr wrap="square">
            <a:spAutoFit/>
          </a:bodyPr>
          <a:lstStyle/>
          <a:p>
            <a:pPr algn="ctr"/>
            <a:r>
              <a:rPr lang="en-US" dirty="0"/>
              <a:t>May 7, 2007 – The FBI arrests six members of the group</a:t>
            </a:r>
            <a:r>
              <a:rPr lang="en-US" dirty="0" smtClean="0"/>
              <a:t>.</a:t>
            </a:r>
            <a:endParaRPr lang="en-US" dirty="0"/>
          </a:p>
        </p:txBody>
      </p:sp>
    </p:spTree>
    <p:extLst>
      <p:ext uri="{BB962C8B-B14F-4D97-AF65-F5344CB8AC3E}">
        <p14:creationId xmlns:p14="http://schemas.microsoft.com/office/powerpoint/2010/main" val="192772833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90538" y="0"/>
            <a:ext cx="8229600" cy="1143000"/>
          </a:xfrm>
        </p:spPr>
        <p:txBody>
          <a:bodyPr/>
          <a:lstStyle/>
          <a:p>
            <a:r>
              <a:rPr lang="en-US" altLang="en-US" sz="4800" dirty="0" smtClean="0">
                <a:latin typeface="Arial Black" panose="020B0A04020102020204" pitchFamily="34" charset="0"/>
              </a:rPr>
              <a:t>Counter Terrorism Arrests In New Jersey</a:t>
            </a:r>
          </a:p>
        </p:txBody>
      </p:sp>
      <p:sp>
        <p:nvSpPr>
          <p:cNvPr id="17411" name="Content Placeholder 2"/>
          <p:cNvSpPr>
            <a:spLocks noGrp="1"/>
          </p:cNvSpPr>
          <p:nvPr>
            <p:ph idx="1"/>
          </p:nvPr>
        </p:nvSpPr>
        <p:spPr>
          <a:xfrm>
            <a:off x="490538" y="1143000"/>
            <a:ext cx="8229600" cy="5783263"/>
          </a:xfrm>
        </p:spPr>
        <p:txBody>
          <a:bodyPr/>
          <a:lstStyle/>
          <a:p>
            <a:r>
              <a:rPr lang="en-US" altLang="en-US" sz="2800" dirty="0" smtClean="0"/>
              <a:t>2015- On </a:t>
            </a:r>
            <a:r>
              <a:rPr lang="en-US" altLang="en-US" sz="2800" dirty="0"/>
              <a:t>January 16, </a:t>
            </a:r>
            <a:r>
              <a:rPr lang="en-US" altLang="en-US" sz="2800" dirty="0" smtClean="0"/>
              <a:t>2015, Tairod Nathan Webster Pugh (47) - as arrested                                      in Asbury Park (Monmouth Coun-                                    ty) for conspiring to travel to Syria                                   to provide material support to the                              Islamic State of Iraq and Syria                                  (ISIS</a:t>
            </a:r>
            <a:r>
              <a:rPr lang="en-US" altLang="en-US" sz="2800" dirty="0"/>
              <a:t>). </a:t>
            </a:r>
            <a:r>
              <a:rPr lang="en-US" altLang="en-US" sz="2800" dirty="0" smtClean="0"/>
              <a:t>                                           </a:t>
            </a:r>
            <a:r>
              <a:rPr lang="en-US" altLang="en-US" sz="1400" dirty="0" smtClean="0"/>
              <a:t>Tairod Nathan Webster Pugh </a:t>
            </a:r>
          </a:p>
          <a:p>
            <a:pPr>
              <a:spcBef>
                <a:spcPts val="0"/>
              </a:spcBef>
            </a:pPr>
            <a:r>
              <a:rPr lang="en-US" altLang="en-US" sz="2800" dirty="0" smtClean="0"/>
              <a:t>2015 -June </a:t>
            </a:r>
            <a:r>
              <a:rPr lang="en-US" altLang="en-US" sz="2800" dirty="0"/>
              <a:t>17, </a:t>
            </a:r>
            <a:r>
              <a:rPr lang="en-US" altLang="en-US" sz="2800" dirty="0" smtClean="0"/>
              <a:t>2015, </a:t>
            </a:r>
            <a:r>
              <a:rPr lang="en-US" altLang="en-US" sz="2800" dirty="0"/>
              <a:t>Samuel </a:t>
            </a:r>
            <a:r>
              <a:rPr lang="en-US" altLang="en-US" sz="2800" dirty="0" smtClean="0"/>
              <a:t>                                         Rahamin</a:t>
            </a:r>
            <a:r>
              <a:rPr lang="en-US" altLang="en-US" sz="2800" dirty="0"/>
              <a:t> </a:t>
            </a:r>
            <a:r>
              <a:rPr lang="en-US" altLang="en-US" sz="2800" dirty="0" smtClean="0"/>
              <a:t>Topaz (21) - was arrested-                       in Fort Lee (Bergen County)                                      for conspiring with others in New                                          Jersey and New York to provide                                        services and personnel to ISIS.       </a:t>
            </a:r>
            <a:r>
              <a:rPr lang="en-US" altLang="en-US" sz="1400" dirty="0" smtClean="0"/>
              <a:t>Samuel  Rahamin</a:t>
            </a:r>
            <a:r>
              <a:rPr lang="en-US" altLang="en-US" sz="1400" dirty="0"/>
              <a:t> </a:t>
            </a:r>
            <a:r>
              <a:rPr lang="en-US" altLang="en-US" sz="1400" dirty="0" smtClean="0"/>
              <a:t>Topaz</a:t>
            </a:r>
            <a:endParaRPr lang="en-US" altLang="en-US" sz="1400" dirty="0"/>
          </a:p>
        </p:txBody>
      </p:sp>
      <p:pic>
        <p:nvPicPr>
          <p:cNvPr id="17412"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48400" y="1642010"/>
            <a:ext cx="2471738"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Pictur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24600" y="4184868"/>
            <a:ext cx="2395537" cy="2202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534400" cy="1020762"/>
          </a:xfrm>
        </p:spPr>
        <p:txBody>
          <a:bodyPr/>
          <a:lstStyle/>
          <a:p>
            <a:r>
              <a:rPr lang="en-US" sz="4800" dirty="0" smtClean="0">
                <a:latin typeface="Arial Black" panose="020B0A04020102020204" pitchFamily="34" charset="0"/>
              </a:rPr>
              <a:t>NJ Connecting The Dots</a:t>
            </a:r>
            <a:br>
              <a:rPr lang="en-US" sz="4800" dirty="0" smtClean="0">
                <a:latin typeface="Arial Black" panose="020B0A04020102020204" pitchFamily="34" charset="0"/>
              </a:rPr>
            </a:br>
            <a:r>
              <a:rPr lang="en-US" altLang="en-US" sz="4800" dirty="0">
                <a:latin typeface="Arial Black" panose="020B0A04020102020204" pitchFamily="34" charset="0"/>
              </a:rPr>
              <a:t> Samuel </a:t>
            </a:r>
            <a:r>
              <a:rPr lang="en-US" altLang="en-US" sz="4800" dirty="0" smtClean="0">
                <a:latin typeface="Arial Black" panose="020B0A04020102020204" pitchFamily="34" charset="0"/>
              </a:rPr>
              <a:t>Rahamin </a:t>
            </a:r>
            <a:r>
              <a:rPr lang="en-US" altLang="en-US" sz="4800" dirty="0">
                <a:latin typeface="Arial Black" panose="020B0A04020102020204" pitchFamily="34" charset="0"/>
              </a:rPr>
              <a:t>Topaz </a:t>
            </a:r>
            <a:endParaRPr lang="en-US" sz="4800" dirty="0">
              <a:latin typeface="Arial Black" panose="020B0A04020102020204" pitchFamily="34" charset="0"/>
            </a:endParaRPr>
          </a:p>
        </p:txBody>
      </p:sp>
      <p:sp>
        <p:nvSpPr>
          <p:cNvPr id="5" name="Rounded Rectangle 4"/>
          <p:cNvSpPr/>
          <p:nvPr/>
        </p:nvSpPr>
        <p:spPr>
          <a:xfrm>
            <a:off x="571500" y="1594474"/>
            <a:ext cx="3124200" cy="123911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6" name="Rounded Rectangle 5"/>
          <p:cNvSpPr/>
          <p:nvPr/>
        </p:nvSpPr>
        <p:spPr>
          <a:xfrm>
            <a:off x="590550" y="3132660"/>
            <a:ext cx="3086100" cy="13716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9" name="Rectangle 8"/>
          <p:cNvSpPr/>
          <p:nvPr/>
        </p:nvSpPr>
        <p:spPr>
          <a:xfrm>
            <a:off x="647700" y="1660032"/>
            <a:ext cx="3048000" cy="1231106"/>
          </a:xfrm>
          <a:prstGeom prst="rect">
            <a:avLst/>
          </a:prstGeom>
        </p:spPr>
        <p:txBody>
          <a:bodyPr wrap="square">
            <a:spAutoFit/>
          </a:bodyPr>
          <a:lstStyle/>
          <a:p>
            <a:pPr algn="ctr"/>
            <a:r>
              <a:rPr lang="en-US" dirty="0"/>
              <a:t> </a:t>
            </a:r>
            <a:r>
              <a:rPr lang="en-US" sz="1400" dirty="0" smtClean="0">
                <a:solidFill>
                  <a:schemeClr val="bg1"/>
                </a:solidFill>
              </a:rPr>
              <a:t>1</a:t>
            </a:r>
            <a:r>
              <a:rPr lang="en-US" sz="1400" dirty="0" smtClean="0"/>
              <a:t> </a:t>
            </a:r>
            <a:r>
              <a:rPr lang="en-US" sz="1400" dirty="0"/>
              <a:t>January 2015</a:t>
            </a:r>
          </a:p>
          <a:p>
            <a:pPr algn="ctr"/>
            <a:r>
              <a:rPr lang="en-US" sz="1400" dirty="0"/>
              <a:t>Person A expresses worry Topaz will go abroad and “do something stupid.” Person A hides Topaz’s passport.</a:t>
            </a:r>
          </a:p>
        </p:txBody>
      </p:sp>
      <p:sp>
        <p:nvSpPr>
          <p:cNvPr id="10" name="Rectangle 9"/>
          <p:cNvSpPr/>
          <p:nvPr/>
        </p:nvSpPr>
        <p:spPr>
          <a:xfrm>
            <a:off x="457200" y="3191726"/>
            <a:ext cx="3238500" cy="1231106"/>
          </a:xfrm>
          <a:prstGeom prst="rect">
            <a:avLst/>
          </a:prstGeom>
        </p:spPr>
        <p:txBody>
          <a:bodyPr wrap="square">
            <a:spAutoFit/>
          </a:bodyPr>
          <a:lstStyle/>
          <a:p>
            <a:pPr algn="ctr"/>
            <a:r>
              <a:rPr lang="en-US" dirty="0" smtClean="0"/>
              <a:t>     </a:t>
            </a:r>
            <a:r>
              <a:rPr lang="en-US" sz="1400" dirty="0"/>
              <a:t>May 1, 2015</a:t>
            </a:r>
          </a:p>
          <a:p>
            <a:pPr algn="ctr"/>
            <a:r>
              <a:rPr lang="en-US" sz="1400" dirty="0" smtClean="0"/>
              <a:t>A </a:t>
            </a:r>
            <a:r>
              <a:rPr lang="en-US" sz="1400" dirty="0"/>
              <a:t>co-conspirator tells Topaz about his imminent plans to leave the United States and join ISIS</a:t>
            </a:r>
            <a:r>
              <a:rPr lang="en-US" sz="1400" b="1" dirty="0"/>
              <a:t>.</a:t>
            </a:r>
            <a:endParaRPr lang="en-US" sz="1400" dirty="0"/>
          </a:p>
        </p:txBody>
      </p:sp>
      <p:sp>
        <p:nvSpPr>
          <p:cNvPr id="11" name="Rounded Rectangle 10"/>
          <p:cNvSpPr/>
          <p:nvPr/>
        </p:nvSpPr>
        <p:spPr>
          <a:xfrm>
            <a:off x="571500" y="4803334"/>
            <a:ext cx="3086100" cy="13716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2" name="Rounded Rectangle 11"/>
          <p:cNvSpPr/>
          <p:nvPr/>
        </p:nvSpPr>
        <p:spPr>
          <a:xfrm>
            <a:off x="4800600" y="1611113"/>
            <a:ext cx="3348990" cy="123911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3" name="Rounded Rectangle 12"/>
          <p:cNvSpPr/>
          <p:nvPr/>
        </p:nvSpPr>
        <p:spPr>
          <a:xfrm>
            <a:off x="4800600" y="3132660"/>
            <a:ext cx="3348990" cy="130999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4" name="Rounded Rectangle 13"/>
          <p:cNvSpPr/>
          <p:nvPr/>
        </p:nvSpPr>
        <p:spPr>
          <a:xfrm>
            <a:off x="4852035" y="4725089"/>
            <a:ext cx="3246120" cy="144984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5" name="Rectangle 14"/>
          <p:cNvSpPr/>
          <p:nvPr/>
        </p:nvSpPr>
        <p:spPr>
          <a:xfrm>
            <a:off x="589460" y="4969246"/>
            <a:ext cx="3200400" cy="1169551"/>
          </a:xfrm>
          <a:prstGeom prst="rect">
            <a:avLst/>
          </a:prstGeom>
        </p:spPr>
        <p:txBody>
          <a:bodyPr wrap="square">
            <a:spAutoFit/>
          </a:bodyPr>
          <a:lstStyle/>
          <a:p>
            <a:pPr algn="ctr"/>
            <a:r>
              <a:rPr lang="en-US" sz="1400" dirty="0"/>
              <a:t> June 13, 2015</a:t>
            </a:r>
          </a:p>
          <a:p>
            <a:pPr algn="ctr"/>
            <a:r>
              <a:rPr lang="en-US" sz="1400" dirty="0"/>
              <a:t>The FBI arrests the second co-conspirator on charges of conspiring to provide material support to ISIS</a:t>
            </a:r>
          </a:p>
        </p:txBody>
      </p:sp>
      <p:sp>
        <p:nvSpPr>
          <p:cNvPr id="16" name="Oval 15"/>
          <p:cNvSpPr/>
          <p:nvPr/>
        </p:nvSpPr>
        <p:spPr>
          <a:xfrm>
            <a:off x="621030" y="1735442"/>
            <a:ext cx="304800" cy="313011"/>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1</a:t>
            </a:r>
            <a:endParaRPr lang="en-US" dirty="0">
              <a:solidFill>
                <a:schemeClr val="bg1"/>
              </a:solidFill>
            </a:endParaRPr>
          </a:p>
        </p:txBody>
      </p:sp>
      <p:sp>
        <p:nvSpPr>
          <p:cNvPr id="17" name="Oval 16"/>
          <p:cNvSpPr/>
          <p:nvPr/>
        </p:nvSpPr>
        <p:spPr>
          <a:xfrm>
            <a:off x="665117" y="3180564"/>
            <a:ext cx="419100" cy="360501"/>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2  </a:t>
            </a:r>
            <a:endParaRPr lang="en-US" dirty="0">
              <a:solidFill>
                <a:schemeClr val="bg1"/>
              </a:solidFill>
            </a:endParaRPr>
          </a:p>
        </p:txBody>
      </p:sp>
      <p:sp>
        <p:nvSpPr>
          <p:cNvPr id="18" name="Oval 17"/>
          <p:cNvSpPr/>
          <p:nvPr/>
        </p:nvSpPr>
        <p:spPr>
          <a:xfrm>
            <a:off x="615586" y="4823246"/>
            <a:ext cx="328205" cy="378569"/>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3</a:t>
            </a:r>
            <a:endParaRPr lang="en-US" dirty="0">
              <a:solidFill>
                <a:schemeClr val="bg1"/>
              </a:solidFill>
            </a:endParaRPr>
          </a:p>
        </p:txBody>
      </p:sp>
      <p:sp>
        <p:nvSpPr>
          <p:cNvPr id="19" name="Oval 18"/>
          <p:cNvSpPr/>
          <p:nvPr/>
        </p:nvSpPr>
        <p:spPr>
          <a:xfrm>
            <a:off x="4983480" y="1656080"/>
            <a:ext cx="304800" cy="313011"/>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4</a:t>
            </a:r>
            <a:endParaRPr lang="en-US" dirty="0">
              <a:solidFill>
                <a:schemeClr val="bg1"/>
              </a:solidFill>
            </a:endParaRPr>
          </a:p>
        </p:txBody>
      </p:sp>
      <p:sp>
        <p:nvSpPr>
          <p:cNvPr id="20" name="Rectangle 19"/>
          <p:cNvSpPr/>
          <p:nvPr/>
        </p:nvSpPr>
        <p:spPr>
          <a:xfrm>
            <a:off x="4903470" y="1629254"/>
            <a:ext cx="3246120" cy="1169551"/>
          </a:xfrm>
          <a:prstGeom prst="rect">
            <a:avLst/>
          </a:prstGeom>
        </p:spPr>
        <p:txBody>
          <a:bodyPr wrap="square">
            <a:spAutoFit/>
          </a:bodyPr>
          <a:lstStyle/>
          <a:p>
            <a:pPr algn="ctr"/>
            <a:r>
              <a:rPr lang="en-US" sz="1400" dirty="0"/>
              <a:t> </a:t>
            </a:r>
            <a:r>
              <a:rPr lang="en-US" sz="1400" dirty="0" smtClean="0"/>
              <a:t>  </a:t>
            </a:r>
            <a:r>
              <a:rPr lang="en-US" sz="1400" dirty="0"/>
              <a:t> On June 15, 2015</a:t>
            </a:r>
          </a:p>
          <a:p>
            <a:pPr algn="ctr"/>
            <a:r>
              <a:rPr lang="en-US" sz="1400" dirty="0"/>
              <a:t>      Topaz writes to an unidentified individual that the second co-conspirator had not been answering his phone. </a:t>
            </a:r>
          </a:p>
        </p:txBody>
      </p:sp>
      <p:sp>
        <p:nvSpPr>
          <p:cNvPr id="22" name="Rectangle 21"/>
          <p:cNvSpPr/>
          <p:nvPr/>
        </p:nvSpPr>
        <p:spPr>
          <a:xfrm>
            <a:off x="5035730" y="4786887"/>
            <a:ext cx="3166110" cy="1354217"/>
          </a:xfrm>
          <a:prstGeom prst="rect">
            <a:avLst/>
          </a:prstGeom>
        </p:spPr>
        <p:txBody>
          <a:bodyPr wrap="square">
            <a:spAutoFit/>
          </a:bodyPr>
          <a:lstStyle/>
          <a:p>
            <a:pPr algn="ctr"/>
            <a:r>
              <a:rPr lang="en-US" dirty="0"/>
              <a:t> </a:t>
            </a:r>
            <a:r>
              <a:rPr lang="en-US" dirty="0" smtClean="0"/>
              <a:t>    </a:t>
            </a:r>
            <a:r>
              <a:rPr lang="en-US" sz="1600" dirty="0"/>
              <a:t>On June 18, 2015</a:t>
            </a:r>
          </a:p>
          <a:p>
            <a:pPr algn="ctr"/>
            <a:r>
              <a:rPr lang="en-US" sz="1600" dirty="0"/>
              <a:t> Waldor orders Topaz held without bail. Topaz’s attorney says his client will plead not guilty</a:t>
            </a:r>
            <a:r>
              <a:rPr lang="en-US" sz="1600" dirty="0" smtClean="0"/>
              <a:t>.</a:t>
            </a:r>
            <a:endParaRPr lang="en-US" sz="1600" dirty="0"/>
          </a:p>
        </p:txBody>
      </p:sp>
      <p:sp>
        <p:nvSpPr>
          <p:cNvPr id="23" name="Oval 22"/>
          <p:cNvSpPr/>
          <p:nvPr/>
        </p:nvSpPr>
        <p:spPr>
          <a:xfrm>
            <a:off x="4938304" y="3165938"/>
            <a:ext cx="304800" cy="315269"/>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5</a:t>
            </a:r>
            <a:endParaRPr lang="en-US" dirty="0">
              <a:solidFill>
                <a:schemeClr val="bg1"/>
              </a:solidFill>
            </a:endParaRPr>
          </a:p>
        </p:txBody>
      </p:sp>
      <p:sp>
        <p:nvSpPr>
          <p:cNvPr id="24" name="Oval 23"/>
          <p:cNvSpPr/>
          <p:nvPr/>
        </p:nvSpPr>
        <p:spPr>
          <a:xfrm>
            <a:off x="5017770" y="4725089"/>
            <a:ext cx="392430" cy="349321"/>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6</a:t>
            </a:r>
            <a:endParaRPr lang="en-US" dirty="0">
              <a:solidFill>
                <a:schemeClr val="bg1"/>
              </a:solidFill>
            </a:endParaRPr>
          </a:p>
        </p:txBody>
      </p:sp>
      <p:sp>
        <p:nvSpPr>
          <p:cNvPr id="3" name="Rectangle 2"/>
          <p:cNvSpPr/>
          <p:nvPr/>
        </p:nvSpPr>
        <p:spPr>
          <a:xfrm>
            <a:off x="5194935" y="3207114"/>
            <a:ext cx="2663190" cy="1200329"/>
          </a:xfrm>
          <a:prstGeom prst="rect">
            <a:avLst/>
          </a:prstGeom>
        </p:spPr>
        <p:txBody>
          <a:bodyPr wrap="square">
            <a:spAutoFit/>
          </a:bodyPr>
          <a:lstStyle/>
          <a:p>
            <a:pPr algn="ctr"/>
            <a:r>
              <a:rPr lang="en-US" sz="1400" dirty="0"/>
              <a:t>June 17, 2015</a:t>
            </a:r>
          </a:p>
          <a:p>
            <a:pPr algn="ctr"/>
            <a:r>
              <a:rPr lang="en-US" sz="1400" dirty="0"/>
              <a:t>Topaz is arrested in Fort Lee, New Jersey, on suspicion of providing material support to ISIS</a:t>
            </a:r>
            <a:r>
              <a:rPr lang="en-US" sz="1600" dirty="0"/>
              <a:t>.</a:t>
            </a:r>
          </a:p>
        </p:txBody>
      </p:sp>
    </p:spTree>
    <p:extLst>
      <p:ext uri="{BB962C8B-B14F-4D97-AF65-F5344CB8AC3E}">
        <p14:creationId xmlns:p14="http://schemas.microsoft.com/office/powerpoint/2010/main" val="425304023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491532" y="152400"/>
            <a:ext cx="8229600" cy="1143000"/>
          </a:xfrm>
        </p:spPr>
        <p:txBody>
          <a:bodyPr/>
          <a:lstStyle/>
          <a:p>
            <a:r>
              <a:rPr lang="en-US" altLang="en-US" sz="4800" dirty="0" smtClean="0">
                <a:latin typeface="Arial Black" panose="020B0A04020102020204" pitchFamily="34" charset="0"/>
              </a:rPr>
              <a:t>Counter Terrorism Arrests In New Jersey</a:t>
            </a:r>
          </a:p>
        </p:txBody>
      </p:sp>
      <p:sp>
        <p:nvSpPr>
          <p:cNvPr id="19459" name="Content Placeholder 2"/>
          <p:cNvSpPr>
            <a:spLocks noGrp="1"/>
          </p:cNvSpPr>
          <p:nvPr>
            <p:ph idx="1"/>
          </p:nvPr>
        </p:nvSpPr>
        <p:spPr>
          <a:xfrm>
            <a:off x="457200" y="1417638"/>
            <a:ext cx="8686800" cy="5440362"/>
          </a:xfrm>
        </p:spPr>
        <p:txBody>
          <a:bodyPr/>
          <a:lstStyle/>
          <a:p>
            <a:r>
              <a:rPr lang="en-US" altLang="en-US" sz="2400" dirty="0" smtClean="0"/>
              <a:t>2015 -Alaa Saadeh (23) -  On June 29, 2015                                                                                          Alaa Saadeh was arrested in West New York                                (Hudson County) for conspiring with other                                   individuals in New Jersey and New York to                                 provide services and personnel to ISIS and                                         attempting to persuade a witness to lie to                                                             the FBI.</a:t>
            </a:r>
          </a:p>
          <a:p>
            <a:r>
              <a:rPr lang="en-US" altLang="en-US" sz="2400" dirty="0" smtClean="0">
                <a:cs typeface="Times New Roman" panose="02020603050405020304" pitchFamily="18" charset="0"/>
              </a:rPr>
              <a:t>2016- </a:t>
            </a:r>
            <a:r>
              <a:rPr lang="en-US" altLang="en-US" sz="2400" dirty="0" smtClean="0"/>
              <a:t>- On September 17, 2016, </a:t>
            </a:r>
            <a:r>
              <a:rPr lang="en-US" sz="2400" dirty="0"/>
              <a:t>the sole </a:t>
            </a:r>
            <a:r>
              <a:rPr lang="en-US" sz="2400" dirty="0" smtClean="0"/>
              <a:t>sus-                              pect</a:t>
            </a:r>
            <a:r>
              <a:rPr lang="en-US" sz="2400" dirty="0"/>
              <a:t> </a:t>
            </a:r>
            <a:r>
              <a:rPr lang="en-US" sz="2400" dirty="0" smtClean="0"/>
              <a:t>Ahmad Khan </a:t>
            </a:r>
            <a:r>
              <a:rPr lang="en-US" sz="2400" dirty="0"/>
              <a:t>Rahimi, of </a:t>
            </a:r>
            <a:r>
              <a:rPr lang="en-US" sz="2400" dirty="0" smtClean="0"/>
              <a:t>Elizabeth was                              captured, following </a:t>
            </a:r>
            <a:r>
              <a:rPr lang="en-US" sz="2400" dirty="0"/>
              <a:t>a shootout with police in </a:t>
            </a:r>
            <a:r>
              <a:rPr lang="en-US" sz="2400" dirty="0" smtClean="0"/>
              <a:t>                                  the neighboring </a:t>
            </a:r>
            <a:r>
              <a:rPr lang="en-US" sz="2400" dirty="0"/>
              <a:t>Linden, New Jersey</a:t>
            </a:r>
            <a:r>
              <a:rPr lang="en-US" sz="2400" dirty="0" smtClean="0"/>
              <a:t>.</a:t>
            </a:r>
          </a:p>
          <a:p>
            <a:r>
              <a:rPr lang="en-US" sz="2400" dirty="0">
                <a:cs typeface="Arial" panose="020B0604020202020204" pitchFamily="34" charset="0"/>
              </a:rPr>
              <a:t>2017 - </a:t>
            </a:r>
            <a:r>
              <a:rPr lang="en-US" sz="2400" dirty="0"/>
              <a:t>Point Pleasant man wanted for                                making bombs for ISIS</a:t>
            </a:r>
            <a:r>
              <a:rPr lang="en-US" sz="2400" dirty="0" smtClean="0"/>
              <a:t>.</a:t>
            </a:r>
            <a:endParaRPr lang="en-US" sz="1200" dirty="0">
              <a:cs typeface="Arial" panose="020B0604020202020204" pitchFamily="34" charset="0"/>
            </a:endParaRPr>
          </a:p>
          <a:p>
            <a:pPr marL="0" indent="0">
              <a:buNone/>
            </a:pPr>
            <a:r>
              <a:rPr lang="en-US" sz="1100" dirty="0" smtClean="0"/>
              <a:t>                                                                                                                                                                                      </a:t>
            </a:r>
            <a:r>
              <a:rPr lang="en-US" sz="1200" dirty="0"/>
              <a:t>Ahmad Khan Rahimi </a:t>
            </a:r>
            <a:endParaRPr lang="en-US" altLang="en-US" sz="1200" dirty="0" smtClean="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75381" y="4082154"/>
            <a:ext cx="1862088" cy="2248966"/>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33284" y="1415461"/>
            <a:ext cx="1886891" cy="2165939"/>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534400" cy="1020762"/>
          </a:xfrm>
        </p:spPr>
        <p:txBody>
          <a:bodyPr/>
          <a:lstStyle/>
          <a:p>
            <a:r>
              <a:rPr lang="en-US" sz="4800" dirty="0">
                <a:latin typeface="Arial Black" panose="020B0A04020102020204" pitchFamily="34" charset="0"/>
              </a:rPr>
              <a:t>NJ Connecting The Dots</a:t>
            </a:r>
            <a:br>
              <a:rPr lang="en-US" sz="4800" dirty="0">
                <a:latin typeface="Arial Black" panose="020B0A04020102020204" pitchFamily="34" charset="0"/>
              </a:rPr>
            </a:br>
            <a:r>
              <a:rPr lang="en-US" altLang="en-US" sz="4800" dirty="0">
                <a:latin typeface="Arial Black" panose="020B0A04020102020204" pitchFamily="34" charset="0"/>
                <a:cs typeface="Times New Roman" panose="02020603050405020304" pitchFamily="18" charset="0"/>
              </a:rPr>
              <a:t>Alaa Saadeh</a:t>
            </a:r>
            <a:endParaRPr lang="en-US" sz="4800" b="1" dirty="0">
              <a:latin typeface="Arial Black" panose="020B0A04020102020204" pitchFamily="34" charset="0"/>
            </a:endParaRPr>
          </a:p>
        </p:txBody>
      </p:sp>
      <p:sp>
        <p:nvSpPr>
          <p:cNvPr id="5" name="Rounded Rectangle 4"/>
          <p:cNvSpPr/>
          <p:nvPr/>
        </p:nvSpPr>
        <p:spPr>
          <a:xfrm>
            <a:off x="571500" y="1594474"/>
            <a:ext cx="3124200" cy="13716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6" name="Rounded Rectangle 5"/>
          <p:cNvSpPr/>
          <p:nvPr/>
        </p:nvSpPr>
        <p:spPr>
          <a:xfrm>
            <a:off x="590550" y="3132660"/>
            <a:ext cx="3086100" cy="13716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9" name="Rectangle 8"/>
          <p:cNvSpPr/>
          <p:nvPr/>
        </p:nvSpPr>
        <p:spPr>
          <a:xfrm>
            <a:off x="647700" y="1660032"/>
            <a:ext cx="3048000" cy="1107996"/>
          </a:xfrm>
          <a:prstGeom prst="rect">
            <a:avLst/>
          </a:prstGeom>
        </p:spPr>
        <p:txBody>
          <a:bodyPr wrap="square">
            <a:spAutoFit/>
          </a:bodyPr>
          <a:lstStyle/>
          <a:p>
            <a:r>
              <a:rPr lang="en-US" dirty="0"/>
              <a:t> </a:t>
            </a:r>
            <a:r>
              <a:rPr lang="en-US" dirty="0" smtClean="0">
                <a:solidFill>
                  <a:schemeClr val="bg1"/>
                </a:solidFill>
              </a:rPr>
              <a:t>1</a:t>
            </a:r>
            <a:r>
              <a:rPr lang="en-US" dirty="0" smtClean="0"/>
              <a:t> </a:t>
            </a:r>
            <a:r>
              <a:rPr lang="en-US" sz="1600" dirty="0" smtClean="0"/>
              <a:t>In </a:t>
            </a:r>
            <a:r>
              <a:rPr lang="en-US" sz="1600" dirty="0"/>
              <a:t>2012 Brothers Alaa and Nader Saadeh live together in in Fort Lee, New Jersey</a:t>
            </a:r>
          </a:p>
        </p:txBody>
      </p:sp>
      <p:sp>
        <p:nvSpPr>
          <p:cNvPr id="10" name="Rectangle 9"/>
          <p:cNvSpPr/>
          <p:nvPr/>
        </p:nvSpPr>
        <p:spPr>
          <a:xfrm>
            <a:off x="514350" y="3285610"/>
            <a:ext cx="3238500" cy="1015663"/>
          </a:xfrm>
          <a:prstGeom prst="rect">
            <a:avLst/>
          </a:prstGeom>
        </p:spPr>
        <p:txBody>
          <a:bodyPr wrap="square">
            <a:spAutoFit/>
          </a:bodyPr>
          <a:lstStyle/>
          <a:p>
            <a:pPr algn="ctr"/>
            <a:r>
              <a:rPr lang="en-US" dirty="0" smtClean="0"/>
              <a:t>     </a:t>
            </a:r>
            <a:r>
              <a:rPr lang="en-US" sz="1400" dirty="0" smtClean="0"/>
              <a:t>On  </a:t>
            </a:r>
            <a:r>
              <a:rPr lang="en-US" sz="1400" dirty="0"/>
              <a:t>February 2015, </a:t>
            </a:r>
            <a:r>
              <a:rPr lang="en-US" sz="1400" dirty="0" smtClean="0"/>
              <a:t>Alaa and Nader </a:t>
            </a:r>
            <a:r>
              <a:rPr lang="en-US" sz="1400" dirty="0"/>
              <a:t>Saader move back in with a person identified in the </a:t>
            </a:r>
            <a:r>
              <a:rPr lang="en-US" sz="1400" dirty="0" smtClean="0"/>
              <a:t>criminal complaint.</a:t>
            </a:r>
            <a:endParaRPr lang="en-US" sz="1400" dirty="0"/>
          </a:p>
        </p:txBody>
      </p:sp>
      <p:sp>
        <p:nvSpPr>
          <p:cNvPr id="11" name="Rounded Rectangle 10"/>
          <p:cNvSpPr/>
          <p:nvPr/>
        </p:nvSpPr>
        <p:spPr>
          <a:xfrm>
            <a:off x="571500" y="4803334"/>
            <a:ext cx="3086100" cy="13716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2" name="Rounded Rectangle 11"/>
          <p:cNvSpPr/>
          <p:nvPr/>
        </p:nvSpPr>
        <p:spPr>
          <a:xfrm>
            <a:off x="4800600" y="1611113"/>
            <a:ext cx="3348990" cy="123911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3" name="Rounded Rectangle 12"/>
          <p:cNvSpPr/>
          <p:nvPr/>
        </p:nvSpPr>
        <p:spPr>
          <a:xfrm>
            <a:off x="4800600" y="3132660"/>
            <a:ext cx="3383280" cy="130999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4" name="Rounded Rectangle 13"/>
          <p:cNvSpPr/>
          <p:nvPr/>
        </p:nvSpPr>
        <p:spPr>
          <a:xfrm>
            <a:off x="4885508" y="4725089"/>
            <a:ext cx="3298372" cy="144984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15" name="Rectangle 14"/>
          <p:cNvSpPr/>
          <p:nvPr/>
        </p:nvSpPr>
        <p:spPr>
          <a:xfrm>
            <a:off x="571500" y="4861653"/>
            <a:ext cx="3200400" cy="1231106"/>
          </a:xfrm>
          <a:prstGeom prst="rect">
            <a:avLst/>
          </a:prstGeom>
        </p:spPr>
        <p:txBody>
          <a:bodyPr wrap="square">
            <a:spAutoFit/>
          </a:bodyPr>
          <a:lstStyle/>
          <a:p>
            <a:r>
              <a:rPr lang="en-US" dirty="0"/>
              <a:t> </a:t>
            </a:r>
            <a:r>
              <a:rPr lang="en-US" dirty="0" smtClean="0"/>
              <a:t>   </a:t>
            </a:r>
            <a:r>
              <a:rPr lang="en-US" sz="1400" dirty="0" smtClean="0"/>
              <a:t>On </a:t>
            </a:r>
            <a:r>
              <a:rPr lang="en-US" sz="1400" dirty="0"/>
              <a:t>May 5, 2015 attempted to travel from New Jersey to the Middle East, via John F. Kennedy International Airport, allegedly in order to join ISIS</a:t>
            </a:r>
          </a:p>
        </p:txBody>
      </p:sp>
      <p:sp>
        <p:nvSpPr>
          <p:cNvPr id="16" name="Oval 15"/>
          <p:cNvSpPr/>
          <p:nvPr/>
        </p:nvSpPr>
        <p:spPr>
          <a:xfrm>
            <a:off x="621030" y="1735442"/>
            <a:ext cx="304800" cy="313011"/>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1</a:t>
            </a:r>
            <a:endParaRPr lang="en-US" dirty="0">
              <a:solidFill>
                <a:schemeClr val="bg1"/>
              </a:solidFill>
            </a:endParaRPr>
          </a:p>
        </p:txBody>
      </p:sp>
      <p:sp>
        <p:nvSpPr>
          <p:cNvPr id="17" name="Oval 16"/>
          <p:cNvSpPr/>
          <p:nvPr/>
        </p:nvSpPr>
        <p:spPr>
          <a:xfrm>
            <a:off x="647700" y="3220899"/>
            <a:ext cx="419100" cy="360501"/>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2  </a:t>
            </a:r>
            <a:endParaRPr lang="en-US" dirty="0">
              <a:solidFill>
                <a:schemeClr val="bg1"/>
              </a:solidFill>
            </a:endParaRPr>
          </a:p>
        </p:txBody>
      </p:sp>
      <p:sp>
        <p:nvSpPr>
          <p:cNvPr id="18" name="Oval 17"/>
          <p:cNvSpPr/>
          <p:nvPr/>
        </p:nvSpPr>
        <p:spPr>
          <a:xfrm>
            <a:off x="615586" y="4823246"/>
            <a:ext cx="328205" cy="378569"/>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3</a:t>
            </a:r>
            <a:endParaRPr lang="en-US" dirty="0">
              <a:solidFill>
                <a:schemeClr val="bg1"/>
              </a:solidFill>
            </a:endParaRPr>
          </a:p>
        </p:txBody>
      </p:sp>
      <p:sp>
        <p:nvSpPr>
          <p:cNvPr id="19" name="Oval 18"/>
          <p:cNvSpPr/>
          <p:nvPr/>
        </p:nvSpPr>
        <p:spPr>
          <a:xfrm>
            <a:off x="4983480" y="1656080"/>
            <a:ext cx="304800" cy="313011"/>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4</a:t>
            </a:r>
            <a:endParaRPr lang="en-US" dirty="0">
              <a:solidFill>
                <a:schemeClr val="bg1"/>
              </a:solidFill>
            </a:endParaRPr>
          </a:p>
        </p:txBody>
      </p:sp>
      <p:sp>
        <p:nvSpPr>
          <p:cNvPr id="20" name="Rectangle 19"/>
          <p:cNvSpPr/>
          <p:nvPr/>
        </p:nvSpPr>
        <p:spPr>
          <a:xfrm>
            <a:off x="4903470" y="1629254"/>
            <a:ext cx="3246120" cy="1169551"/>
          </a:xfrm>
          <a:prstGeom prst="rect">
            <a:avLst/>
          </a:prstGeom>
        </p:spPr>
        <p:txBody>
          <a:bodyPr wrap="square">
            <a:spAutoFit/>
          </a:bodyPr>
          <a:lstStyle/>
          <a:p>
            <a:pPr algn="ctr"/>
            <a:r>
              <a:rPr lang="en-US" sz="1400" dirty="0"/>
              <a:t> </a:t>
            </a:r>
            <a:r>
              <a:rPr lang="en-US" sz="1400" dirty="0" smtClean="0"/>
              <a:t>  On </a:t>
            </a:r>
            <a:r>
              <a:rPr lang="en-US" sz="1400" dirty="0"/>
              <a:t>May 21, 2015 </a:t>
            </a:r>
            <a:r>
              <a:rPr lang="en-US" sz="1400" dirty="0" smtClean="0"/>
              <a:t>Saadeh &amp;</a:t>
            </a:r>
          </a:p>
          <a:p>
            <a:pPr algn="ctr"/>
            <a:r>
              <a:rPr lang="en-US" sz="1400" dirty="0" smtClean="0"/>
              <a:t>       </a:t>
            </a:r>
            <a:r>
              <a:rPr lang="en-US" sz="1400" dirty="0"/>
              <a:t>Topaz discussed that they  needed to “lay low” and refrain from taking </a:t>
            </a:r>
            <a:r>
              <a:rPr lang="en-US" sz="1400" dirty="0" smtClean="0"/>
              <a:t>action law </a:t>
            </a:r>
            <a:r>
              <a:rPr lang="en-US" sz="1400" dirty="0"/>
              <a:t>enforcement</a:t>
            </a:r>
          </a:p>
        </p:txBody>
      </p:sp>
      <p:sp>
        <p:nvSpPr>
          <p:cNvPr id="21" name="Rectangle 20"/>
          <p:cNvSpPr/>
          <p:nvPr/>
        </p:nvSpPr>
        <p:spPr>
          <a:xfrm>
            <a:off x="4903470" y="3150043"/>
            <a:ext cx="3210197" cy="1354217"/>
          </a:xfrm>
          <a:prstGeom prst="rect">
            <a:avLst/>
          </a:prstGeom>
        </p:spPr>
        <p:txBody>
          <a:bodyPr wrap="square">
            <a:spAutoFit/>
          </a:bodyPr>
          <a:lstStyle/>
          <a:p>
            <a:r>
              <a:rPr lang="en-US" dirty="0"/>
              <a:t> </a:t>
            </a:r>
            <a:r>
              <a:rPr lang="en-US" sz="1600" dirty="0" smtClean="0"/>
              <a:t>   </a:t>
            </a:r>
            <a:r>
              <a:rPr lang="en-US" sz="1600" dirty="0"/>
              <a:t>June 17, 2015, FBI arrests Saadeh in New </a:t>
            </a:r>
            <a:r>
              <a:rPr lang="en-US" sz="1600" dirty="0" smtClean="0"/>
              <a:t>Jersey </a:t>
            </a:r>
            <a:r>
              <a:rPr lang="en-US" sz="1600" dirty="0"/>
              <a:t>and charge shim with providing material support to ISIS</a:t>
            </a:r>
          </a:p>
        </p:txBody>
      </p:sp>
      <p:sp>
        <p:nvSpPr>
          <p:cNvPr id="22" name="Rectangle 21"/>
          <p:cNvSpPr/>
          <p:nvPr/>
        </p:nvSpPr>
        <p:spPr>
          <a:xfrm>
            <a:off x="5017770" y="4725089"/>
            <a:ext cx="3166110" cy="1107996"/>
          </a:xfrm>
          <a:prstGeom prst="rect">
            <a:avLst/>
          </a:prstGeom>
        </p:spPr>
        <p:txBody>
          <a:bodyPr wrap="square">
            <a:spAutoFit/>
          </a:bodyPr>
          <a:lstStyle/>
          <a:p>
            <a:r>
              <a:rPr lang="en-US" dirty="0"/>
              <a:t> </a:t>
            </a:r>
            <a:r>
              <a:rPr lang="en-US" dirty="0" smtClean="0"/>
              <a:t>    </a:t>
            </a:r>
            <a:r>
              <a:rPr lang="en-US" sz="1600" dirty="0" smtClean="0"/>
              <a:t>June </a:t>
            </a:r>
            <a:r>
              <a:rPr lang="en-US" sz="1600" dirty="0"/>
              <a:t>29, 2015-Alaa Saadeh, 23, of West New York, was arrested early this morning at his home</a:t>
            </a:r>
          </a:p>
        </p:txBody>
      </p:sp>
      <p:sp>
        <p:nvSpPr>
          <p:cNvPr id="23" name="Oval 22"/>
          <p:cNvSpPr/>
          <p:nvPr/>
        </p:nvSpPr>
        <p:spPr>
          <a:xfrm>
            <a:off x="4938304" y="3165938"/>
            <a:ext cx="304800" cy="315269"/>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5</a:t>
            </a:r>
            <a:endParaRPr lang="en-US" dirty="0">
              <a:solidFill>
                <a:schemeClr val="bg1"/>
              </a:solidFill>
            </a:endParaRPr>
          </a:p>
        </p:txBody>
      </p:sp>
      <p:sp>
        <p:nvSpPr>
          <p:cNvPr id="24" name="Oval 23"/>
          <p:cNvSpPr/>
          <p:nvPr/>
        </p:nvSpPr>
        <p:spPr>
          <a:xfrm>
            <a:off x="5017770" y="4725089"/>
            <a:ext cx="392430" cy="349321"/>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6</a:t>
            </a:r>
            <a:endParaRPr lang="en-US" dirty="0">
              <a:solidFill>
                <a:schemeClr val="bg1"/>
              </a:solidFill>
            </a:endParaRPr>
          </a:p>
        </p:txBody>
      </p:sp>
    </p:spTree>
    <p:extLst>
      <p:ext uri="{BB962C8B-B14F-4D97-AF65-F5344CB8AC3E}">
        <p14:creationId xmlns:p14="http://schemas.microsoft.com/office/powerpoint/2010/main" val="185997530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altLang="en-US" sz="4800" dirty="0" smtClean="0">
                <a:latin typeface="Arial Black" panose="020B0A04020102020204" pitchFamily="34" charset="0"/>
              </a:rPr>
              <a:t>Connecting The Dots Rahimi</a:t>
            </a:r>
          </a:p>
        </p:txBody>
      </p:sp>
      <p:pic>
        <p:nvPicPr>
          <p:cNvPr id="4" name="Picture 3"/>
          <p:cNvPicPr>
            <a:picLocks noChangeAspect="1"/>
          </p:cNvPicPr>
          <p:nvPr/>
        </p:nvPicPr>
        <p:blipFill rotWithShape="1">
          <a:blip r:embed="rId4"/>
          <a:srcRect b="49558"/>
          <a:stretch/>
        </p:blipFill>
        <p:spPr>
          <a:xfrm>
            <a:off x="357188" y="1725613"/>
            <a:ext cx="4137025" cy="4351337"/>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rotWithShape="1">
          <a:blip r:embed="rId4"/>
          <a:srcRect t="50953"/>
          <a:stretch/>
        </p:blipFill>
        <p:spPr>
          <a:xfrm>
            <a:off x="4700588" y="1725613"/>
            <a:ext cx="4256087" cy="4352925"/>
          </a:xfrm>
          <a:prstGeom prst="rect">
            <a:avLst/>
          </a:prstGeom>
          <a:ln>
            <a:noFill/>
          </a:ln>
          <a:effectLst>
            <a:outerShdw blurRad="292100" dist="139700" dir="2700000" algn="tl" rotWithShape="0">
              <a:srgbClr val="333333">
                <a:alpha val="65000"/>
              </a:srgbClr>
            </a:outerShdw>
          </a:effectLst>
        </p:spPr>
      </p:pic>
    </p:spTree>
    <p:custDataLst>
      <p:tags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332037"/>
            <a:ext cx="8229600" cy="4525963"/>
          </a:xfrm>
        </p:spPr>
        <p:txBody>
          <a:bodyPr/>
          <a:lstStyle/>
          <a:p>
            <a:pPr marL="0" indent="0" algn="ctr">
              <a:buNone/>
            </a:pPr>
            <a:r>
              <a:rPr lang="en-US" sz="4800" b="1" dirty="0" smtClean="0">
                <a:latin typeface="Arial Black" panose="020B0A04020102020204" pitchFamily="34" charset="0"/>
              </a:rPr>
              <a:t>Homegrown Terrorism</a:t>
            </a:r>
            <a:endParaRPr lang="en-US" sz="4800" b="1" dirty="0">
              <a:latin typeface="Arial Black" panose="020B0A04020102020204" pitchFamily="34" charset="0"/>
            </a:endParaRPr>
          </a:p>
        </p:txBody>
      </p:sp>
    </p:spTree>
    <p:extLst>
      <p:ext uri="{BB962C8B-B14F-4D97-AF65-F5344CB8AC3E}">
        <p14:creationId xmlns:p14="http://schemas.microsoft.com/office/powerpoint/2010/main" val="55927601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a:defRPr/>
            </a:pPr>
            <a:r>
              <a:rPr lang="en-US" altLang="en-US" sz="4800" dirty="0">
                <a:latin typeface="Arial Black" panose="020B0A04020102020204" pitchFamily="34" charset="0"/>
              </a:rPr>
              <a:t>Homegrown Terrorism</a:t>
            </a:r>
            <a:endParaRPr lang="en-US" sz="4800" kern="10" dirty="0">
              <a:effectLst>
                <a:outerShdw blurRad="38100" dist="19049" dir="2700000" algn="tl" rotWithShape="0">
                  <a:schemeClr val="tx1">
                    <a:alpha val="39998"/>
                  </a:schemeClr>
                </a:outerShdw>
              </a:effectLst>
              <a:latin typeface="Arial Black" panose="020B0A04020102020204" pitchFamily="34" charset="0"/>
            </a:endParaRPr>
          </a:p>
        </p:txBody>
      </p:sp>
      <p:sp>
        <p:nvSpPr>
          <p:cNvPr id="25603" name="Content Placeholder 2"/>
          <p:cNvSpPr>
            <a:spLocks noGrp="1"/>
          </p:cNvSpPr>
          <p:nvPr>
            <p:ph idx="1"/>
          </p:nvPr>
        </p:nvSpPr>
        <p:spPr/>
        <p:txBody>
          <a:bodyPr/>
          <a:lstStyle/>
          <a:p>
            <a:r>
              <a:rPr lang="en-US" altLang="en-US" sz="2400" dirty="0" smtClean="0"/>
              <a:t>Domestic terrorism or homegrown terrorism is terrorism targeting victims "within a country by a perpetrator with the same citizenship" as the victims. There are many definitions of terrorism, and no universally accepted definition. The U.S. Department of State defined terrorism in 2003 as "premeditated, politically motivated violence perpetrated against noncombatant targets by subnational groups or clandestine agents, usually intended to influence an audience</a:t>
            </a:r>
            <a:r>
              <a:rPr lang="en-US" altLang="en-US" dirty="0" smtClean="0"/>
              <a:t>.</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4" name="Text Box 4"/>
          <p:cNvSpPr txBox="1">
            <a:spLocks noChangeArrowheads="1"/>
          </p:cNvSpPr>
          <p:nvPr/>
        </p:nvSpPr>
        <p:spPr bwMode="auto">
          <a:xfrm>
            <a:off x="0" y="1295400"/>
            <a:ext cx="9144000" cy="8648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tabLst>
                <a:tab pos="3314700" algn="l"/>
              </a:tabLst>
              <a:defRPr sz="3200">
                <a:solidFill>
                  <a:schemeClr val="tx1"/>
                </a:solidFill>
                <a:latin typeface="Arial" panose="020B0604020202020204" pitchFamily="34" charset="0"/>
              </a:defRPr>
            </a:lvl1pPr>
            <a:lvl2pPr marL="742950" indent="-285750">
              <a:spcBef>
                <a:spcPct val="20000"/>
              </a:spcBef>
              <a:buChar char="–"/>
              <a:tabLst>
                <a:tab pos="3314700" algn="l"/>
              </a:tabLst>
              <a:defRPr sz="2800">
                <a:solidFill>
                  <a:schemeClr val="tx1"/>
                </a:solidFill>
                <a:latin typeface="Arial" panose="020B0604020202020204" pitchFamily="34" charset="0"/>
              </a:defRPr>
            </a:lvl2pPr>
            <a:lvl3pPr>
              <a:spcBef>
                <a:spcPct val="20000"/>
              </a:spcBef>
              <a:buChar char="•"/>
              <a:tabLst>
                <a:tab pos="3314700" algn="l"/>
              </a:tabLst>
              <a:defRPr sz="2400">
                <a:solidFill>
                  <a:schemeClr val="tx1"/>
                </a:solidFill>
                <a:latin typeface="Arial" panose="020B0604020202020204" pitchFamily="34" charset="0"/>
              </a:defRPr>
            </a:lvl3pPr>
            <a:lvl4pPr marL="1600200" indent="-228600">
              <a:spcBef>
                <a:spcPct val="20000"/>
              </a:spcBef>
              <a:buChar char="–"/>
              <a:tabLst>
                <a:tab pos="3314700" algn="l"/>
              </a:tabLst>
              <a:defRPr sz="2000">
                <a:solidFill>
                  <a:schemeClr val="tx1"/>
                </a:solidFill>
                <a:latin typeface="Arial" panose="020B0604020202020204" pitchFamily="34" charset="0"/>
              </a:defRPr>
            </a:lvl4pPr>
            <a:lvl5pPr marL="2057400" indent="-228600">
              <a:spcBef>
                <a:spcPct val="20000"/>
              </a:spcBef>
              <a:buChar char="»"/>
              <a:tabLst>
                <a:tab pos="3314700" algn="l"/>
              </a:tabLst>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tabLst>
                <a:tab pos="3314700" algn="l"/>
              </a:tabLst>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tabLst>
                <a:tab pos="3314700" algn="l"/>
              </a:tabLst>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tabLst>
                <a:tab pos="3314700" algn="l"/>
              </a:tabLst>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tabLst>
                <a:tab pos="3314700" algn="l"/>
              </a:tabLst>
              <a:defRPr sz="2000">
                <a:solidFill>
                  <a:schemeClr val="tx1"/>
                </a:solidFill>
                <a:latin typeface="Arial" panose="020B0604020202020204" pitchFamily="34" charset="0"/>
              </a:defRPr>
            </a:lvl9pPr>
          </a:lstStyle>
          <a:p>
            <a:pPr eaLnBrk="1" hangingPunct="1">
              <a:spcBef>
                <a:spcPct val="0"/>
              </a:spcBef>
              <a:defRPr/>
            </a:pPr>
            <a:r>
              <a:rPr lang="en-US" altLang="en-US" sz="1600" dirty="0" smtClean="0">
                <a:latin typeface="Times New Roman" panose="02020603050405020304" pitchFamily="18" charset="0"/>
                <a:cs typeface="Arial" panose="020B0604020202020204" pitchFamily="34" charset="0"/>
              </a:rPr>
              <a:t> </a:t>
            </a:r>
            <a:r>
              <a:rPr lang="en-US" altLang="en-US" sz="2000" dirty="0" smtClean="0">
                <a:latin typeface="+mn-lt"/>
                <a:cs typeface="Arial" panose="020B0604020202020204" pitchFamily="34" charset="0"/>
              </a:rPr>
              <a:t>Loosely affiliated cells, autonomous cells, and lone wolf terrorists operating </a:t>
            </a:r>
          </a:p>
          <a:p>
            <a:pPr eaLnBrk="1" hangingPunct="1">
              <a:spcBef>
                <a:spcPct val="0"/>
              </a:spcBef>
              <a:buFontTx/>
              <a:buNone/>
              <a:defRPr/>
            </a:pPr>
            <a:r>
              <a:rPr lang="en-US" altLang="en-US" sz="2000" dirty="0" smtClean="0">
                <a:latin typeface="+mn-lt"/>
                <a:cs typeface="Arial" panose="020B0604020202020204" pitchFamily="34" charset="0"/>
              </a:rPr>
              <a:t>  under Global Jihad banner </a:t>
            </a:r>
          </a:p>
          <a:p>
            <a:pPr eaLnBrk="1" hangingPunct="1">
              <a:spcBef>
                <a:spcPts val="0"/>
              </a:spcBef>
              <a:defRPr/>
            </a:pPr>
            <a:r>
              <a:rPr lang="en-US" altLang="en-US" sz="2000" dirty="0" smtClean="0">
                <a:latin typeface="+mn-lt"/>
                <a:cs typeface="Arial" panose="020B0604020202020204" pitchFamily="34" charset="0"/>
              </a:rPr>
              <a:t> Less sophisticated attacks and often focus on softer targets:  Less secure</a:t>
            </a:r>
          </a:p>
          <a:p>
            <a:pPr eaLnBrk="1" hangingPunct="1">
              <a:spcBef>
                <a:spcPts val="0"/>
              </a:spcBef>
              <a:buFontTx/>
              <a:buNone/>
              <a:defRPr/>
            </a:pPr>
            <a:r>
              <a:rPr lang="en-US" altLang="en-US" sz="2000" dirty="0" smtClean="0">
                <a:latin typeface="+mn-lt"/>
                <a:cs typeface="Arial" panose="020B0604020202020204" pitchFamily="34" charset="0"/>
              </a:rPr>
              <a:t>  less expensive, more civilian-centric and ability to generate more publicity</a:t>
            </a:r>
          </a:p>
          <a:p>
            <a:pPr eaLnBrk="1" hangingPunct="1">
              <a:spcBef>
                <a:spcPct val="50000"/>
              </a:spcBef>
              <a:buFontTx/>
              <a:buNone/>
              <a:defRPr/>
            </a:pPr>
            <a:r>
              <a:rPr lang="en-US" altLang="en-US" sz="2000" dirty="0" smtClean="0">
                <a:latin typeface="+mn-lt"/>
                <a:cs typeface="Arial" panose="020B0604020202020204" pitchFamily="34" charset="0"/>
              </a:rPr>
              <a:t>Some examples includes:</a:t>
            </a:r>
          </a:p>
          <a:p>
            <a:pPr marL="0" lvl="2" eaLnBrk="1" hangingPunct="1">
              <a:spcBef>
                <a:spcPts val="600"/>
              </a:spcBef>
              <a:defRPr/>
            </a:pPr>
            <a:r>
              <a:rPr lang="en-US" altLang="en-US" sz="2000" dirty="0" smtClean="0">
                <a:latin typeface="+mn-lt"/>
              </a:rPr>
              <a:t>2017</a:t>
            </a:r>
            <a:r>
              <a:rPr lang="en-US" altLang="en-US" sz="2000" dirty="0" smtClean="0">
                <a:latin typeface="Times New Roman" panose="02020603050405020304" pitchFamily="18" charset="0"/>
              </a:rPr>
              <a:t> </a:t>
            </a:r>
            <a:r>
              <a:rPr lang="en-US" altLang="en-US" sz="2000" dirty="0" smtClean="0">
                <a:cs typeface="Arial" panose="020B0604020202020204" pitchFamily="34" charset="0"/>
              </a:rPr>
              <a:t>Denver: </a:t>
            </a:r>
            <a:r>
              <a:rPr lang="en-US" sz="2000" dirty="0" smtClean="0"/>
              <a:t>Shooting death of a transit officer</a:t>
            </a:r>
          </a:p>
          <a:p>
            <a:pPr marL="0" lvl="2" eaLnBrk="1" hangingPunct="1">
              <a:spcBef>
                <a:spcPts val="600"/>
              </a:spcBef>
              <a:defRPr/>
            </a:pPr>
            <a:r>
              <a:rPr lang="en-US" sz="2000" dirty="0" smtClean="0"/>
              <a:t>2016 </a:t>
            </a:r>
            <a:r>
              <a:rPr lang="en-US" sz="2000" b="1" dirty="0" smtClean="0"/>
              <a:t>New </a:t>
            </a:r>
            <a:r>
              <a:rPr lang="en-US" sz="2000" b="1" dirty="0"/>
              <a:t>Jersey </a:t>
            </a:r>
            <a:r>
              <a:rPr lang="en-US" sz="2000" dirty="0"/>
              <a:t>and New York </a:t>
            </a:r>
            <a:r>
              <a:rPr lang="en-US" sz="2000" dirty="0" smtClean="0"/>
              <a:t>Bombings</a:t>
            </a:r>
          </a:p>
          <a:p>
            <a:pPr marL="0" lvl="2" eaLnBrk="1" hangingPunct="1">
              <a:spcBef>
                <a:spcPts val="600"/>
              </a:spcBef>
              <a:defRPr/>
            </a:pPr>
            <a:r>
              <a:rPr lang="en-US" sz="2000" dirty="0" smtClean="0"/>
              <a:t>2016 </a:t>
            </a:r>
            <a:r>
              <a:rPr lang="en-US" sz="2000" dirty="0"/>
              <a:t>Ohio </a:t>
            </a:r>
            <a:r>
              <a:rPr lang="en-US" sz="2000" dirty="0" smtClean="0"/>
              <a:t>State</a:t>
            </a:r>
          </a:p>
          <a:p>
            <a:pPr marL="0" lvl="2" eaLnBrk="1" hangingPunct="1">
              <a:spcBef>
                <a:spcPts val="600"/>
              </a:spcBef>
              <a:defRPr/>
            </a:pPr>
            <a:r>
              <a:rPr lang="en-US" sz="2000" dirty="0" smtClean="0"/>
              <a:t>2016 Orlando Nightclub Shooting</a:t>
            </a:r>
          </a:p>
          <a:p>
            <a:pPr marL="0" lvl="2" eaLnBrk="1" hangingPunct="1">
              <a:spcBef>
                <a:spcPts val="600"/>
              </a:spcBef>
              <a:defRPr/>
            </a:pPr>
            <a:r>
              <a:rPr lang="en-US" altLang="en-US" sz="2000" dirty="0" smtClean="0">
                <a:latin typeface="+mn-lt"/>
              </a:rPr>
              <a:t>2015 San Bernardino, CA</a:t>
            </a:r>
          </a:p>
          <a:p>
            <a:pPr marL="0" lvl="2" eaLnBrk="1" hangingPunct="1">
              <a:spcBef>
                <a:spcPts val="600"/>
              </a:spcBef>
              <a:defRPr/>
            </a:pPr>
            <a:r>
              <a:rPr lang="en-US" sz="2000" dirty="0" smtClean="0"/>
              <a:t>2015 Chattanooga, Tenn</a:t>
            </a:r>
            <a:r>
              <a:rPr lang="en-US" sz="2000" b="1" dirty="0" smtClean="0"/>
              <a:t>.</a:t>
            </a:r>
          </a:p>
          <a:p>
            <a:pPr marL="0" lvl="2" eaLnBrk="1" hangingPunct="1">
              <a:spcBef>
                <a:spcPts val="600"/>
              </a:spcBef>
              <a:buNone/>
              <a:defRPr/>
            </a:pPr>
            <a:endParaRPr lang="en-US" sz="2000" dirty="0" smtClean="0"/>
          </a:p>
          <a:p>
            <a:pPr marL="0" lvl="2" eaLnBrk="1" hangingPunct="1">
              <a:spcBef>
                <a:spcPts val="600"/>
              </a:spcBef>
              <a:buFontTx/>
              <a:buNone/>
              <a:defRPr/>
            </a:pPr>
            <a:endParaRPr lang="en-US" altLang="en-US" sz="2000" dirty="0" smtClean="0">
              <a:latin typeface="Times New Roman" panose="02020603050405020304" pitchFamily="18" charset="0"/>
            </a:endParaRPr>
          </a:p>
          <a:p>
            <a:pPr lvl="2" eaLnBrk="1" hangingPunct="1">
              <a:spcBef>
                <a:spcPct val="50000"/>
              </a:spcBef>
              <a:defRPr/>
            </a:pPr>
            <a:endParaRPr lang="en-US" altLang="en-US" sz="2000" dirty="0" smtClean="0">
              <a:latin typeface="Times New Roman" panose="02020603050405020304" pitchFamily="18" charset="0"/>
            </a:endParaRPr>
          </a:p>
          <a:p>
            <a:pPr lvl="2" eaLnBrk="1" hangingPunct="1">
              <a:spcBef>
                <a:spcPct val="50000"/>
              </a:spcBef>
              <a:defRPr/>
            </a:pPr>
            <a:endParaRPr lang="en-US" altLang="en-US" sz="2000" dirty="0" smtClean="0">
              <a:latin typeface="Times New Roman" panose="02020603050405020304" pitchFamily="18" charset="0"/>
            </a:endParaRPr>
          </a:p>
          <a:p>
            <a:pPr lvl="2" eaLnBrk="1" hangingPunct="1">
              <a:spcBef>
                <a:spcPct val="50000"/>
              </a:spcBef>
              <a:defRPr/>
            </a:pPr>
            <a:endParaRPr lang="en-US" altLang="en-US" sz="2000" dirty="0" smtClean="0">
              <a:latin typeface="Times New Roman" panose="02020603050405020304" pitchFamily="18" charset="0"/>
            </a:endParaRPr>
          </a:p>
          <a:p>
            <a:pPr lvl="2" eaLnBrk="1" hangingPunct="1">
              <a:spcBef>
                <a:spcPct val="50000"/>
              </a:spcBef>
              <a:defRPr/>
            </a:pPr>
            <a:endParaRPr lang="en-US" altLang="en-US" sz="2000" dirty="0" smtClean="0">
              <a:latin typeface="Times New Roman" panose="02020603050405020304" pitchFamily="18" charset="0"/>
            </a:endParaRPr>
          </a:p>
          <a:p>
            <a:pPr lvl="2" eaLnBrk="1" hangingPunct="1">
              <a:spcBef>
                <a:spcPct val="50000"/>
              </a:spcBef>
              <a:defRPr/>
            </a:pPr>
            <a:r>
              <a:rPr lang="en-US" altLang="en-US" sz="2000" dirty="0" smtClean="0">
                <a:latin typeface="Times New Roman" panose="02020603050405020304" pitchFamily="18" charset="0"/>
              </a:rPr>
              <a:t> </a:t>
            </a:r>
            <a:endParaRPr lang="en-US" sz="1600" b="1" dirty="0" smtClean="0"/>
          </a:p>
          <a:p>
            <a:pPr lvl="2" eaLnBrk="1" hangingPunct="1">
              <a:spcBef>
                <a:spcPct val="50000"/>
              </a:spcBef>
              <a:defRPr/>
            </a:pPr>
            <a:endParaRPr lang="en-US" sz="1600" b="1" dirty="0" smtClean="0"/>
          </a:p>
          <a:p>
            <a:pPr lvl="2" eaLnBrk="1" hangingPunct="1">
              <a:spcBef>
                <a:spcPct val="50000"/>
              </a:spcBef>
              <a:defRPr/>
            </a:pPr>
            <a:endParaRPr lang="en-US" sz="1600" b="1" dirty="0" smtClean="0"/>
          </a:p>
          <a:p>
            <a:pPr lvl="2" eaLnBrk="1" hangingPunct="1">
              <a:spcBef>
                <a:spcPct val="50000"/>
              </a:spcBef>
              <a:defRPr/>
            </a:pPr>
            <a:endParaRPr lang="en-US" sz="1600" b="1" dirty="0" smtClean="0"/>
          </a:p>
          <a:p>
            <a:pPr lvl="2" eaLnBrk="1" hangingPunct="1">
              <a:spcBef>
                <a:spcPct val="50000"/>
              </a:spcBef>
              <a:defRPr/>
            </a:pPr>
            <a:r>
              <a:rPr lang="en-US" altLang="en-US" sz="1600" dirty="0" smtClean="0">
                <a:latin typeface="Times New Roman" panose="02020603050405020304" pitchFamily="18" charset="0"/>
              </a:rPr>
              <a:t> </a:t>
            </a:r>
          </a:p>
        </p:txBody>
      </p:sp>
      <p:sp>
        <p:nvSpPr>
          <p:cNvPr id="26627" name="WordArt 9"/>
          <p:cNvSpPr>
            <a:spLocks noChangeArrowheads="1" noChangeShapeType="1" noTextEdit="1"/>
          </p:cNvSpPr>
          <p:nvPr/>
        </p:nvSpPr>
        <p:spPr bwMode="auto">
          <a:xfrm>
            <a:off x="1104900" y="252054"/>
            <a:ext cx="6934200" cy="9144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600" kern="10" dirty="0"/>
              <a:t>Homegrown Terrorism</a:t>
            </a:r>
          </a:p>
        </p:txBody>
      </p:sp>
      <p:pic>
        <p:nvPicPr>
          <p:cNvPr id="26628" name="Picture 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53150" y="4918075"/>
            <a:ext cx="2565400" cy="192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9" name="Picture 1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153150" y="2882900"/>
            <a:ext cx="2565400"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4" name="Text Box 4"/>
          <p:cNvSpPr txBox="1">
            <a:spLocks noChangeArrowheads="1"/>
          </p:cNvSpPr>
          <p:nvPr/>
        </p:nvSpPr>
        <p:spPr bwMode="auto">
          <a:xfrm>
            <a:off x="304800" y="1530350"/>
            <a:ext cx="8763000" cy="4724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tabLst>
                <a:tab pos="3314700" algn="l"/>
              </a:tabLst>
              <a:defRPr sz="3200">
                <a:solidFill>
                  <a:schemeClr val="tx1"/>
                </a:solidFill>
                <a:latin typeface="Arial" panose="020B0604020202020204" pitchFamily="34" charset="0"/>
              </a:defRPr>
            </a:lvl1pPr>
            <a:lvl2pPr marL="742950" indent="-285750">
              <a:spcBef>
                <a:spcPct val="20000"/>
              </a:spcBef>
              <a:buChar char="–"/>
              <a:tabLst>
                <a:tab pos="3314700" algn="l"/>
              </a:tabLst>
              <a:defRPr sz="2800">
                <a:solidFill>
                  <a:schemeClr val="tx1"/>
                </a:solidFill>
                <a:latin typeface="Arial" panose="020B0604020202020204" pitchFamily="34" charset="0"/>
              </a:defRPr>
            </a:lvl2pPr>
            <a:lvl3pPr>
              <a:spcBef>
                <a:spcPct val="20000"/>
              </a:spcBef>
              <a:buChar char="•"/>
              <a:tabLst>
                <a:tab pos="3314700" algn="l"/>
              </a:tabLst>
              <a:defRPr sz="2400">
                <a:solidFill>
                  <a:schemeClr val="tx1"/>
                </a:solidFill>
                <a:latin typeface="Arial" panose="020B0604020202020204" pitchFamily="34" charset="0"/>
              </a:defRPr>
            </a:lvl3pPr>
            <a:lvl4pPr marL="1600200" indent="-228600">
              <a:spcBef>
                <a:spcPct val="20000"/>
              </a:spcBef>
              <a:buChar char="–"/>
              <a:tabLst>
                <a:tab pos="3314700" algn="l"/>
              </a:tabLst>
              <a:defRPr sz="2000">
                <a:solidFill>
                  <a:schemeClr val="tx1"/>
                </a:solidFill>
                <a:latin typeface="Arial" panose="020B0604020202020204" pitchFamily="34" charset="0"/>
              </a:defRPr>
            </a:lvl4pPr>
            <a:lvl5pPr marL="2057400" indent="-228600">
              <a:spcBef>
                <a:spcPct val="20000"/>
              </a:spcBef>
              <a:buChar char="»"/>
              <a:tabLst>
                <a:tab pos="3314700" algn="l"/>
              </a:tabLst>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tabLst>
                <a:tab pos="3314700" algn="l"/>
              </a:tabLst>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tabLst>
                <a:tab pos="3314700" algn="l"/>
              </a:tabLst>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tabLst>
                <a:tab pos="3314700" algn="l"/>
              </a:tabLst>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tabLst>
                <a:tab pos="3314700" algn="l"/>
              </a:tabLst>
              <a:defRPr sz="2000">
                <a:solidFill>
                  <a:schemeClr val="tx1"/>
                </a:solidFill>
                <a:latin typeface="Arial" panose="020B0604020202020204" pitchFamily="34" charset="0"/>
              </a:defRPr>
            </a:lvl9pPr>
          </a:lstStyle>
          <a:p>
            <a:pPr eaLnBrk="1" hangingPunct="1">
              <a:spcBef>
                <a:spcPct val="50000"/>
              </a:spcBef>
              <a:buFontTx/>
              <a:buNone/>
              <a:defRPr/>
            </a:pPr>
            <a:r>
              <a:rPr lang="en-US" altLang="en-US" sz="2000" dirty="0" smtClean="0">
                <a:latin typeface="+mn-lt"/>
                <a:cs typeface="Arial" panose="020B0604020202020204" pitchFamily="34" charset="0"/>
              </a:rPr>
              <a:t>Some more examples includes:</a:t>
            </a:r>
            <a:endParaRPr lang="en-US" altLang="en-US" sz="2000" dirty="0">
              <a:latin typeface="Times New Roman" panose="02020603050405020304" pitchFamily="18" charset="0"/>
            </a:endParaRPr>
          </a:p>
          <a:p>
            <a:pPr marL="0" lvl="2" eaLnBrk="1" hangingPunct="1">
              <a:spcBef>
                <a:spcPts val="600"/>
              </a:spcBef>
              <a:defRPr/>
            </a:pPr>
            <a:r>
              <a:rPr lang="en-US" altLang="en-US" sz="2000" dirty="0"/>
              <a:t>2014 </a:t>
            </a:r>
            <a:r>
              <a:rPr lang="en-US" sz="2000" dirty="0"/>
              <a:t>Moore, Okla.</a:t>
            </a:r>
            <a:endParaRPr lang="en-US" altLang="en-US" sz="2000" dirty="0"/>
          </a:p>
          <a:p>
            <a:pPr marL="0" lvl="2" eaLnBrk="1" hangingPunct="1">
              <a:spcBef>
                <a:spcPts val="600"/>
              </a:spcBef>
              <a:defRPr/>
            </a:pPr>
            <a:r>
              <a:rPr lang="en-US" sz="2000" dirty="0"/>
              <a:t>2014 </a:t>
            </a:r>
            <a:r>
              <a:rPr lang="en-US" sz="2000" b="1" dirty="0"/>
              <a:t>New Jersey </a:t>
            </a:r>
            <a:r>
              <a:rPr lang="en-US" sz="2000" dirty="0"/>
              <a:t>and Seattle</a:t>
            </a:r>
          </a:p>
          <a:p>
            <a:pPr marL="0" lvl="2" eaLnBrk="1" hangingPunct="1">
              <a:spcBef>
                <a:spcPts val="600"/>
              </a:spcBef>
              <a:defRPr/>
            </a:pPr>
            <a:r>
              <a:rPr lang="en-US" sz="2000" dirty="0"/>
              <a:t>2013-Boston Marathon Bombing</a:t>
            </a:r>
          </a:p>
          <a:p>
            <a:pPr marL="0" lvl="2" eaLnBrk="1" hangingPunct="1">
              <a:spcBef>
                <a:spcPts val="600"/>
              </a:spcBef>
              <a:defRPr/>
            </a:pPr>
            <a:r>
              <a:rPr lang="en-US" sz="2000" dirty="0"/>
              <a:t>2009 Fort Hood, Texas</a:t>
            </a:r>
          </a:p>
          <a:p>
            <a:pPr marL="0" lvl="2" eaLnBrk="1" hangingPunct="1">
              <a:spcBef>
                <a:spcPts val="600"/>
              </a:spcBef>
              <a:defRPr/>
            </a:pPr>
            <a:r>
              <a:rPr lang="en-US" sz="2000" dirty="0"/>
              <a:t>2009 Little Rock</a:t>
            </a:r>
          </a:p>
          <a:p>
            <a:pPr marL="342900" indent="-342900" eaLnBrk="1" hangingPunct="1">
              <a:spcBef>
                <a:spcPct val="50000"/>
              </a:spcBef>
              <a:defRPr/>
            </a:pPr>
            <a:endParaRPr lang="en-US" altLang="en-US" sz="2000" dirty="0" smtClean="0">
              <a:latin typeface="Times New Roman" panose="02020603050405020304" pitchFamily="18" charset="0"/>
            </a:endParaRPr>
          </a:p>
          <a:p>
            <a:pPr lvl="2" eaLnBrk="1" hangingPunct="1">
              <a:spcBef>
                <a:spcPct val="50000"/>
              </a:spcBef>
              <a:defRPr/>
            </a:pPr>
            <a:endParaRPr lang="en-US" altLang="en-US" sz="2000" dirty="0" smtClean="0">
              <a:latin typeface="Times New Roman" panose="02020603050405020304" pitchFamily="18" charset="0"/>
            </a:endParaRPr>
          </a:p>
          <a:p>
            <a:pPr lvl="2" eaLnBrk="1" hangingPunct="1">
              <a:spcBef>
                <a:spcPct val="50000"/>
              </a:spcBef>
              <a:buNone/>
              <a:defRPr/>
            </a:pPr>
            <a:endParaRPr lang="en-US" sz="1600" b="1" dirty="0" smtClean="0"/>
          </a:p>
          <a:p>
            <a:pPr lvl="2" eaLnBrk="1" hangingPunct="1">
              <a:spcBef>
                <a:spcPct val="50000"/>
              </a:spcBef>
              <a:defRPr/>
            </a:pPr>
            <a:endParaRPr lang="en-US" sz="1600" b="1" dirty="0" smtClean="0"/>
          </a:p>
          <a:p>
            <a:pPr lvl="2" eaLnBrk="1" hangingPunct="1">
              <a:spcBef>
                <a:spcPct val="50000"/>
              </a:spcBef>
              <a:defRPr/>
            </a:pPr>
            <a:endParaRPr lang="en-US" sz="1600" b="1" dirty="0" smtClean="0"/>
          </a:p>
          <a:p>
            <a:pPr lvl="2" eaLnBrk="1" hangingPunct="1">
              <a:spcBef>
                <a:spcPct val="50000"/>
              </a:spcBef>
              <a:buNone/>
              <a:defRPr/>
            </a:pPr>
            <a:endParaRPr lang="en-US" sz="1600" b="1" dirty="0" smtClean="0"/>
          </a:p>
        </p:txBody>
      </p:sp>
      <p:sp>
        <p:nvSpPr>
          <p:cNvPr id="26627" name="WordArt 9"/>
          <p:cNvSpPr>
            <a:spLocks noChangeArrowheads="1" noChangeShapeType="1" noTextEdit="1"/>
          </p:cNvSpPr>
          <p:nvPr/>
        </p:nvSpPr>
        <p:spPr bwMode="auto">
          <a:xfrm>
            <a:off x="1066800" y="558800"/>
            <a:ext cx="6934200" cy="9144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600" kern="10" dirty="0"/>
              <a:t>Homegrown Terrorism</a:t>
            </a:r>
          </a:p>
        </p:txBody>
      </p:sp>
      <p:pic>
        <p:nvPicPr>
          <p:cNvPr id="26628" name="Picture 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53150" y="4918075"/>
            <a:ext cx="2565400" cy="192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9" name="Picture 1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153150" y="2882900"/>
            <a:ext cx="2565400"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983120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Code Update</a:t>
            </a:r>
            <a:endParaRPr lang="en-US" b="1" dirty="0"/>
          </a:p>
        </p:txBody>
      </p:sp>
      <p:sp>
        <p:nvSpPr>
          <p:cNvPr id="3" name="Subtitle 2"/>
          <p:cNvSpPr>
            <a:spLocks noGrp="1"/>
          </p:cNvSpPr>
          <p:nvPr>
            <p:ph type="subTitle" idx="1"/>
          </p:nvPr>
        </p:nvSpPr>
        <p:spPr/>
        <p:txBody>
          <a:bodyPr/>
          <a:lstStyle/>
          <a:p>
            <a:r>
              <a:rPr lang="en-US" b="1" dirty="0" smtClean="0"/>
              <a:t>September 2017</a:t>
            </a:r>
            <a:endParaRPr lang="en-US" b="1" dirty="0"/>
          </a:p>
        </p:txBody>
      </p:sp>
    </p:spTree>
    <p:extLst>
      <p:ext uri="{BB962C8B-B14F-4D97-AF65-F5344CB8AC3E}">
        <p14:creationId xmlns:p14="http://schemas.microsoft.com/office/powerpoint/2010/main" val="406574901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 y="2667000"/>
            <a:ext cx="9067800" cy="1569660"/>
          </a:xfrm>
          <a:prstGeom prst="rect">
            <a:avLst/>
          </a:prstGeom>
          <a:noFill/>
        </p:spPr>
        <p:txBody>
          <a:bodyPr wrap="square" rtlCol="0">
            <a:spAutoFit/>
          </a:bodyPr>
          <a:lstStyle/>
          <a:p>
            <a:pPr algn="ctr"/>
            <a:r>
              <a:rPr lang="en-US" sz="4800" dirty="0" smtClean="0"/>
              <a:t>Current Threat Environment</a:t>
            </a:r>
            <a:endParaRPr lang="en-US" sz="48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p:cNvSpPr>
          <p:nvPr>
            <p:ph type="title"/>
          </p:nvPr>
        </p:nvSpPr>
        <p:spPr/>
        <p:txBody>
          <a:bodyPr/>
          <a:lstStyle/>
          <a:p>
            <a:pPr>
              <a:defRPr/>
            </a:pPr>
            <a:r>
              <a:rPr lang="en-US" sz="4800" kern="10" dirty="0" smtClean="0">
                <a:effectLst>
                  <a:outerShdw blurRad="38100" dist="19049" dir="2700000" algn="tl" rotWithShape="0">
                    <a:schemeClr val="tx1">
                      <a:alpha val="39998"/>
                    </a:schemeClr>
                  </a:outerShdw>
                </a:effectLst>
                <a:latin typeface="Arial Black" panose="020B0A04020102020204" pitchFamily="34" charset="0"/>
              </a:rPr>
              <a:t>Terrorist Group Ranking </a:t>
            </a:r>
            <a:endParaRPr lang="en-US" sz="4800" kern="10" dirty="0">
              <a:effectLst>
                <a:outerShdw blurRad="38100" dist="19049" dir="2700000" algn="tl" rotWithShape="0">
                  <a:schemeClr val="tx1">
                    <a:alpha val="39998"/>
                  </a:schemeClr>
                </a:outerShdw>
              </a:effectLst>
              <a:latin typeface="Arial Black" panose="020B0A04020102020204" pitchFamily="34" charset="0"/>
            </a:endParaRPr>
          </a:p>
        </p:txBody>
      </p:sp>
      <p:sp>
        <p:nvSpPr>
          <p:cNvPr id="89091" name="Content Placeholder 2"/>
          <p:cNvSpPr>
            <a:spLocks noGrp="1"/>
          </p:cNvSpPr>
          <p:nvPr>
            <p:ph idx="1"/>
          </p:nvPr>
        </p:nvSpPr>
        <p:spPr>
          <a:xfrm>
            <a:off x="476250" y="1306583"/>
            <a:ext cx="3733800" cy="5287962"/>
          </a:xfrm>
        </p:spPr>
        <p:txBody>
          <a:bodyPr/>
          <a:lstStyle/>
          <a:p>
            <a:r>
              <a:rPr lang="en-US" sz="2000" b="1" dirty="0">
                <a:solidFill>
                  <a:srgbClr val="FF0000"/>
                </a:solidFill>
              </a:rPr>
              <a:t>Highest Threat</a:t>
            </a:r>
            <a:endParaRPr lang="en-US" sz="2000" dirty="0">
              <a:solidFill>
                <a:srgbClr val="FF0000"/>
              </a:solidFill>
            </a:endParaRPr>
          </a:p>
          <a:p>
            <a:r>
              <a:rPr lang="en-US" sz="2000" dirty="0"/>
              <a:t>Homegrown Violent Extremists</a:t>
            </a:r>
          </a:p>
          <a:p>
            <a:r>
              <a:rPr lang="en-US" sz="2000" dirty="0"/>
              <a:t>Sovereign Citizens </a:t>
            </a:r>
            <a:r>
              <a:rPr lang="en-US" sz="2000" dirty="0" smtClean="0"/>
              <a:t>Extremists</a:t>
            </a:r>
            <a:endParaRPr lang="en-US" sz="2000" dirty="0"/>
          </a:p>
          <a:p>
            <a:r>
              <a:rPr lang="en-US" sz="2000" b="1" dirty="0">
                <a:solidFill>
                  <a:srgbClr val="FFC000"/>
                </a:solidFill>
              </a:rPr>
              <a:t>Moderate Threat</a:t>
            </a:r>
            <a:endParaRPr lang="en-US" sz="2000" dirty="0">
              <a:solidFill>
                <a:srgbClr val="FFC000"/>
              </a:solidFill>
            </a:endParaRPr>
          </a:p>
          <a:p>
            <a:r>
              <a:rPr lang="en-US" sz="2000" dirty="0"/>
              <a:t>Militia extremists</a:t>
            </a:r>
          </a:p>
          <a:p>
            <a:r>
              <a:rPr lang="en-US" sz="2000" dirty="0"/>
              <a:t>Islamic State of Iraq and Syria (ISIS)</a:t>
            </a:r>
          </a:p>
          <a:p>
            <a:r>
              <a:rPr lang="en-US" sz="2000" dirty="0"/>
              <a:t>White Supremacists</a:t>
            </a:r>
          </a:p>
          <a:p>
            <a:r>
              <a:rPr lang="en-US" sz="2000" dirty="0"/>
              <a:t>Anarchists</a:t>
            </a:r>
          </a:p>
          <a:p>
            <a:r>
              <a:rPr lang="en-US" sz="2000" dirty="0"/>
              <a:t>al-Qa'ida in the Arabian Peninsula (AQAP)</a:t>
            </a:r>
          </a:p>
          <a:p>
            <a:r>
              <a:rPr lang="en-US" sz="2000" dirty="0"/>
              <a:t>Anti-Abortion</a:t>
            </a:r>
          </a:p>
          <a:p>
            <a:pPr marL="0" indent="0">
              <a:buNone/>
            </a:pPr>
            <a:endParaRPr lang="en-US" altLang="en-US" dirty="0" smtClean="0"/>
          </a:p>
        </p:txBody>
      </p:sp>
      <p:sp>
        <p:nvSpPr>
          <p:cNvPr id="3" name="TextBox 2"/>
          <p:cNvSpPr txBox="1"/>
          <p:nvPr/>
        </p:nvSpPr>
        <p:spPr>
          <a:xfrm>
            <a:off x="5257800" y="1184345"/>
            <a:ext cx="3581400" cy="5632311"/>
          </a:xfrm>
          <a:prstGeom prst="rect">
            <a:avLst/>
          </a:prstGeom>
          <a:noFill/>
        </p:spPr>
        <p:txBody>
          <a:bodyPr wrap="square" rtlCol="0">
            <a:spAutoFit/>
          </a:bodyPr>
          <a:lstStyle/>
          <a:p>
            <a:r>
              <a:rPr lang="en-US" sz="2000" b="1" dirty="0">
                <a:solidFill>
                  <a:srgbClr val="007A37"/>
                </a:solidFill>
                <a:latin typeface="+mn-lt"/>
              </a:rPr>
              <a:t>Lowest Threat</a:t>
            </a:r>
            <a:endParaRPr lang="en-US" sz="2000" dirty="0">
              <a:solidFill>
                <a:srgbClr val="007A37"/>
              </a:solidFill>
              <a:latin typeface="+mn-lt"/>
            </a:endParaRPr>
          </a:p>
          <a:p>
            <a:r>
              <a:rPr lang="en-US" sz="2000" dirty="0">
                <a:latin typeface="+mn-lt"/>
              </a:rPr>
              <a:t>Animal Rights Extremists</a:t>
            </a:r>
          </a:p>
          <a:p>
            <a:r>
              <a:rPr lang="en-US" sz="2000" dirty="0">
                <a:latin typeface="+mn-lt"/>
              </a:rPr>
              <a:t>Environmental Extremists</a:t>
            </a:r>
          </a:p>
          <a:p>
            <a:r>
              <a:rPr lang="en-US" sz="2000" dirty="0">
                <a:latin typeface="+mn-lt"/>
              </a:rPr>
              <a:t>Black Separatists</a:t>
            </a:r>
          </a:p>
          <a:p>
            <a:r>
              <a:rPr lang="en-US" sz="2000" dirty="0">
                <a:latin typeface="+mn-lt"/>
              </a:rPr>
              <a:t>Hizballah</a:t>
            </a:r>
          </a:p>
          <a:p>
            <a:r>
              <a:rPr lang="en-US" sz="2000" dirty="0">
                <a:latin typeface="+mn-lt"/>
              </a:rPr>
              <a:t>Lashkar-e-Taiba (LeT)</a:t>
            </a:r>
          </a:p>
          <a:p>
            <a:r>
              <a:rPr lang="en-US" sz="2000" dirty="0">
                <a:latin typeface="+mn-lt"/>
              </a:rPr>
              <a:t>al-Qa'ida in the Islamic Maghreb (AQIM)</a:t>
            </a:r>
          </a:p>
          <a:p>
            <a:r>
              <a:rPr lang="en-US" sz="2000" dirty="0">
                <a:latin typeface="+mn-lt"/>
              </a:rPr>
              <a:t>Tehrik-e-Taliban Pakistan (TTP)</a:t>
            </a:r>
          </a:p>
          <a:p>
            <a:r>
              <a:rPr lang="en-US" sz="2000" dirty="0">
                <a:latin typeface="+mn-lt"/>
              </a:rPr>
              <a:t>al Shabaab</a:t>
            </a:r>
          </a:p>
          <a:p>
            <a:r>
              <a:rPr lang="en-US" sz="2000" dirty="0">
                <a:latin typeface="+mn-lt"/>
              </a:rPr>
              <a:t>al-Qa'ida (core)</a:t>
            </a:r>
          </a:p>
          <a:p>
            <a:r>
              <a:rPr lang="en-US" sz="2000" dirty="0">
                <a:latin typeface="+mn-lt"/>
              </a:rPr>
              <a:t>HAMAS</a:t>
            </a:r>
          </a:p>
          <a:p>
            <a:r>
              <a:rPr lang="en-US" sz="2000" dirty="0">
                <a:latin typeface="+mn-lt"/>
              </a:rPr>
              <a:t>The Levant Conquest Front (LCF)</a:t>
            </a:r>
          </a:p>
          <a:p>
            <a:r>
              <a:rPr lang="en-US" sz="2000" dirty="0">
                <a:latin typeface="+mn-lt"/>
              </a:rPr>
              <a:t>Boko Haram</a:t>
            </a:r>
          </a:p>
          <a:p>
            <a:r>
              <a:rPr lang="en-US" sz="2000" dirty="0">
                <a:latin typeface="+mn-lt"/>
              </a:rPr>
              <a:t>al-Qa'ida in the Indian Subcontinent (AQIS)</a:t>
            </a:r>
          </a:p>
        </p:txBody>
      </p:sp>
    </p:spTree>
    <p:extLst>
      <p:ext uri="{BB962C8B-B14F-4D97-AF65-F5344CB8AC3E}">
        <p14:creationId xmlns:p14="http://schemas.microsoft.com/office/powerpoint/2010/main" val="91567488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p:cNvSpPr>
          <p:nvPr>
            <p:ph type="title"/>
          </p:nvPr>
        </p:nvSpPr>
        <p:spPr/>
        <p:txBody>
          <a:bodyPr/>
          <a:lstStyle/>
          <a:p>
            <a:pPr>
              <a:defRPr/>
            </a:pPr>
            <a:r>
              <a:rPr lang="en-US" sz="4800" kern="10" dirty="0">
                <a:effectLst>
                  <a:outerShdw blurRad="38100" dist="19049" dir="2700000" algn="tl" rotWithShape="0">
                    <a:schemeClr val="tx1">
                      <a:alpha val="39998"/>
                    </a:schemeClr>
                  </a:outerShdw>
                </a:effectLst>
                <a:latin typeface="Arial Black" panose="020B0A04020102020204" pitchFamily="34" charset="0"/>
              </a:rPr>
              <a:t>Sector </a:t>
            </a:r>
            <a:r>
              <a:rPr lang="en-US" sz="4800" kern="10" dirty="0" smtClean="0">
                <a:effectLst>
                  <a:outerShdw blurRad="38100" dist="19049" dir="2700000" algn="tl" rotWithShape="0">
                    <a:schemeClr val="tx1">
                      <a:alpha val="39998"/>
                    </a:schemeClr>
                  </a:outerShdw>
                </a:effectLst>
                <a:latin typeface="Arial Black" panose="020B0A04020102020204" pitchFamily="34" charset="0"/>
              </a:rPr>
              <a:t>Threat Ranking </a:t>
            </a:r>
            <a:endParaRPr lang="en-US" sz="4800" kern="10" dirty="0">
              <a:effectLst>
                <a:outerShdw blurRad="38100" dist="19049" dir="2700000" algn="tl" rotWithShape="0">
                  <a:schemeClr val="tx1">
                    <a:alpha val="39998"/>
                  </a:schemeClr>
                </a:outerShdw>
              </a:effectLst>
              <a:latin typeface="Arial Black" panose="020B0A04020102020204" pitchFamily="34" charset="0"/>
            </a:endParaRPr>
          </a:p>
        </p:txBody>
      </p:sp>
      <p:sp>
        <p:nvSpPr>
          <p:cNvPr id="89091" name="Content Placeholder 2"/>
          <p:cNvSpPr>
            <a:spLocks noGrp="1"/>
          </p:cNvSpPr>
          <p:nvPr>
            <p:ph idx="1"/>
          </p:nvPr>
        </p:nvSpPr>
        <p:spPr>
          <a:xfrm>
            <a:off x="476250" y="1306583"/>
            <a:ext cx="3733800" cy="5287962"/>
          </a:xfrm>
        </p:spPr>
        <p:txBody>
          <a:bodyPr/>
          <a:lstStyle/>
          <a:p>
            <a:r>
              <a:rPr lang="en-US" sz="2000" b="1" dirty="0">
                <a:solidFill>
                  <a:srgbClr val="FF0000"/>
                </a:solidFill>
              </a:rPr>
              <a:t>Highest Threat</a:t>
            </a:r>
            <a:endParaRPr lang="en-US" sz="2000" dirty="0">
              <a:solidFill>
                <a:srgbClr val="FF0000"/>
              </a:solidFill>
            </a:endParaRPr>
          </a:p>
          <a:p>
            <a:r>
              <a:rPr lang="en-US" sz="2000" dirty="0"/>
              <a:t>Emergency Services</a:t>
            </a:r>
          </a:p>
          <a:p>
            <a:r>
              <a:rPr lang="en-US" sz="2000" dirty="0"/>
              <a:t> </a:t>
            </a:r>
          </a:p>
          <a:p>
            <a:r>
              <a:rPr lang="en-US" sz="2000" b="1" dirty="0">
                <a:solidFill>
                  <a:srgbClr val="FFC000"/>
                </a:solidFill>
              </a:rPr>
              <a:t>Moderate Threat</a:t>
            </a:r>
            <a:endParaRPr lang="en-US" sz="2000" dirty="0">
              <a:solidFill>
                <a:srgbClr val="FFC000"/>
              </a:solidFill>
            </a:endParaRPr>
          </a:p>
          <a:p>
            <a:r>
              <a:rPr lang="en-US" sz="2000" dirty="0"/>
              <a:t>Government Facilities</a:t>
            </a:r>
          </a:p>
          <a:p>
            <a:r>
              <a:rPr lang="en-US" sz="2000" dirty="0"/>
              <a:t>Religious Facilities</a:t>
            </a:r>
          </a:p>
          <a:p>
            <a:r>
              <a:rPr lang="en-US" sz="2000" dirty="0"/>
              <a:t>Military</a:t>
            </a:r>
          </a:p>
          <a:p>
            <a:r>
              <a:rPr lang="en-US" sz="2000" dirty="0"/>
              <a:t>Commercial: Outdoor Events</a:t>
            </a:r>
          </a:p>
          <a:p>
            <a:r>
              <a:rPr lang="en-US" sz="2000" dirty="0"/>
              <a:t>Commercial: Retail</a:t>
            </a:r>
          </a:p>
          <a:p>
            <a:r>
              <a:rPr lang="en-US" sz="2000" dirty="0"/>
              <a:t>Commercial: Public Assembly</a:t>
            </a:r>
          </a:p>
          <a:p>
            <a:r>
              <a:rPr lang="en-US" sz="2000" dirty="0"/>
              <a:t>Passenger Railways (including subways)</a:t>
            </a:r>
          </a:p>
          <a:p>
            <a:pPr marL="0" indent="0">
              <a:buNone/>
            </a:pPr>
            <a:endParaRPr lang="en-US" altLang="en-US" dirty="0"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p:cNvSpPr>
          <p:nvPr>
            <p:ph type="title"/>
          </p:nvPr>
        </p:nvSpPr>
        <p:spPr/>
        <p:txBody>
          <a:bodyPr/>
          <a:lstStyle/>
          <a:p>
            <a:pPr>
              <a:defRPr/>
            </a:pPr>
            <a:r>
              <a:rPr lang="en-US" sz="4800" kern="10" dirty="0">
                <a:effectLst>
                  <a:outerShdw blurRad="38100" dist="19049" dir="2700000" algn="tl" rotWithShape="0">
                    <a:schemeClr val="tx1">
                      <a:alpha val="39998"/>
                    </a:schemeClr>
                  </a:outerShdw>
                </a:effectLst>
                <a:latin typeface="Arial Black" panose="020B0A04020102020204" pitchFamily="34" charset="0"/>
              </a:rPr>
              <a:t>Sector </a:t>
            </a:r>
            <a:r>
              <a:rPr lang="en-US" sz="4800" kern="10" dirty="0" smtClean="0">
                <a:effectLst>
                  <a:outerShdw blurRad="38100" dist="19049" dir="2700000" algn="tl" rotWithShape="0">
                    <a:schemeClr val="tx1">
                      <a:alpha val="39998"/>
                    </a:schemeClr>
                  </a:outerShdw>
                </a:effectLst>
                <a:latin typeface="Arial Black" panose="020B0A04020102020204" pitchFamily="34" charset="0"/>
              </a:rPr>
              <a:t>Threat Ranking Cont.</a:t>
            </a:r>
            <a:endParaRPr lang="en-US" sz="4800" kern="10" dirty="0">
              <a:effectLst>
                <a:outerShdw blurRad="38100" dist="19049" dir="2700000" algn="tl" rotWithShape="0">
                  <a:schemeClr val="tx1">
                    <a:alpha val="39998"/>
                  </a:schemeClr>
                </a:outerShdw>
              </a:effectLst>
              <a:latin typeface="Arial Black" panose="020B0A04020102020204" pitchFamily="34" charset="0"/>
            </a:endParaRPr>
          </a:p>
        </p:txBody>
      </p:sp>
      <p:sp>
        <p:nvSpPr>
          <p:cNvPr id="89091" name="Content Placeholder 2"/>
          <p:cNvSpPr>
            <a:spLocks noGrp="1"/>
          </p:cNvSpPr>
          <p:nvPr>
            <p:ph idx="1"/>
          </p:nvPr>
        </p:nvSpPr>
        <p:spPr>
          <a:xfrm>
            <a:off x="476250" y="1306583"/>
            <a:ext cx="3733800" cy="5287962"/>
          </a:xfrm>
        </p:spPr>
        <p:txBody>
          <a:bodyPr/>
          <a:lstStyle/>
          <a:p>
            <a:r>
              <a:rPr lang="en-US" sz="2400" b="1" dirty="0">
                <a:solidFill>
                  <a:srgbClr val="007A37"/>
                </a:solidFill>
              </a:rPr>
              <a:t>Lowest Threat</a:t>
            </a:r>
            <a:endParaRPr lang="en-US" sz="2400" dirty="0">
              <a:solidFill>
                <a:srgbClr val="007A37"/>
              </a:solidFill>
            </a:endParaRPr>
          </a:p>
          <a:p>
            <a:r>
              <a:rPr lang="en-US" sz="2400" dirty="0"/>
              <a:t>Busing</a:t>
            </a:r>
          </a:p>
          <a:p>
            <a:r>
              <a:rPr lang="en-US" sz="2400" dirty="0"/>
              <a:t>Schools</a:t>
            </a:r>
          </a:p>
          <a:p>
            <a:r>
              <a:rPr lang="en-US" sz="2400" dirty="0"/>
              <a:t>Agriculture and Food</a:t>
            </a:r>
          </a:p>
          <a:p>
            <a:r>
              <a:rPr lang="en-US" sz="2400" dirty="0"/>
              <a:t>IT / Communications</a:t>
            </a:r>
          </a:p>
          <a:p>
            <a:r>
              <a:rPr lang="en-US" sz="2400" dirty="0"/>
              <a:t>Health Care &amp; Public Health</a:t>
            </a:r>
          </a:p>
          <a:p>
            <a:r>
              <a:rPr lang="en-US" sz="2400" dirty="0"/>
              <a:t>Banking and Finance</a:t>
            </a:r>
          </a:p>
          <a:p>
            <a:r>
              <a:rPr lang="en-US" sz="2400" dirty="0"/>
              <a:t>Aviation</a:t>
            </a:r>
          </a:p>
          <a:p>
            <a:r>
              <a:rPr lang="en-US" sz="2400" dirty="0"/>
              <a:t>Energy: Electric</a:t>
            </a:r>
          </a:p>
          <a:p>
            <a:r>
              <a:rPr lang="en-US" sz="2400" dirty="0"/>
              <a:t>National Monuments</a:t>
            </a:r>
          </a:p>
          <a:p>
            <a:pPr marL="0" indent="0">
              <a:buNone/>
            </a:pPr>
            <a:endParaRPr lang="en-US" altLang="en-US" dirty="0" smtClean="0"/>
          </a:p>
        </p:txBody>
      </p:sp>
      <p:sp>
        <p:nvSpPr>
          <p:cNvPr id="3" name="TextBox 2"/>
          <p:cNvSpPr txBox="1"/>
          <p:nvPr/>
        </p:nvSpPr>
        <p:spPr>
          <a:xfrm>
            <a:off x="5143500" y="1306583"/>
            <a:ext cx="3581400" cy="5632311"/>
          </a:xfrm>
          <a:prstGeom prst="rect">
            <a:avLst/>
          </a:prstGeom>
          <a:noFill/>
        </p:spPr>
        <p:txBody>
          <a:bodyPr wrap="square" rtlCol="0">
            <a:spAutoFit/>
          </a:bodyPr>
          <a:lstStyle/>
          <a:p>
            <a:pPr marL="342900" indent="-342900">
              <a:buFont typeface="Arial" panose="020B0604020202020204" pitchFamily="34" charset="0"/>
              <a:buChar char="•"/>
            </a:pPr>
            <a:r>
              <a:rPr lang="en-US" sz="2400" dirty="0" smtClean="0">
                <a:latin typeface="+mn-lt"/>
              </a:rPr>
              <a:t>Energy</a:t>
            </a:r>
            <a:r>
              <a:rPr lang="en-US" sz="2400" dirty="0">
                <a:latin typeface="+mn-lt"/>
              </a:rPr>
              <a:t>: Petroleum</a:t>
            </a:r>
          </a:p>
          <a:p>
            <a:pPr marL="342900" indent="-342900">
              <a:buFont typeface="Arial" panose="020B0604020202020204" pitchFamily="34" charset="0"/>
              <a:buChar char="•"/>
            </a:pPr>
            <a:r>
              <a:rPr lang="en-US" sz="2400" dirty="0">
                <a:latin typeface="+mn-lt"/>
              </a:rPr>
              <a:t>Energy: Gas</a:t>
            </a:r>
          </a:p>
          <a:p>
            <a:pPr marL="342900" indent="-342900">
              <a:buFont typeface="Arial" panose="020B0604020202020204" pitchFamily="34" charset="0"/>
              <a:buChar char="•"/>
            </a:pPr>
            <a:r>
              <a:rPr lang="en-US" sz="2400" dirty="0">
                <a:latin typeface="+mn-lt"/>
              </a:rPr>
              <a:t>Bridges, Tunnels, highways</a:t>
            </a:r>
          </a:p>
          <a:p>
            <a:pPr marL="342900" indent="-342900">
              <a:buFont typeface="Arial" panose="020B0604020202020204" pitchFamily="34" charset="0"/>
              <a:buChar char="•"/>
            </a:pPr>
            <a:r>
              <a:rPr lang="en-US" sz="2400" dirty="0">
                <a:latin typeface="+mn-lt"/>
              </a:rPr>
              <a:t>Freight Railways</a:t>
            </a:r>
          </a:p>
          <a:p>
            <a:pPr marL="342900" indent="-342900">
              <a:buFont typeface="Arial" panose="020B0604020202020204" pitchFamily="34" charset="0"/>
              <a:buChar char="•"/>
            </a:pPr>
            <a:r>
              <a:rPr lang="en-US" sz="2400" dirty="0">
                <a:latin typeface="+mn-lt"/>
              </a:rPr>
              <a:t>Maritime, Seaports, Ferries</a:t>
            </a:r>
          </a:p>
          <a:p>
            <a:pPr marL="342900" indent="-342900">
              <a:buFont typeface="Arial" panose="020B0604020202020204" pitchFamily="34" charset="0"/>
              <a:buChar char="•"/>
            </a:pPr>
            <a:r>
              <a:rPr lang="en-US" sz="2400" dirty="0">
                <a:latin typeface="+mn-lt"/>
              </a:rPr>
              <a:t>Water (including dams)</a:t>
            </a:r>
          </a:p>
          <a:p>
            <a:pPr marL="342900" indent="-342900">
              <a:buFont typeface="Arial" panose="020B0604020202020204" pitchFamily="34" charset="0"/>
              <a:buChar char="•"/>
            </a:pPr>
            <a:r>
              <a:rPr lang="en-US" sz="2400" dirty="0">
                <a:latin typeface="+mn-lt"/>
              </a:rPr>
              <a:t>Nuclear</a:t>
            </a:r>
          </a:p>
          <a:p>
            <a:pPr marL="342900" indent="-342900">
              <a:buFont typeface="Arial" panose="020B0604020202020204" pitchFamily="34" charset="0"/>
              <a:buChar char="•"/>
            </a:pPr>
            <a:r>
              <a:rPr lang="en-US" sz="2400" dirty="0">
                <a:latin typeface="+mn-lt"/>
              </a:rPr>
              <a:t>Chemical and Hazardous Materials Industry</a:t>
            </a:r>
          </a:p>
          <a:p>
            <a:pPr marL="342900" indent="-342900">
              <a:buFont typeface="Arial" panose="020B0604020202020204" pitchFamily="34" charset="0"/>
              <a:buChar char="•"/>
            </a:pPr>
            <a:r>
              <a:rPr lang="en-US" sz="2400" dirty="0">
                <a:latin typeface="+mn-lt"/>
              </a:rPr>
              <a:t>Defense Industrial Base</a:t>
            </a:r>
          </a:p>
        </p:txBody>
      </p:sp>
    </p:spTree>
    <p:extLst>
      <p:ext uri="{BB962C8B-B14F-4D97-AF65-F5344CB8AC3E}">
        <p14:creationId xmlns:p14="http://schemas.microsoft.com/office/powerpoint/2010/main" val="249267875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latin typeface="Arial Black" panose="020B0A04020102020204" pitchFamily="34" charset="0"/>
              </a:rPr>
              <a:t>New Jersey Threats</a:t>
            </a:r>
            <a:endParaRPr lang="en-US" sz="4800" dirty="0">
              <a:latin typeface="Arial Black" panose="020B0A04020102020204" pitchFamily="34" charset="0"/>
            </a:endParaRPr>
          </a:p>
        </p:txBody>
      </p:sp>
      <p:sp>
        <p:nvSpPr>
          <p:cNvPr id="3" name="Content Placeholder 2"/>
          <p:cNvSpPr>
            <a:spLocks noGrp="1"/>
          </p:cNvSpPr>
          <p:nvPr>
            <p:ph idx="1"/>
          </p:nvPr>
        </p:nvSpPr>
        <p:spPr/>
        <p:txBody>
          <a:bodyPr/>
          <a:lstStyle/>
          <a:p>
            <a:r>
              <a:rPr lang="en-US" dirty="0" smtClean="0"/>
              <a:t>March 29, 2017 Paterson, </a:t>
            </a:r>
            <a:r>
              <a:rPr lang="en-US" dirty="0"/>
              <a:t>N.J</a:t>
            </a:r>
            <a:r>
              <a:rPr lang="en-US" dirty="0" smtClean="0"/>
              <a:t>.— </a:t>
            </a:r>
            <a:r>
              <a:rPr lang="en-US" dirty="0"/>
              <a:t>Two New Jersey high school students are facing charges after allegedly threatening to carry out a “Columbine-like” attack.</a:t>
            </a:r>
            <a:endParaRPr lang="en-US" dirty="0" smtClean="0"/>
          </a:p>
          <a:p>
            <a:r>
              <a:rPr lang="en-US" dirty="0" smtClean="0"/>
              <a:t> </a:t>
            </a:r>
            <a:r>
              <a:rPr lang="en-US" dirty="0"/>
              <a:t>March 31, 2017, two sovereign citizens were arrested in Rochelle Park (Bergen County) after they got into an altercation with police following a traffic accident. </a:t>
            </a:r>
            <a:endParaRPr lang="en-US" dirty="0" smtClean="0"/>
          </a:p>
          <a:p>
            <a:endParaRPr lang="en-US" dirty="0" smtClean="0"/>
          </a:p>
          <a:p>
            <a:endParaRPr lang="en-US" dirty="0"/>
          </a:p>
        </p:txBody>
      </p:sp>
    </p:spTree>
    <p:extLst>
      <p:ext uri="{BB962C8B-B14F-4D97-AF65-F5344CB8AC3E}">
        <p14:creationId xmlns:p14="http://schemas.microsoft.com/office/powerpoint/2010/main" val="300372516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latin typeface="Arial Black" panose="020B0A04020102020204" pitchFamily="34" charset="0"/>
              </a:rPr>
              <a:t>New Jersey Threats</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85800" y="1981200"/>
            <a:ext cx="8000999" cy="3581400"/>
          </a:xfrm>
        </p:spPr>
      </p:pic>
    </p:spTree>
    <p:extLst>
      <p:ext uri="{BB962C8B-B14F-4D97-AF65-F5344CB8AC3E}">
        <p14:creationId xmlns:p14="http://schemas.microsoft.com/office/powerpoint/2010/main" val="64605098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latin typeface="Arial Black" panose="020B0A04020102020204" pitchFamily="34" charset="0"/>
              </a:rPr>
              <a:t>New Jersey Threats to Fire Services</a:t>
            </a:r>
            <a:endParaRPr lang="en-US" sz="4800" dirty="0">
              <a:latin typeface="Arial Black" panose="020B0A04020102020204" pitchFamily="34" charset="0"/>
            </a:endParaRPr>
          </a:p>
        </p:txBody>
      </p:sp>
      <p:sp>
        <p:nvSpPr>
          <p:cNvPr id="3" name="Content Placeholder 2"/>
          <p:cNvSpPr>
            <a:spLocks noGrp="1"/>
          </p:cNvSpPr>
          <p:nvPr>
            <p:ph idx="1"/>
          </p:nvPr>
        </p:nvSpPr>
        <p:spPr>
          <a:xfrm>
            <a:off x="457200" y="1295400"/>
            <a:ext cx="8229600" cy="5334000"/>
          </a:xfrm>
        </p:spPr>
        <p:txBody>
          <a:bodyPr/>
          <a:lstStyle/>
          <a:p>
            <a:r>
              <a:rPr lang="en-US" sz="2800" dirty="0"/>
              <a:t>The greatest terrorism threat to the New Jersey </a:t>
            </a:r>
            <a:r>
              <a:rPr lang="en-US" sz="2800" dirty="0" smtClean="0"/>
              <a:t>Emergency Service Sector (ESS) </a:t>
            </a:r>
            <a:r>
              <a:rPr lang="en-US" sz="2800" dirty="0"/>
              <a:t>is an </a:t>
            </a:r>
            <a:r>
              <a:rPr lang="en-US" sz="2800" dirty="0" smtClean="0"/>
              <a:t>Homegrown Violent Extremists or Sovereign Citizen Extremist </a:t>
            </a:r>
            <a:r>
              <a:rPr lang="en-US" sz="2800" dirty="0"/>
              <a:t>attack as demonstrated by attacks nationwide</a:t>
            </a:r>
            <a:r>
              <a:rPr lang="en-US" sz="2800" dirty="0" smtClean="0"/>
              <a:t>.</a:t>
            </a:r>
          </a:p>
          <a:p>
            <a:r>
              <a:rPr lang="en-US" sz="2800" kern="1200" dirty="0" smtClean="0">
                <a:latin typeface="Arial" charset="0"/>
              </a:rPr>
              <a:t>Between </a:t>
            </a:r>
            <a:r>
              <a:rPr lang="en-US" sz="2800" kern="1200" dirty="0">
                <a:latin typeface="Arial" charset="0"/>
              </a:rPr>
              <a:t>1970 and 2014, 157 terrorist attacks </a:t>
            </a:r>
            <a:r>
              <a:rPr lang="en-US" sz="2800" kern="1200" dirty="0" smtClean="0">
                <a:latin typeface="Arial" charset="0"/>
              </a:rPr>
              <a:t>  directly </a:t>
            </a:r>
            <a:r>
              <a:rPr lang="en-US" sz="2800" kern="1200" dirty="0">
                <a:latin typeface="Arial" charset="0"/>
              </a:rPr>
              <a:t>targeted the emergency services sector</a:t>
            </a:r>
            <a:r>
              <a:rPr lang="en-US" sz="2800" kern="1200" dirty="0" smtClean="0">
                <a:latin typeface="Arial" charset="0"/>
              </a:rPr>
              <a:t>,</a:t>
            </a:r>
            <a:r>
              <a:rPr lang="en-US" sz="2800" kern="1200" dirty="0">
                <a:latin typeface="Arial" charset="0"/>
              </a:rPr>
              <a:t> killing 57 people. </a:t>
            </a:r>
            <a:r>
              <a:rPr lang="en-US" sz="2800" kern="1200" dirty="0" smtClean="0">
                <a:latin typeface="Arial" charset="0"/>
              </a:rPr>
              <a:t> This does not included the attacks of September 11, 2001. </a:t>
            </a:r>
            <a:r>
              <a:rPr lang="en-US" sz="2800" kern="1200" dirty="0">
                <a:latin typeface="Arial" charset="0"/>
              </a:rPr>
              <a:t>Nor, does it include other attacks that have impacted the emergency services sector due to its role in security and emergency response.</a:t>
            </a:r>
            <a:r>
              <a:rPr lang="en-US" sz="2800" kern="1200" dirty="0" smtClean="0">
                <a:latin typeface="Arial" charset="0"/>
              </a:rPr>
              <a:t> </a:t>
            </a:r>
            <a:endParaRPr lang="en-US" sz="2800" dirty="0"/>
          </a:p>
        </p:txBody>
      </p:sp>
    </p:spTree>
    <p:extLst>
      <p:ext uri="{BB962C8B-B14F-4D97-AF65-F5344CB8AC3E}">
        <p14:creationId xmlns:p14="http://schemas.microsoft.com/office/powerpoint/2010/main" val="169657100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latin typeface="Arial Black" panose="020B0A04020102020204" pitchFamily="34" charset="0"/>
              </a:rPr>
              <a:t>New Jersey Threats to Fire Services</a:t>
            </a:r>
          </a:p>
        </p:txBody>
      </p:sp>
      <p:sp>
        <p:nvSpPr>
          <p:cNvPr id="3" name="Content Placeholder 2"/>
          <p:cNvSpPr>
            <a:spLocks noGrp="1"/>
          </p:cNvSpPr>
          <p:nvPr>
            <p:ph idx="1"/>
          </p:nvPr>
        </p:nvSpPr>
        <p:spPr>
          <a:xfrm>
            <a:off x="457200" y="1520826"/>
            <a:ext cx="8229600" cy="5105400"/>
          </a:xfrm>
        </p:spPr>
        <p:txBody>
          <a:bodyPr/>
          <a:lstStyle/>
          <a:p>
            <a:r>
              <a:rPr lang="en-US" dirty="0" smtClean="0"/>
              <a:t>The </a:t>
            </a:r>
            <a:r>
              <a:rPr lang="en-US" dirty="0"/>
              <a:t>sector is vulnerable to harm while performing necessary functions, such as responding to chemical, radiological or biological </a:t>
            </a:r>
            <a:r>
              <a:rPr lang="en-US" dirty="0" smtClean="0"/>
              <a:t>attacks.</a:t>
            </a:r>
          </a:p>
          <a:p>
            <a:r>
              <a:rPr lang="en-US" dirty="0"/>
              <a:t>The discipline most directly targeted by terrorism is </a:t>
            </a:r>
            <a:r>
              <a:rPr lang="en-US" dirty="0" smtClean="0"/>
              <a:t>by the first responder community. </a:t>
            </a:r>
            <a:endParaRPr lang="en-US" dirty="0"/>
          </a:p>
          <a:p>
            <a:r>
              <a:rPr lang="en-US" dirty="0" smtClean="0"/>
              <a:t>Often </a:t>
            </a:r>
            <a:r>
              <a:rPr lang="en-US" dirty="0"/>
              <a:t>the direct targets of homegrown violent extremists (HVEs) and domestic terrorists. </a:t>
            </a:r>
          </a:p>
        </p:txBody>
      </p:sp>
    </p:spTree>
    <p:extLst>
      <p:ext uri="{BB962C8B-B14F-4D97-AF65-F5344CB8AC3E}">
        <p14:creationId xmlns:p14="http://schemas.microsoft.com/office/powerpoint/2010/main" val="9771623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latin typeface="Arial Black" panose="020B0A04020102020204" pitchFamily="34" charset="0"/>
              </a:rPr>
              <a:t>New Jersey Threats to Fire Services</a:t>
            </a:r>
          </a:p>
        </p:txBody>
      </p:sp>
      <p:sp>
        <p:nvSpPr>
          <p:cNvPr id="3" name="Content Placeholder 2"/>
          <p:cNvSpPr>
            <a:spLocks noGrp="1"/>
          </p:cNvSpPr>
          <p:nvPr>
            <p:ph idx="1"/>
          </p:nvPr>
        </p:nvSpPr>
        <p:spPr/>
        <p:txBody>
          <a:bodyPr/>
          <a:lstStyle/>
          <a:p>
            <a:r>
              <a:rPr lang="en-US" dirty="0"/>
              <a:t>In recent years fire-fighters throughout the country have increasingly been attacked while attending calls. </a:t>
            </a:r>
            <a:endParaRPr lang="en-US" dirty="0" smtClean="0"/>
          </a:p>
          <a:p>
            <a:endParaRPr lang="en-US" dirty="0"/>
          </a:p>
        </p:txBody>
      </p:sp>
    </p:spTree>
    <p:extLst>
      <p:ext uri="{BB962C8B-B14F-4D97-AF65-F5344CB8AC3E}">
        <p14:creationId xmlns:p14="http://schemas.microsoft.com/office/powerpoint/2010/main" val="34043518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800" dirty="0">
                <a:latin typeface="Arial Black" panose="020B0A04020102020204" pitchFamily="34" charset="0"/>
              </a:rPr>
              <a:t>Domestic Terrorism in 2016</a:t>
            </a:r>
            <a:endParaRPr lang="en-US" sz="4800" dirty="0">
              <a:latin typeface="Arial Black" panose="020B0A04020102020204" pitchFamily="34" charset="0"/>
            </a:endParaRPr>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1495849"/>
            <a:ext cx="9144000" cy="5362151"/>
          </a:xfrm>
        </p:spPr>
      </p:pic>
    </p:spTree>
    <p:extLst>
      <p:ext uri="{BB962C8B-B14F-4D97-AF65-F5344CB8AC3E}">
        <p14:creationId xmlns:p14="http://schemas.microsoft.com/office/powerpoint/2010/main" val="17427144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b="1" dirty="0" smtClean="0"/>
              <a:t>DFS a number of significant </a:t>
            </a:r>
            <a:r>
              <a:rPr lang="en-US" sz="3600" b="1" u="sng" dirty="0" smtClean="0"/>
              <a:t>Proposed regulations</a:t>
            </a:r>
            <a:r>
              <a:rPr lang="en-US" sz="3600" b="1" dirty="0" smtClean="0"/>
              <a:t> are published for public comment:</a:t>
            </a:r>
            <a:endParaRPr lang="en-US" sz="3600" b="1" dirty="0"/>
          </a:p>
        </p:txBody>
      </p:sp>
      <p:sp>
        <p:nvSpPr>
          <p:cNvPr id="3" name="Content Placeholder 2"/>
          <p:cNvSpPr>
            <a:spLocks noGrp="1"/>
          </p:cNvSpPr>
          <p:nvPr>
            <p:ph idx="1"/>
          </p:nvPr>
        </p:nvSpPr>
        <p:spPr>
          <a:xfrm>
            <a:off x="457200" y="1905000"/>
            <a:ext cx="8229600" cy="4525963"/>
          </a:xfrm>
        </p:spPr>
        <p:txBody>
          <a:bodyPr>
            <a:normAutofit fontScale="55000" lnSpcReduction="20000"/>
          </a:bodyPr>
          <a:lstStyle/>
          <a:p>
            <a:r>
              <a:rPr lang="en-US" u="sng" dirty="0" smtClean="0">
                <a:hlinkClick r:id="rId2"/>
              </a:rPr>
              <a:t>http</a:t>
            </a:r>
            <a:r>
              <a:rPr lang="en-US" u="sng" dirty="0">
                <a:hlinkClick r:id="rId2"/>
              </a:rPr>
              <a:t>://www.nj.gov/dca/divisions/dfs/codes</a:t>
            </a:r>
            <a:r>
              <a:rPr lang="en-US" dirty="0"/>
              <a:t>/</a:t>
            </a:r>
          </a:p>
          <a:p>
            <a:r>
              <a:rPr lang="en-US" b="1" dirty="0" smtClean="0"/>
              <a:t>The </a:t>
            </a:r>
            <a:r>
              <a:rPr lang="en-US" b="1" dirty="0"/>
              <a:t>two dated August 7, 2017 address identifying buildings that host, or are being provided power, via </a:t>
            </a:r>
            <a:r>
              <a:rPr lang="en-US" b="1" u="sng" dirty="0" smtClean="0"/>
              <a:t>photovoltaic (solar) systems</a:t>
            </a:r>
            <a:r>
              <a:rPr lang="en-US" b="1" dirty="0" smtClean="0"/>
              <a:t>. </a:t>
            </a:r>
            <a:r>
              <a:rPr lang="en-US" b="1" dirty="0"/>
              <a:t> The other amends the time frame for an IC to be notified of time in service during a building fire from time of the first apparatus on location to the time of the first notification to the dispatch center.  Both of these are significant firefighter safety proposals.</a:t>
            </a:r>
          </a:p>
          <a:p>
            <a:pPr marL="0" indent="0">
              <a:buNone/>
            </a:pPr>
            <a:r>
              <a:rPr lang="en-US" b="1" dirty="0"/>
              <a:t> </a:t>
            </a:r>
          </a:p>
          <a:p>
            <a:r>
              <a:rPr lang="en-US" b="1" dirty="0"/>
              <a:t>The ones dates August 21st establish a certification process for virtually every position within the fire service that NFPA has a standard for.  These certifications are VOLUNTARY and allow the DFS, over time, to adopt training programs that meet the standards and have those programs submitted to </a:t>
            </a:r>
            <a:r>
              <a:rPr lang="en-US" b="1" dirty="0" smtClean="0"/>
              <a:t>Pro Board </a:t>
            </a:r>
            <a:r>
              <a:rPr lang="en-US" b="1" dirty="0"/>
              <a:t>and IFSAC for accreditation.  Once again, very important steps forward for the NJ Fire Service.</a:t>
            </a:r>
          </a:p>
          <a:p>
            <a:pPr marL="0" indent="0">
              <a:buNone/>
            </a:pPr>
            <a:r>
              <a:rPr lang="en-US" dirty="0" smtClean="0"/>
              <a:t>     William </a:t>
            </a:r>
            <a:r>
              <a:rPr lang="en-US" dirty="0"/>
              <a:t>Kramer, </a:t>
            </a:r>
            <a:r>
              <a:rPr lang="en-US" dirty="0" smtClean="0"/>
              <a:t>Jr.</a:t>
            </a:r>
          </a:p>
          <a:p>
            <a:pPr marL="0" indent="0">
              <a:buNone/>
            </a:pPr>
            <a:r>
              <a:rPr lang="en-US" dirty="0"/>
              <a:t> </a:t>
            </a:r>
            <a:r>
              <a:rPr lang="en-US" dirty="0" smtClean="0"/>
              <a:t>    Chief</a:t>
            </a:r>
            <a:r>
              <a:rPr lang="en-US" dirty="0"/>
              <a:t/>
            </a:r>
            <a:br>
              <a:rPr lang="en-US" dirty="0"/>
            </a:br>
            <a:r>
              <a:rPr lang="en-US" dirty="0" smtClean="0"/>
              <a:t>     Cinnaminson </a:t>
            </a:r>
            <a:r>
              <a:rPr lang="en-US" dirty="0"/>
              <a:t>Fire Department</a:t>
            </a:r>
          </a:p>
          <a:p>
            <a:endParaRPr lang="en-US" dirty="0"/>
          </a:p>
        </p:txBody>
      </p:sp>
    </p:spTree>
    <p:extLst>
      <p:ext uri="{BB962C8B-B14F-4D97-AF65-F5344CB8AC3E}">
        <p14:creationId xmlns:p14="http://schemas.microsoft.com/office/powerpoint/2010/main" val="116903051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WordArt 4"/>
          <p:cNvSpPr>
            <a:spLocks noChangeArrowheads="1" noChangeShapeType="1" noTextEdit="1"/>
          </p:cNvSpPr>
          <p:nvPr/>
        </p:nvSpPr>
        <p:spPr bwMode="auto">
          <a:xfrm>
            <a:off x="2667000" y="304800"/>
            <a:ext cx="4724400" cy="9906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4000" kern="10" dirty="0">
                <a:effectLst>
                  <a:outerShdw blurRad="38100" dist="19049" dir="2700000" algn="tl" rotWithShape="0">
                    <a:schemeClr val="tx1">
                      <a:alpha val="39998"/>
                    </a:schemeClr>
                  </a:outerShdw>
                </a:effectLst>
              </a:rPr>
              <a:t>Threat Picture</a:t>
            </a:r>
          </a:p>
        </p:txBody>
      </p:sp>
      <p:sp>
        <p:nvSpPr>
          <p:cNvPr id="32771" name="Text Box 5"/>
          <p:cNvSpPr txBox="1">
            <a:spLocks noChangeArrowheads="1"/>
          </p:cNvSpPr>
          <p:nvPr/>
        </p:nvSpPr>
        <p:spPr bwMode="auto">
          <a:xfrm>
            <a:off x="304800" y="2057400"/>
            <a:ext cx="8610600" cy="3970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a:spcBef>
                <a:spcPct val="20000"/>
              </a:spcBef>
              <a:buChar char="–"/>
              <a:defRPr sz="2800">
                <a:solidFill>
                  <a:schemeClr val="tx1"/>
                </a:solidFill>
                <a:latin typeface="Arial" panose="020B0604020202020204" pitchFamily="34" charset="0"/>
              </a:defRPr>
            </a:lvl2pPr>
            <a:lvl3pPr>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dirty="0"/>
              <a:t>US/Regional Terrorist Threats emanate from three principle areas:</a:t>
            </a:r>
          </a:p>
          <a:p>
            <a:pPr lvl="1" eaLnBrk="1" hangingPunct="1">
              <a:spcBef>
                <a:spcPct val="0"/>
              </a:spcBef>
              <a:buFontTx/>
              <a:buChar char="•"/>
            </a:pPr>
            <a:r>
              <a:rPr lang="en-US" altLang="en-US" sz="3200" b="1" i="1" dirty="0"/>
              <a:t> Transnational Jihadists</a:t>
            </a:r>
            <a:r>
              <a:rPr lang="en-US" altLang="en-US" sz="3200" b="1" dirty="0"/>
              <a:t> </a:t>
            </a:r>
            <a:r>
              <a:rPr lang="en-US" altLang="en-US" sz="2000" dirty="0"/>
              <a:t>(i.e. 9/11 hijackers, UK Aviation Plotters, Prudential Plot, PATH Plot)</a:t>
            </a:r>
            <a:endParaRPr lang="en-US" altLang="en-US" sz="2000" b="1" dirty="0"/>
          </a:p>
          <a:p>
            <a:pPr lvl="1" eaLnBrk="1" hangingPunct="1">
              <a:spcBef>
                <a:spcPct val="0"/>
              </a:spcBef>
              <a:buFontTx/>
              <a:buChar char="•"/>
            </a:pPr>
            <a:r>
              <a:rPr lang="en-US" altLang="en-US" sz="3200" b="1" i="1" dirty="0"/>
              <a:t> “Homegrown” Terror Groups</a:t>
            </a:r>
            <a:r>
              <a:rPr lang="en-US" altLang="en-US" sz="3200" b="1" dirty="0"/>
              <a:t> </a:t>
            </a:r>
            <a:r>
              <a:rPr lang="en-US" altLang="en-US" sz="2000" dirty="0"/>
              <a:t>(akin to July 06 UK bus/subway bombers, Lackawanna 6, Miami cell, Adam Gadahn)</a:t>
            </a:r>
          </a:p>
          <a:p>
            <a:pPr lvl="1" eaLnBrk="1" hangingPunct="1">
              <a:spcBef>
                <a:spcPct val="0"/>
              </a:spcBef>
              <a:buFontTx/>
              <a:buChar char="•"/>
            </a:pPr>
            <a:r>
              <a:rPr lang="en-US" altLang="en-US" sz="3200" b="1" i="1" dirty="0"/>
              <a:t> Purely domestic elements</a:t>
            </a:r>
            <a:r>
              <a:rPr lang="en-US" altLang="en-US" sz="3200" b="1" dirty="0"/>
              <a:t> </a:t>
            </a:r>
            <a:r>
              <a:rPr lang="en-US" altLang="en-US" sz="2000" dirty="0"/>
              <a:t>(Hate, single-issue, anti-government)</a:t>
            </a:r>
            <a:endParaRPr lang="en-US" altLang="en-US" sz="3200" dirty="0"/>
          </a:p>
          <a:p>
            <a:pPr lvl="2" eaLnBrk="1" hangingPunct="1">
              <a:lnSpc>
                <a:spcPct val="80000"/>
              </a:lnSpc>
              <a:buFontTx/>
              <a:buNone/>
            </a:pPr>
            <a:endParaRPr lang="en-US" altLang="en-US" sz="3200" dirty="0">
              <a:latin typeface="Tahoma" panose="020B0604030504040204" pitchFamily="34" charset="0"/>
            </a:endParaRPr>
          </a:p>
        </p:txBody>
      </p:sp>
    </p:spTree>
  </p:cSld>
  <p:clrMapOvr>
    <a:masterClrMapping/>
  </p:clrMapOvr>
  <p:transition>
    <p:cover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889000" y="349250"/>
            <a:ext cx="7043738" cy="1325563"/>
          </a:xfrm>
        </p:spPr>
        <p:txBody>
          <a:bodyPr/>
          <a:lstStyle/>
          <a:p>
            <a:r>
              <a:rPr lang="en-US" altLang="en-US" sz="4800" dirty="0" smtClean="0">
                <a:latin typeface="Arial Black" panose="020B0A04020102020204" pitchFamily="34" charset="0"/>
              </a:rPr>
              <a:t>While More Attacks in 2016 by…</a:t>
            </a:r>
          </a:p>
        </p:txBody>
      </p:sp>
      <p:pic>
        <p:nvPicPr>
          <p:cNvPr id="3" name="Picture 2" descr="Image result for gavin long"/>
          <p:cNvPicPr>
            <a:picLocks noChangeAspect="1" noChangeArrowheads="1"/>
          </p:cNvPicPr>
          <p:nvPr/>
        </p:nvPicPr>
        <p:blipFill rotWithShape="1">
          <a:blip r:embed="rId4"/>
          <a:srcRect l="32279" t="19399" r="36359" b="25815"/>
          <a:stretch/>
        </p:blipFill>
        <p:spPr bwMode="auto">
          <a:xfrm>
            <a:off x="622300" y="1938338"/>
            <a:ext cx="1663700" cy="19494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28" name="Picture 4" descr="Image result for micah johnson"/>
          <p:cNvPicPr>
            <a:picLocks noChangeAspect="1" noChangeArrowheads="1"/>
          </p:cNvPicPr>
          <p:nvPr/>
        </p:nvPicPr>
        <p:blipFill rotWithShape="1">
          <a:blip r:embed="rId5"/>
          <a:srcRect l="12159" r="36615" b="15626"/>
          <a:stretch/>
        </p:blipFill>
        <p:spPr bwMode="auto">
          <a:xfrm>
            <a:off x="889000" y="4049713"/>
            <a:ext cx="1579563" cy="19653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30" name="Picture 6" descr="Image result for charles butler and robert paschalis"/>
          <p:cNvPicPr>
            <a:picLocks noChangeAspect="1" noChangeArrowheads="1"/>
          </p:cNvPicPr>
          <p:nvPr/>
        </p:nvPicPr>
        <p:blipFill>
          <a:blip r:embed="rId6"/>
          <a:srcRect/>
          <a:stretch>
            <a:fillRect/>
          </a:stretch>
        </p:blipFill>
        <p:spPr bwMode="auto">
          <a:xfrm>
            <a:off x="3081338" y="1836738"/>
            <a:ext cx="3263900" cy="20510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32" name="Picture 8" descr="Image result for dana ericson"/>
          <p:cNvPicPr>
            <a:picLocks noChangeAspect="1" noChangeArrowheads="1"/>
          </p:cNvPicPr>
          <p:nvPr/>
        </p:nvPicPr>
        <p:blipFill rotWithShape="1">
          <a:blip r:embed="rId7"/>
          <a:srcRect l="13985" r="29609"/>
          <a:stretch/>
        </p:blipFill>
        <p:spPr bwMode="auto">
          <a:xfrm>
            <a:off x="3770313" y="3968750"/>
            <a:ext cx="1800225" cy="21256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34" name="Picture 10" descr="Image result for martin wirth"/>
          <p:cNvPicPr>
            <a:picLocks noChangeAspect="1" noChangeArrowheads="1"/>
          </p:cNvPicPr>
          <p:nvPr/>
        </p:nvPicPr>
        <p:blipFill rotWithShape="1">
          <a:blip r:embed="rId8"/>
          <a:srcRect l="19464" t="3072" r="18440" b="8221"/>
          <a:stretch/>
        </p:blipFill>
        <p:spPr bwMode="auto">
          <a:xfrm>
            <a:off x="6596063" y="2559050"/>
            <a:ext cx="2055812" cy="28289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ustDataLst>
      <p:tags r:id="rId1"/>
    </p:custData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altLang="en-US" sz="4800" dirty="0" smtClean="0">
                <a:latin typeface="Arial Black" panose="020B0A04020102020204" pitchFamily="34" charset="0"/>
              </a:rPr>
              <a:t>High Threat</a:t>
            </a:r>
          </a:p>
        </p:txBody>
      </p:sp>
      <p:sp>
        <p:nvSpPr>
          <p:cNvPr id="38915" name="TextBox 9"/>
          <p:cNvSpPr txBox="1">
            <a:spLocks noChangeArrowheads="1"/>
          </p:cNvSpPr>
          <p:nvPr/>
        </p:nvSpPr>
        <p:spPr bwMode="auto">
          <a:xfrm>
            <a:off x="4849813" y="4498975"/>
            <a:ext cx="36655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400" i="1" dirty="0">
                <a:latin typeface="Times New Roman" panose="02020603050405020304" pitchFamily="18" charset="0"/>
                <a:cs typeface="Times New Roman" panose="02020603050405020304" pitchFamily="18" charset="0"/>
              </a:rPr>
              <a:t>Ahmad Rahimi</a:t>
            </a:r>
          </a:p>
        </p:txBody>
      </p:sp>
      <p:pic>
        <p:nvPicPr>
          <p:cNvPr id="1028" name="Picture 4" descr="Image result for omar mateen"/>
          <p:cNvPicPr>
            <a:picLocks noChangeAspect="1" noChangeArrowheads="1"/>
          </p:cNvPicPr>
          <p:nvPr/>
        </p:nvPicPr>
        <p:blipFill>
          <a:blip r:embed="rId4"/>
          <a:srcRect/>
          <a:stretch>
            <a:fillRect/>
          </a:stretch>
        </p:blipFill>
        <p:spPr bwMode="auto">
          <a:xfrm>
            <a:off x="2565400" y="3224213"/>
            <a:ext cx="1768475" cy="235743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8917" name="TextBox 11"/>
          <p:cNvSpPr txBox="1">
            <a:spLocks noChangeArrowheads="1"/>
          </p:cNvSpPr>
          <p:nvPr/>
        </p:nvSpPr>
        <p:spPr bwMode="auto">
          <a:xfrm>
            <a:off x="2773363" y="5581650"/>
            <a:ext cx="3665537"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400" i="1" dirty="0">
                <a:latin typeface="Times New Roman" panose="02020603050405020304" pitchFamily="18" charset="0"/>
                <a:cs typeface="Times New Roman" panose="02020603050405020304" pitchFamily="18" charset="0"/>
              </a:rPr>
              <a:t>Omar Mateen </a:t>
            </a:r>
          </a:p>
        </p:txBody>
      </p:sp>
      <p:pic>
        <p:nvPicPr>
          <p:cNvPr id="2050" name="Picture 2" descr="Image result for edward archer"/>
          <p:cNvPicPr>
            <a:picLocks noChangeAspect="1" noChangeArrowheads="1"/>
          </p:cNvPicPr>
          <p:nvPr/>
        </p:nvPicPr>
        <p:blipFill rotWithShape="1">
          <a:blip r:embed="rId5"/>
          <a:srcRect l="31321" r="30782"/>
          <a:stretch/>
        </p:blipFill>
        <p:spPr bwMode="auto">
          <a:xfrm>
            <a:off x="355600" y="2514600"/>
            <a:ext cx="1817688" cy="20050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8919" name="TextBox 10"/>
          <p:cNvSpPr txBox="1">
            <a:spLocks noChangeArrowheads="1"/>
          </p:cNvSpPr>
          <p:nvPr/>
        </p:nvSpPr>
        <p:spPr bwMode="auto">
          <a:xfrm>
            <a:off x="487363" y="4498975"/>
            <a:ext cx="36655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400" i="1" dirty="0">
                <a:latin typeface="Times New Roman" panose="02020603050405020304" pitchFamily="18" charset="0"/>
                <a:cs typeface="Times New Roman" panose="02020603050405020304" pitchFamily="18" charset="0"/>
              </a:rPr>
              <a:t>Edward Archer</a:t>
            </a:r>
          </a:p>
        </p:txBody>
      </p:sp>
      <p:pic>
        <p:nvPicPr>
          <p:cNvPr id="2052" name="Picture 4" descr="Image result for ahmad rahami"/>
          <p:cNvPicPr>
            <a:picLocks noChangeAspect="1" noChangeArrowheads="1"/>
          </p:cNvPicPr>
          <p:nvPr/>
        </p:nvPicPr>
        <p:blipFill rotWithShape="1">
          <a:blip r:embed="rId6"/>
          <a:srcRect l="25190" t="-2760" r="28186" b="2760"/>
          <a:stretch/>
        </p:blipFill>
        <p:spPr bwMode="auto">
          <a:xfrm>
            <a:off x="4606925" y="2359025"/>
            <a:ext cx="1771650" cy="21399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54" name="Picture 6" descr="Image result for artan ohio"/>
          <p:cNvPicPr>
            <a:picLocks noChangeAspect="1" noChangeArrowheads="1"/>
          </p:cNvPicPr>
          <p:nvPr/>
        </p:nvPicPr>
        <p:blipFill>
          <a:blip r:embed="rId7"/>
          <a:srcRect/>
          <a:stretch>
            <a:fillRect/>
          </a:stretch>
        </p:blipFill>
        <p:spPr bwMode="auto">
          <a:xfrm>
            <a:off x="6823075" y="3109913"/>
            <a:ext cx="1692275" cy="23177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8922" name="TextBox 14"/>
          <p:cNvSpPr txBox="1">
            <a:spLocks noChangeArrowheads="1"/>
          </p:cNvSpPr>
          <p:nvPr/>
        </p:nvSpPr>
        <p:spPr bwMode="auto">
          <a:xfrm>
            <a:off x="7096125" y="5427663"/>
            <a:ext cx="36655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400" i="1" dirty="0">
                <a:latin typeface="Times New Roman" panose="02020603050405020304" pitchFamily="18" charset="0"/>
                <a:cs typeface="Times New Roman" panose="02020603050405020304" pitchFamily="18" charset="0"/>
              </a:rPr>
              <a:t>Abdul Artan </a:t>
            </a:r>
          </a:p>
        </p:txBody>
      </p:sp>
      <p:sp>
        <p:nvSpPr>
          <p:cNvPr id="3" name="Rectangle 2"/>
          <p:cNvSpPr/>
          <p:nvPr/>
        </p:nvSpPr>
        <p:spPr>
          <a:xfrm>
            <a:off x="228600" y="1682750"/>
            <a:ext cx="6751638" cy="523875"/>
          </a:xfrm>
          <a:prstGeom prst="rect">
            <a:avLst/>
          </a:prstGeom>
        </p:spPr>
        <p:txBody>
          <a:bodyPr>
            <a:spAutoFit/>
          </a:bodyPr>
          <a:lstStyle/>
          <a:p>
            <a:pPr>
              <a:defRPr/>
            </a:pPr>
            <a:r>
              <a:rPr lang="en-US" sz="2800" dirty="0">
                <a:latin typeface="+mn-lt"/>
              </a:rPr>
              <a:t>Homegrown Violent Extremists (HVEs)</a:t>
            </a:r>
          </a:p>
        </p:txBody>
      </p:sp>
    </p:spTree>
    <p:custDataLst>
      <p:tags r:id="rId1"/>
    </p:custData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US" altLang="en-US" sz="4800" dirty="0" smtClean="0">
                <a:latin typeface="Arial Black" panose="020B0A04020102020204" pitchFamily="34" charset="0"/>
              </a:rPr>
              <a:t>HVE Threat to NJ</a:t>
            </a:r>
          </a:p>
        </p:txBody>
      </p:sp>
      <p:sp>
        <p:nvSpPr>
          <p:cNvPr id="40963" name="Content Placeholder 2"/>
          <p:cNvSpPr>
            <a:spLocks noGrp="1"/>
          </p:cNvSpPr>
          <p:nvPr>
            <p:ph idx="1"/>
          </p:nvPr>
        </p:nvSpPr>
        <p:spPr>
          <a:xfrm>
            <a:off x="628650" y="1600200"/>
            <a:ext cx="7886700" cy="4800600"/>
          </a:xfrm>
        </p:spPr>
        <p:txBody>
          <a:bodyPr/>
          <a:lstStyle/>
          <a:p>
            <a:pPr marL="0" indent="0">
              <a:buFontTx/>
              <a:buNone/>
            </a:pPr>
            <a:r>
              <a:rPr lang="en-US" altLang="en-US" dirty="0" smtClean="0"/>
              <a:t>HVEs pose the </a:t>
            </a:r>
            <a:r>
              <a:rPr lang="en-US" altLang="en-US" b="1" dirty="0" smtClean="0">
                <a:solidFill>
                  <a:srgbClr val="FF0000"/>
                </a:solidFill>
              </a:rPr>
              <a:t>highest</a:t>
            </a:r>
            <a:r>
              <a:rPr lang="en-US" altLang="en-US" dirty="0" smtClean="0"/>
              <a:t> threat to New Jersey and will remain the most likely and persistent threat this year. In 2016, HVEs were active throughout the United States and in recent years, the Islamic State of Iraq and Syria (ISIS), al-Qa’ida and its affiliates, and other terrorist groups have.</a:t>
            </a:r>
          </a:p>
        </p:txBody>
      </p:sp>
    </p:spTree>
    <p:custDataLst>
      <p:tags r:id="rId1"/>
    </p:custData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r>
              <a:rPr lang="en-US" altLang="en-US" sz="4800" dirty="0" smtClean="0">
                <a:latin typeface="Arial Black" panose="020B0A04020102020204" pitchFamily="34" charset="0"/>
              </a:rPr>
              <a:t>HVE Characteristics</a:t>
            </a:r>
          </a:p>
        </p:txBody>
      </p:sp>
      <p:sp>
        <p:nvSpPr>
          <p:cNvPr id="3" name="Content Placeholder 2"/>
          <p:cNvSpPr>
            <a:spLocks noGrp="1"/>
          </p:cNvSpPr>
          <p:nvPr>
            <p:ph idx="1"/>
          </p:nvPr>
        </p:nvSpPr>
        <p:spPr>
          <a:xfrm>
            <a:off x="457200" y="1295400"/>
            <a:ext cx="8229600" cy="4876800"/>
          </a:xfrm>
        </p:spPr>
        <p:txBody>
          <a:bodyPr>
            <a:noAutofit/>
          </a:bodyPr>
          <a:lstStyle/>
          <a:p>
            <a:pPr marL="171450" indent="-171450">
              <a:defRPr/>
            </a:pPr>
            <a:r>
              <a:rPr lang="en-US" sz="2800" dirty="0"/>
              <a:t>Homegrown violent extremists (HVEs) are individuals inspired—as opposed to directed—by a foreign terrorist organization and radicalized in the countries in which they are born, raised, or reside. </a:t>
            </a:r>
          </a:p>
          <a:p>
            <a:pPr marL="171450" indent="-171450">
              <a:defRPr/>
            </a:pPr>
            <a:r>
              <a:rPr lang="en-US" sz="2800" dirty="0"/>
              <a:t>While international terrorist organizations have encouraged HVEs to carry out attacks, in many instances, personal grievances influence their ideology, target selection, and violent acts</a:t>
            </a:r>
            <a:r>
              <a:rPr lang="en-US" sz="2800" dirty="0" smtClean="0"/>
              <a:t>.</a:t>
            </a:r>
            <a:endParaRPr lang="en-US" sz="2800" dirty="0"/>
          </a:p>
          <a:p>
            <a:pPr marL="171450" indent="-171450">
              <a:defRPr/>
            </a:pPr>
            <a:r>
              <a:rPr lang="en-US" sz="2800" dirty="0"/>
              <a:t>HVEs can be radicalized through the use of mainstream and specialized social </a:t>
            </a:r>
            <a:r>
              <a:rPr lang="en-US" sz="2800" dirty="0" smtClean="0"/>
              <a:t>media.  </a:t>
            </a:r>
            <a:endParaRPr lang="en-US" sz="2800" dirty="0"/>
          </a:p>
        </p:txBody>
      </p:sp>
    </p:spTree>
    <p:custDataLst>
      <p:tags r:id="rId1"/>
    </p:custData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1295400" y="325438"/>
            <a:ext cx="6945313" cy="1325562"/>
          </a:xfrm>
        </p:spPr>
        <p:txBody>
          <a:bodyPr/>
          <a:lstStyle/>
          <a:p>
            <a:r>
              <a:rPr lang="en-US" altLang="en-US" sz="4800" dirty="0" smtClean="0">
                <a:latin typeface="Arial Black" panose="020B0A04020102020204" pitchFamily="34" charset="0"/>
              </a:rPr>
              <a:t>HVE Activity in the US – 2016</a:t>
            </a:r>
          </a:p>
        </p:txBody>
      </p:sp>
      <p:pic>
        <p:nvPicPr>
          <p:cNvPr id="45060" name="Picture 4"/>
          <p:cNvPicPr>
            <a:picLocks noChangeAspect="1"/>
          </p:cNvPicPr>
          <p:nvPr/>
        </p:nvPicPr>
        <p:blipFill rotWithShape="1">
          <a:blip r:embed="rId4">
            <a:extLst>
              <a:ext uri="{28A0092B-C50C-407E-A947-70E740481C1C}">
                <a14:useLocalDpi xmlns:a14="http://schemas.microsoft.com/office/drawing/2010/main" val="0"/>
              </a:ext>
            </a:extLst>
          </a:blip>
          <a:srcRect l="-307" t="525" r="307" b="-525"/>
          <a:stretch/>
        </p:blipFill>
        <p:spPr bwMode="auto">
          <a:xfrm>
            <a:off x="-28575" y="1551993"/>
            <a:ext cx="9296400" cy="5333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rot="1938717">
            <a:off x="6799212" y="3501075"/>
            <a:ext cx="923125" cy="1271471"/>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3547" y="2116248"/>
            <a:ext cx="9010261" cy="4724400"/>
          </a:xfrm>
          <a:prstGeom prst="rect">
            <a:avLst/>
          </a:prstGeom>
        </p:spPr>
      </p:pic>
    </p:spTree>
    <p:custDataLst>
      <p:tags r:id="rId1"/>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Date Placeholder 1"/>
          <p:cNvSpPr>
            <a:spLocks noGrp="1"/>
          </p:cNvSpPr>
          <p:nvPr>
            <p:ph type="dt" sz="quarter" idx="10"/>
          </p:nvPr>
        </p:nvSpPr>
        <p:spPr>
          <a:xfrm>
            <a:off x="7440613" y="6516688"/>
            <a:ext cx="1074737" cy="247650"/>
          </a:xfrm>
          <a:noFill/>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756DC89B-CE57-4CEF-A3D3-F1CEE22C8AE8}" type="datetime4">
              <a:rPr lang="en-US" altLang="en-US" sz="1400" b="1" smtClean="0">
                <a:latin typeface="Book Antiqua" panose="02040602050305030304" pitchFamily="18" charset="0"/>
              </a:rPr>
              <a:pPr>
                <a:spcBef>
                  <a:spcPct val="0"/>
                </a:spcBef>
                <a:buFontTx/>
                <a:buNone/>
              </a:pPr>
              <a:t>April 16, 2018</a:t>
            </a:fld>
            <a:endParaRPr lang="en-US" altLang="en-US" sz="1400" b="1" dirty="0" smtClean="0">
              <a:latin typeface="Book Antiqua" panose="02040602050305030304" pitchFamily="18" charset="0"/>
            </a:endParaRPr>
          </a:p>
        </p:txBody>
      </p:sp>
      <p:sp>
        <p:nvSpPr>
          <p:cNvPr id="47107" name="Title 3"/>
          <p:cNvSpPr>
            <a:spLocks noGrp="1"/>
          </p:cNvSpPr>
          <p:nvPr>
            <p:ph type="title"/>
          </p:nvPr>
        </p:nvSpPr>
        <p:spPr/>
        <p:txBody>
          <a:bodyPr/>
          <a:lstStyle/>
          <a:p>
            <a:r>
              <a:rPr lang="en-US" altLang="en-US" sz="4800" dirty="0" smtClean="0">
                <a:latin typeface="Arial Black" panose="020B0A04020102020204" pitchFamily="34" charset="0"/>
              </a:rPr>
              <a:t>HVE Defined </a:t>
            </a:r>
          </a:p>
        </p:txBody>
      </p:sp>
      <p:pic>
        <p:nvPicPr>
          <p:cNvPr id="1026" name="Picture 2" descr="HVE.png"/>
          <p:cNvPicPr>
            <a:picLocks noChangeArrowheads="1"/>
          </p:cNvPicPr>
          <p:nvPr/>
        </p:nvPicPr>
        <p:blipFill>
          <a:blip r:embed="rId4"/>
          <a:srcRect/>
          <a:stretch>
            <a:fillRect/>
          </a:stretch>
        </p:blipFill>
        <p:spPr bwMode="auto">
          <a:xfrm>
            <a:off x="1433513" y="1897063"/>
            <a:ext cx="6397625" cy="194468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aphicFrame>
        <p:nvGraphicFramePr>
          <p:cNvPr id="6" name="Diagram 5"/>
          <p:cNvGraphicFramePr/>
          <p:nvPr/>
        </p:nvGraphicFramePr>
        <p:xfrm>
          <a:off x="-240632" y="2767263"/>
          <a:ext cx="9232231" cy="441826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7" name="Oval 16"/>
          <p:cNvSpPr/>
          <p:nvPr/>
        </p:nvSpPr>
        <p:spPr>
          <a:xfrm>
            <a:off x="2508250" y="3987800"/>
            <a:ext cx="1987550" cy="197802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9" name="Oval 8"/>
          <p:cNvSpPr/>
          <p:nvPr/>
        </p:nvSpPr>
        <p:spPr>
          <a:xfrm>
            <a:off x="328613" y="3995738"/>
            <a:ext cx="1987550" cy="197802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8" name="Oval 17"/>
          <p:cNvSpPr/>
          <p:nvPr/>
        </p:nvSpPr>
        <p:spPr>
          <a:xfrm>
            <a:off x="6867525" y="3987800"/>
            <a:ext cx="1987550" cy="197802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9" name="Oval 18"/>
          <p:cNvSpPr/>
          <p:nvPr/>
        </p:nvSpPr>
        <p:spPr>
          <a:xfrm>
            <a:off x="4687888" y="3987800"/>
            <a:ext cx="1987550" cy="197802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xit" presetSubtype="0" fill="hold" grpId="0" nodeType="clickEffect">
                                  <p:stCondLst>
                                    <p:cond delay="0"/>
                                  </p:stCondLst>
                                  <p:childTnLst>
                                    <p:animEffect transition="out" filter="fade">
                                      <p:cBhvr>
                                        <p:cTn id="11" dur="500"/>
                                        <p:tgtEl>
                                          <p:spTgt spid="17"/>
                                        </p:tgtEl>
                                      </p:cBhvr>
                                    </p:animEffect>
                                    <p:set>
                                      <p:cBhvr>
                                        <p:cTn id="12" dur="1" fill="hold">
                                          <p:stCondLst>
                                            <p:cond delay="499"/>
                                          </p:stCondLst>
                                        </p:cTn>
                                        <p:tgtEl>
                                          <p:spTgt spid="17"/>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xit" presetSubtype="0" fill="hold" grpId="0" nodeType="clickEffect">
                                  <p:stCondLst>
                                    <p:cond delay="0"/>
                                  </p:stCondLst>
                                  <p:childTnLst>
                                    <p:animEffect transition="out" filter="fade">
                                      <p:cBhvr>
                                        <p:cTn id="16" dur="500"/>
                                        <p:tgtEl>
                                          <p:spTgt spid="19"/>
                                        </p:tgtEl>
                                      </p:cBhvr>
                                    </p:animEffect>
                                    <p:set>
                                      <p:cBhvr>
                                        <p:cTn id="17" dur="1" fill="hold">
                                          <p:stCondLst>
                                            <p:cond delay="499"/>
                                          </p:stCondLst>
                                        </p:cTn>
                                        <p:tgtEl>
                                          <p:spTgt spid="19"/>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xit" presetSubtype="0" fill="hold" grpId="0" nodeType="clickEffect">
                                  <p:stCondLst>
                                    <p:cond delay="0"/>
                                  </p:stCondLst>
                                  <p:childTnLst>
                                    <p:animEffect transition="out" filter="fade">
                                      <p:cBhvr>
                                        <p:cTn id="21" dur="500"/>
                                        <p:tgtEl>
                                          <p:spTgt spid="18"/>
                                        </p:tgtEl>
                                      </p:cBhvr>
                                    </p:animEffect>
                                    <p:set>
                                      <p:cBhvr>
                                        <p:cTn id="2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9" grpId="0" animBg="1"/>
      <p:bldP spid="18" grpId="0" animBg="1"/>
      <p:bldP spid="19"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en-US" altLang="en-US" sz="4800" dirty="0" smtClean="0">
                <a:latin typeface="Arial Black" panose="020B0A04020102020204" pitchFamily="34" charset="0"/>
              </a:rPr>
              <a:t>Moderate Threat</a:t>
            </a:r>
          </a:p>
        </p:txBody>
      </p:sp>
      <p:sp>
        <p:nvSpPr>
          <p:cNvPr id="51203" name="Content Placeholder 2"/>
          <p:cNvSpPr>
            <a:spLocks noGrp="1"/>
          </p:cNvSpPr>
          <p:nvPr>
            <p:ph idx="1"/>
          </p:nvPr>
        </p:nvSpPr>
        <p:spPr>
          <a:xfrm>
            <a:off x="211138" y="1860550"/>
            <a:ext cx="4635500" cy="4581525"/>
          </a:xfrm>
        </p:spPr>
        <p:txBody>
          <a:bodyPr/>
          <a:lstStyle/>
          <a:p>
            <a:r>
              <a:rPr lang="en-US" altLang="en-US" dirty="0" smtClean="0"/>
              <a:t>Militia groups</a:t>
            </a:r>
          </a:p>
          <a:p>
            <a:r>
              <a:rPr lang="en-US" altLang="en-US" dirty="0" smtClean="0"/>
              <a:t>Sovereign Citizen Extremists</a:t>
            </a:r>
          </a:p>
          <a:p>
            <a:r>
              <a:rPr lang="en-US" altLang="en-US" dirty="0" smtClean="0"/>
              <a:t>White Supremacists </a:t>
            </a:r>
          </a:p>
          <a:p>
            <a:r>
              <a:rPr lang="en-US" altLang="en-US" dirty="0" smtClean="0"/>
              <a:t>Black Separatists</a:t>
            </a:r>
          </a:p>
          <a:p>
            <a:r>
              <a:rPr lang="en-US" altLang="en-US" dirty="0" smtClean="0"/>
              <a:t>Anarchists</a:t>
            </a:r>
          </a:p>
        </p:txBody>
      </p:sp>
      <p:pic>
        <p:nvPicPr>
          <p:cNvPr id="1026" name="Picture 2" descr="Image result for white supremacist"/>
          <p:cNvPicPr>
            <a:picLocks noChangeAspect="1" noChangeArrowheads="1"/>
          </p:cNvPicPr>
          <p:nvPr/>
        </p:nvPicPr>
        <p:blipFill>
          <a:blip r:embed="rId4"/>
          <a:srcRect/>
          <a:stretch>
            <a:fillRect/>
          </a:stretch>
        </p:blipFill>
        <p:spPr bwMode="auto">
          <a:xfrm>
            <a:off x="4525963" y="4010025"/>
            <a:ext cx="3759200" cy="18796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4" name="Picture 2" descr="Image result for national liberty alliance"/>
          <p:cNvPicPr>
            <a:picLocks noChangeAspect="1" noChangeArrowheads="1"/>
          </p:cNvPicPr>
          <p:nvPr/>
        </p:nvPicPr>
        <p:blipFill>
          <a:blip r:embed="rId5"/>
          <a:srcRect/>
          <a:stretch>
            <a:fillRect/>
          </a:stretch>
        </p:blipFill>
        <p:spPr bwMode="auto">
          <a:xfrm>
            <a:off x="4525963" y="1860550"/>
            <a:ext cx="3760787" cy="16986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ustDataLst>
      <p:tags r:id="rId1"/>
    </p:custData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r>
              <a:rPr lang="en-US" altLang="en-US" sz="4800" dirty="0" smtClean="0">
                <a:latin typeface="Arial Black" panose="020B0A04020102020204" pitchFamily="34" charset="0"/>
              </a:rPr>
              <a:t>Militia Groups</a:t>
            </a:r>
          </a:p>
        </p:txBody>
      </p:sp>
      <p:sp>
        <p:nvSpPr>
          <p:cNvPr id="3" name="Content Placeholder 2"/>
          <p:cNvSpPr>
            <a:spLocks noGrp="1"/>
          </p:cNvSpPr>
          <p:nvPr>
            <p:ph idx="1"/>
          </p:nvPr>
        </p:nvSpPr>
        <p:spPr>
          <a:xfrm>
            <a:off x="452438" y="1825625"/>
            <a:ext cx="8321675" cy="4216400"/>
          </a:xfrm>
        </p:spPr>
        <p:txBody>
          <a:bodyPr/>
          <a:lstStyle/>
          <a:p>
            <a:pPr marL="0" indent="0">
              <a:buFontTx/>
              <a:buNone/>
              <a:defRPr/>
            </a:pPr>
            <a:r>
              <a:rPr lang="en-US" sz="2400" dirty="0" smtClean="0"/>
              <a:t>US </a:t>
            </a:r>
            <a:r>
              <a:rPr lang="en-US" sz="2400" dirty="0"/>
              <a:t>militia groups are paramilitary organizations that view the federal government as an existential threat to the rights and freedoms of Americans. They judge armed resistance to be necessary to preserve these rights.</a:t>
            </a:r>
            <a:r>
              <a:rPr lang="en-US" sz="2400" b="1" i="1" dirty="0" smtClean="0"/>
              <a:t> </a:t>
            </a:r>
          </a:p>
          <a:p>
            <a:pPr>
              <a:defRPr/>
            </a:pPr>
            <a:endParaRPr lang="en-US" dirty="0"/>
          </a:p>
        </p:txBody>
      </p:sp>
      <p:pic>
        <p:nvPicPr>
          <p:cNvPr id="5" name="Picture 2" descr="Image result for malheur national wildlife standoff"/>
          <p:cNvPicPr>
            <a:picLocks noChangeAspect="1" noChangeArrowheads="1"/>
          </p:cNvPicPr>
          <p:nvPr/>
        </p:nvPicPr>
        <p:blipFill>
          <a:blip r:embed="rId4"/>
          <a:srcRect/>
          <a:stretch>
            <a:fillRect/>
          </a:stretch>
        </p:blipFill>
        <p:spPr bwMode="auto">
          <a:xfrm>
            <a:off x="5286375" y="3387725"/>
            <a:ext cx="3595688" cy="21002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55301" name="TextBox 5"/>
          <p:cNvSpPr txBox="1">
            <a:spLocks noChangeArrowheads="1"/>
          </p:cNvSpPr>
          <p:nvPr/>
        </p:nvSpPr>
        <p:spPr bwMode="auto">
          <a:xfrm>
            <a:off x="5516563" y="5487988"/>
            <a:ext cx="40401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600" i="1" dirty="0">
                <a:latin typeface="Times New Roman" panose="02020603050405020304" pitchFamily="18" charset="0"/>
                <a:cs typeface="Times New Roman" panose="02020603050405020304" pitchFamily="18" charset="0"/>
              </a:rPr>
              <a:t>Malhuer National </a:t>
            </a:r>
            <a:r>
              <a:rPr lang="en-US" altLang="en-US" sz="1400" i="1" dirty="0">
                <a:latin typeface="Times New Roman" panose="02020603050405020304" pitchFamily="18" charset="0"/>
                <a:cs typeface="Times New Roman" panose="02020603050405020304" pitchFamily="18" charset="0"/>
              </a:rPr>
              <a:t>Wildlife</a:t>
            </a:r>
            <a:r>
              <a:rPr lang="en-US" altLang="en-US" sz="1600" i="1" dirty="0">
                <a:latin typeface="Times New Roman" panose="02020603050405020304" pitchFamily="18" charset="0"/>
                <a:cs typeface="Times New Roman" panose="02020603050405020304" pitchFamily="18" charset="0"/>
              </a:rPr>
              <a:t> Refuge </a:t>
            </a:r>
          </a:p>
        </p:txBody>
      </p:sp>
      <p:sp>
        <p:nvSpPr>
          <p:cNvPr id="7" name="TextBox 6"/>
          <p:cNvSpPr txBox="1"/>
          <p:nvPr/>
        </p:nvSpPr>
        <p:spPr>
          <a:xfrm>
            <a:off x="342900" y="3727450"/>
            <a:ext cx="4926013" cy="1631950"/>
          </a:xfrm>
          <a:prstGeom prst="rect">
            <a:avLst/>
          </a:prstGeom>
          <a:noFill/>
        </p:spPr>
        <p:txBody>
          <a:bodyPr>
            <a:spAutoFit/>
          </a:bodyPr>
          <a:lstStyle/>
          <a:p>
            <a:pPr marL="285750" indent="-285750">
              <a:buFont typeface="Arial" panose="020B0604020202020204" pitchFamily="34" charset="0"/>
              <a:buChar char="•"/>
              <a:defRPr/>
            </a:pPr>
            <a:r>
              <a:rPr lang="en-US" sz="2000" dirty="0">
                <a:latin typeface="Times New Roman" panose="02020603050405020304" pitchFamily="18" charset="0"/>
                <a:cs typeface="Times New Roman" panose="02020603050405020304" pitchFamily="18" charset="0"/>
              </a:rPr>
              <a:t>October 2016: Plot to kill Somali Refugees</a:t>
            </a:r>
          </a:p>
          <a:p>
            <a:pPr>
              <a:defRPr/>
            </a:pPr>
            <a:endParaRPr lang="en-US"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defRPr/>
            </a:pPr>
            <a:r>
              <a:rPr lang="en-US" sz="2000" dirty="0">
                <a:latin typeface="Times New Roman" panose="02020603050405020304" pitchFamily="18" charset="0"/>
                <a:cs typeface="Times New Roman" panose="02020603050405020304" pitchFamily="18" charset="0"/>
              </a:rPr>
              <a:t>January 2016: Malhuer National Wildlife</a:t>
            </a:r>
          </a:p>
          <a:p>
            <a:pPr>
              <a:defRPr/>
            </a:pPr>
            <a:r>
              <a:rPr lang="en-US" sz="2000" dirty="0">
                <a:latin typeface="Times New Roman" panose="02020603050405020304" pitchFamily="18" charset="0"/>
                <a:cs typeface="Times New Roman" panose="02020603050405020304" pitchFamily="18" charset="0"/>
              </a:rPr>
              <a:t> </a:t>
            </a:r>
          </a:p>
          <a:p>
            <a:pPr marL="285750" indent="-285750">
              <a:buFont typeface="Arial" panose="020B0604020202020204" pitchFamily="34" charset="0"/>
              <a:buChar char="•"/>
              <a:defRPr/>
            </a:pPr>
            <a:r>
              <a:rPr lang="en-US" sz="2000" dirty="0">
                <a:latin typeface="Times New Roman" panose="02020603050405020304" pitchFamily="18" charset="0"/>
                <a:cs typeface="Times New Roman" panose="02020603050405020304" pitchFamily="18" charset="0"/>
              </a:rPr>
              <a:t>2017 – Border vs. Federal Land </a:t>
            </a:r>
          </a:p>
        </p:txBody>
      </p:sp>
    </p:spTree>
    <p:custDataLst>
      <p:tags r:id="rId1"/>
    </p:custData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r>
              <a:rPr lang="en-US" altLang="en-US" sz="4800" dirty="0" smtClean="0">
                <a:latin typeface="Arial Black" panose="020B0A04020102020204" pitchFamily="34" charset="0"/>
              </a:rPr>
              <a:t>Sovereign Citizen Extremists</a:t>
            </a:r>
          </a:p>
        </p:txBody>
      </p:sp>
      <p:sp>
        <p:nvSpPr>
          <p:cNvPr id="3" name="Content Placeholder 2"/>
          <p:cNvSpPr>
            <a:spLocks noGrp="1"/>
          </p:cNvSpPr>
          <p:nvPr>
            <p:ph idx="1"/>
          </p:nvPr>
        </p:nvSpPr>
        <p:spPr>
          <a:xfrm>
            <a:off x="211138" y="2024063"/>
            <a:ext cx="2173287" cy="2481262"/>
          </a:xfrm>
        </p:spPr>
        <p:txBody>
          <a:bodyPr>
            <a:normAutofit fontScale="62500" lnSpcReduction="20000"/>
          </a:bodyPr>
          <a:lstStyle/>
          <a:p>
            <a:pPr marL="0" indent="0">
              <a:buFontTx/>
              <a:buNone/>
              <a:defRPr/>
            </a:pPr>
            <a:r>
              <a:rPr lang="en-US" dirty="0" smtClean="0"/>
              <a:t>Sovereign </a:t>
            </a:r>
            <a:r>
              <a:rPr lang="en-US" dirty="0"/>
              <a:t>citizens </a:t>
            </a:r>
            <a:r>
              <a:rPr lang="en-US" dirty="0" smtClean="0"/>
              <a:t>view </a:t>
            </a:r>
            <a:r>
              <a:rPr lang="en-US" dirty="0"/>
              <a:t>federal, state, and local governments as </a:t>
            </a:r>
            <a:r>
              <a:rPr lang="en-US" dirty="0" smtClean="0"/>
              <a:t>illegitimate—lacking </a:t>
            </a:r>
            <a:r>
              <a:rPr lang="en-US" dirty="0"/>
              <a:t>the authority to issue or enforce laws. </a:t>
            </a:r>
            <a:endParaRPr lang="en-US" b="1" i="1" dirty="0"/>
          </a:p>
        </p:txBody>
      </p:sp>
      <p:pic>
        <p:nvPicPr>
          <p:cNvPr id="57348" name="Picture 5"/>
          <p:cNvPicPr>
            <a:picLocks noChangeAspect="1"/>
          </p:cNvPicPr>
          <p:nvPr/>
        </p:nvPicPr>
        <p:blipFill>
          <a:blip r:embed="rId4">
            <a:extLst>
              <a:ext uri="{28A0092B-C50C-407E-A947-70E740481C1C}">
                <a14:useLocalDpi xmlns:a14="http://schemas.microsoft.com/office/drawing/2010/main" val="0"/>
              </a:ext>
            </a:extLst>
          </a:blip>
          <a:srcRect l="1620" t="2876" r="2354" b="2550"/>
          <a:stretch>
            <a:fillRect/>
          </a:stretch>
        </p:blipFill>
        <p:spPr bwMode="auto">
          <a:xfrm>
            <a:off x="2384425" y="1844675"/>
            <a:ext cx="6413500" cy="283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9" name="TextBox 3"/>
          <p:cNvSpPr txBox="1">
            <a:spLocks noChangeArrowheads="1"/>
          </p:cNvSpPr>
          <p:nvPr/>
        </p:nvSpPr>
        <p:spPr bwMode="auto">
          <a:xfrm>
            <a:off x="669925" y="4902200"/>
            <a:ext cx="830421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2000" dirty="0">
                <a:latin typeface="Times New Roman" panose="02020603050405020304" pitchFamily="18" charset="0"/>
                <a:cs typeface="Times New Roman" panose="02020603050405020304" pitchFamily="18" charset="0"/>
              </a:rPr>
              <a:t>May 2015 criminal penalties for filing fraudulent liens: SCE adopting new methods to circumvent laws, not penalized due to lack of reporting, use prisons as teaching outlets. </a:t>
            </a:r>
          </a:p>
        </p:txBody>
      </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
            </a:r>
            <a:br>
              <a:rPr lang="en-US" b="1" dirty="0" smtClean="0"/>
            </a:br>
            <a:r>
              <a:rPr lang="en-US" sz="3600" b="1" dirty="0" smtClean="0"/>
              <a:t>DFS  </a:t>
            </a:r>
            <a:r>
              <a:rPr lang="en-US" sz="3600" b="1" u="sng" dirty="0" smtClean="0"/>
              <a:t>Proposed regulations</a:t>
            </a:r>
            <a:r>
              <a:rPr lang="en-US" sz="3600" b="1" dirty="0" smtClean="0"/>
              <a:t> are published for public comment continued: </a:t>
            </a:r>
            <a:endParaRPr lang="en-US" sz="3600" dirty="0"/>
          </a:p>
        </p:txBody>
      </p:sp>
      <p:sp>
        <p:nvSpPr>
          <p:cNvPr id="3" name="Content Placeholder 2"/>
          <p:cNvSpPr>
            <a:spLocks noGrp="1"/>
          </p:cNvSpPr>
          <p:nvPr>
            <p:ph idx="1"/>
          </p:nvPr>
        </p:nvSpPr>
        <p:spPr>
          <a:xfrm>
            <a:off x="457200" y="2362200"/>
            <a:ext cx="8229600" cy="3962400"/>
          </a:xfrm>
        </p:spPr>
        <p:txBody>
          <a:bodyPr>
            <a:normAutofit fontScale="55000" lnSpcReduction="20000"/>
          </a:bodyPr>
          <a:lstStyle/>
          <a:p>
            <a:r>
              <a:rPr lang="en-US" sz="3375" dirty="0"/>
              <a:t>Lastly, the one dated September 18th updates the NJ Fire Code from the 2006 Edition to the 2015 Edition.  While upgrading to ensure a good fit with other statewide codes, such as the building code, it will keep valuable points from being deducted should your town be selected to undergo a review by ISO, as codes older than 5 years have point deductions.  It also will require the use of </a:t>
            </a:r>
            <a:r>
              <a:rPr lang="en-US" sz="3375" u="sng" dirty="0"/>
              <a:t>10 year sealed battery </a:t>
            </a:r>
            <a:r>
              <a:rPr lang="en-US" sz="3375" dirty="0"/>
              <a:t>operated smoke alarms wherever battery operated smoke alarms are required.  This is extremely important as we all know what happens when smoke alarm batteries have been removed.</a:t>
            </a:r>
          </a:p>
          <a:p>
            <a:pPr marL="0" indent="0">
              <a:buNone/>
            </a:pPr>
            <a:r>
              <a:rPr lang="en-US" sz="3375" dirty="0"/>
              <a:t> </a:t>
            </a:r>
          </a:p>
          <a:p>
            <a:r>
              <a:rPr lang="en-US" sz="3375" dirty="0"/>
              <a:t>We need to ensure that these proposals are adopted by writing letters of </a:t>
            </a:r>
            <a:r>
              <a:rPr lang="en-US" sz="3375" u="sng" dirty="0"/>
              <a:t>support and requesting that your municipality or Board of Fire Commissioners do the same. </a:t>
            </a:r>
            <a:r>
              <a:rPr lang="en-US" sz="3375" dirty="0"/>
              <a:t> Believe me when I tell you that letters of support are the primary factor in determining if a proposal will be adopted or not.  Please don't miss the boat and take a few minutes to send a letter or email in support of these very important proposals. </a:t>
            </a:r>
            <a:endParaRPr lang="en-US" dirty="0"/>
          </a:p>
        </p:txBody>
      </p:sp>
    </p:spTree>
    <p:extLst>
      <p:ext uri="{BB962C8B-B14F-4D97-AF65-F5344CB8AC3E}">
        <p14:creationId xmlns:p14="http://schemas.microsoft.com/office/powerpoint/2010/main" val="108546881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p:txBody>
          <a:bodyPr/>
          <a:lstStyle/>
          <a:p>
            <a:r>
              <a:rPr lang="en-US" altLang="en-US" sz="4800" dirty="0" smtClean="0">
                <a:latin typeface="Arial Black" panose="020B0A04020102020204" pitchFamily="34" charset="0"/>
              </a:rPr>
              <a:t>White Supremacists </a:t>
            </a:r>
          </a:p>
        </p:txBody>
      </p:sp>
      <p:sp>
        <p:nvSpPr>
          <p:cNvPr id="3" name="Content Placeholder 2"/>
          <p:cNvSpPr>
            <a:spLocks noGrp="1"/>
          </p:cNvSpPr>
          <p:nvPr>
            <p:ph idx="1"/>
          </p:nvPr>
        </p:nvSpPr>
        <p:spPr>
          <a:xfrm>
            <a:off x="304800" y="2071688"/>
            <a:ext cx="5311775" cy="2441575"/>
          </a:xfrm>
        </p:spPr>
        <p:txBody>
          <a:bodyPr>
            <a:normAutofit fontScale="92500"/>
          </a:bodyPr>
          <a:lstStyle/>
          <a:p>
            <a:pPr marL="0" indent="0">
              <a:buFontTx/>
              <a:buNone/>
              <a:defRPr/>
            </a:pPr>
            <a:r>
              <a:rPr lang="en-US" dirty="0" smtClean="0"/>
              <a:t>White </a:t>
            </a:r>
            <a:r>
              <a:rPr lang="en-US" dirty="0"/>
              <a:t>supremacists </a:t>
            </a:r>
            <a:r>
              <a:rPr lang="en-US" dirty="0" smtClean="0"/>
              <a:t>believe </a:t>
            </a:r>
            <a:r>
              <a:rPr lang="en-US" dirty="0"/>
              <a:t>in the inherent superiority of </a:t>
            </a:r>
            <a:r>
              <a:rPr lang="en-US" dirty="0" smtClean="0"/>
              <a:t>the white </a:t>
            </a:r>
            <a:r>
              <a:rPr lang="en-US" dirty="0"/>
              <a:t>race. They seek to establish dominance over non-whites through violence.</a:t>
            </a:r>
          </a:p>
        </p:txBody>
      </p:sp>
      <p:grpSp>
        <p:nvGrpSpPr>
          <p:cNvPr id="59396" name="Group 3"/>
          <p:cNvGrpSpPr>
            <a:grpSpLocks/>
          </p:cNvGrpSpPr>
          <p:nvPr/>
        </p:nvGrpSpPr>
        <p:grpSpPr bwMode="auto">
          <a:xfrm>
            <a:off x="6003925" y="2071688"/>
            <a:ext cx="2713038" cy="1770062"/>
            <a:chOff x="126850" y="1875223"/>
            <a:chExt cx="2714408" cy="1770018"/>
          </a:xfrm>
        </p:grpSpPr>
        <p:pic>
          <p:nvPicPr>
            <p:cNvPr id="59400" name="Picture 2" descr="Image result for russell courtier colleen hunt"/>
            <p:cNvPicPr>
              <a:picLocks noChangeAspect="1" noChangeArrowheads="1"/>
            </p:cNvPicPr>
            <p:nvPr/>
          </p:nvPicPr>
          <p:blipFill>
            <a:blip r:embed="rId4" cstate="print">
              <a:extLst>
                <a:ext uri="{28A0092B-C50C-407E-A947-70E740481C1C}">
                  <a14:useLocalDpi xmlns:a14="http://schemas.microsoft.com/office/drawing/2010/main" val="0"/>
                </a:ext>
              </a:extLst>
            </a:blip>
            <a:srcRect l="14755" t="15865" r="16255" b="14287"/>
            <a:stretch>
              <a:fillRect/>
            </a:stretch>
          </p:blipFill>
          <p:spPr bwMode="auto">
            <a:xfrm>
              <a:off x="190157" y="1875223"/>
              <a:ext cx="2615519" cy="149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401" name="TextBox 4"/>
            <p:cNvSpPr txBox="1">
              <a:spLocks noChangeArrowheads="1"/>
            </p:cNvSpPr>
            <p:nvPr/>
          </p:nvSpPr>
          <p:spPr bwMode="auto">
            <a:xfrm>
              <a:off x="126850" y="3337464"/>
              <a:ext cx="271440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pPr>
              <a:r>
                <a:rPr lang="en-US" altLang="en-US" sz="1400" i="1" dirty="0">
                  <a:latin typeface="Times New Roman" panose="02020603050405020304" pitchFamily="18" charset="0"/>
                  <a:cs typeface="Times New Roman" panose="02020603050405020304" pitchFamily="18" charset="0"/>
                </a:rPr>
                <a:t>Russel Courtier and Colleen Hunt</a:t>
              </a:r>
              <a:endParaRPr lang="en-US" altLang="en-US" sz="1800" i="1" dirty="0">
                <a:latin typeface="Times New Roman" panose="02020603050405020304" pitchFamily="18" charset="0"/>
                <a:cs typeface="Times New Roman" panose="02020603050405020304" pitchFamily="18" charset="0"/>
              </a:endParaRPr>
            </a:p>
          </p:txBody>
        </p:sp>
      </p:grpSp>
      <p:grpSp>
        <p:nvGrpSpPr>
          <p:cNvPr id="59397" name="Group 6"/>
          <p:cNvGrpSpPr>
            <a:grpSpLocks/>
          </p:cNvGrpSpPr>
          <p:nvPr/>
        </p:nvGrpSpPr>
        <p:grpSpPr bwMode="auto">
          <a:xfrm>
            <a:off x="6581775" y="4133850"/>
            <a:ext cx="1584325" cy="1616075"/>
            <a:chOff x="503292" y="3742108"/>
            <a:chExt cx="1584991" cy="1615488"/>
          </a:xfrm>
        </p:grpSpPr>
        <p:pic>
          <p:nvPicPr>
            <p:cNvPr id="59398" name="Picture 5"/>
            <p:cNvPicPr>
              <a:picLocks noChangeAspect="1"/>
            </p:cNvPicPr>
            <p:nvPr/>
          </p:nvPicPr>
          <p:blipFill>
            <a:blip r:embed="rId5" cstate="print">
              <a:extLst>
                <a:ext uri="{28A0092B-C50C-407E-A947-70E740481C1C}">
                  <a14:useLocalDpi xmlns:a14="http://schemas.microsoft.com/office/drawing/2010/main" val="0"/>
                </a:ext>
              </a:extLst>
            </a:blip>
            <a:srcRect b="20322"/>
            <a:stretch>
              <a:fillRect/>
            </a:stretch>
          </p:blipFill>
          <p:spPr bwMode="auto">
            <a:xfrm>
              <a:off x="503292" y="3742108"/>
              <a:ext cx="1584991" cy="1331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9" name="TextBox 8"/>
            <p:cNvSpPr txBox="1">
              <a:spLocks noChangeArrowheads="1"/>
            </p:cNvSpPr>
            <p:nvPr/>
          </p:nvSpPr>
          <p:spPr bwMode="auto">
            <a:xfrm>
              <a:off x="575493" y="5019042"/>
              <a:ext cx="14405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pPr>
              <a:r>
                <a:rPr lang="en-US" altLang="en-US" sz="1600" i="1" dirty="0">
                  <a:latin typeface="Times New Roman" panose="02020603050405020304" pitchFamily="18" charset="0"/>
                  <a:cs typeface="Times New Roman" panose="02020603050405020304" pitchFamily="18" charset="0"/>
                </a:rPr>
                <a:t>Daniel Rowe</a:t>
              </a:r>
            </a:p>
          </p:txBody>
        </p:sp>
      </p:grpSp>
    </p:spTree>
    <p:custDataLst>
      <p:tags r:id="rId1"/>
    </p:custData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Content Placeholder 3"/>
          <p:cNvSpPr>
            <a:spLocks noGrp="1"/>
          </p:cNvSpPr>
          <p:nvPr>
            <p:ph idx="1"/>
          </p:nvPr>
        </p:nvSpPr>
        <p:spPr/>
        <p:txBody>
          <a:bodyPr/>
          <a:lstStyle/>
          <a:p>
            <a:r>
              <a:rPr lang="en-US" altLang="en-US" sz="2400" dirty="0" smtClean="0"/>
              <a:t>Since 2016: at least 19 flier incidents at colleges, religious facilities, residential neighborhoods, and transportation hubs in NJ and the surrounding region. </a:t>
            </a:r>
          </a:p>
          <a:p>
            <a:pPr lvl="1"/>
            <a:r>
              <a:rPr lang="en-US" altLang="en-US" sz="2000" dirty="0" smtClean="0"/>
              <a:t>Recruitment and intimidation </a:t>
            </a:r>
          </a:p>
        </p:txBody>
      </p:sp>
      <p:sp>
        <p:nvSpPr>
          <p:cNvPr id="61443" name="Title 1"/>
          <p:cNvSpPr>
            <a:spLocks noGrp="1"/>
          </p:cNvSpPr>
          <p:nvPr>
            <p:ph type="title"/>
          </p:nvPr>
        </p:nvSpPr>
        <p:spPr/>
        <p:txBody>
          <a:bodyPr/>
          <a:lstStyle/>
          <a:p>
            <a:r>
              <a:rPr lang="en-US" altLang="en-US" sz="4800" dirty="0" smtClean="0">
                <a:latin typeface="Arial Black" panose="020B0A04020102020204" pitchFamily="34" charset="0"/>
              </a:rPr>
              <a:t>Flier Distribution in New Jersey</a:t>
            </a:r>
          </a:p>
        </p:txBody>
      </p:sp>
      <p:pic>
        <p:nvPicPr>
          <p:cNvPr id="7" name="Picture 6"/>
          <p:cNvPicPr/>
          <p:nvPr/>
        </p:nvPicPr>
        <p:blipFill>
          <a:blip r:embed="rId4"/>
          <a:stretch>
            <a:fillRect/>
          </a:stretch>
        </p:blipFill>
        <p:spPr>
          <a:xfrm>
            <a:off x="319088" y="3584575"/>
            <a:ext cx="1555750" cy="2062163"/>
          </a:xfrm>
          <a:prstGeom prst="rect">
            <a:avLst/>
          </a:prstGeom>
          <a:effectLst>
            <a:outerShdw blurRad="50800" dist="38100" dir="8100000" algn="tr" rotWithShape="0">
              <a:prstClr val="black">
                <a:alpha val="40000"/>
              </a:prstClr>
            </a:outerShdw>
          </a:effectLst>
        </p:spPr>
      </p:pic>
      <p:pic>
        <p:nvPicPr>
          <p:cNvPr id="8" name="Picture 7"/>
          <p:cNvPicPr>
            <a:picLocks noChangeAspect="1"/>
          </p:cNvPicPr>
          <p:nvPr/>
        </p:nvPicPr>
        <p:blipFill rotWithShape="1">
          <a:blip r:embed="rId5"/>
          <a:srcRect l="11636" r="13646"/>
          <a:stretch/>
        </p:blipFill>
        <p:spPr>
          <a:xfrm>
            <a:off x="2301875" y="3457575"/>
            <a:ext cx="1758950" cy="2344738"/>
          </a:xfrm>
          <a:prstGeom prst="rect">
            <a:avLst/>
          </a:prstGeom>
          <a:effectLst>
            <a:outerShdw blurRad="50800" dist="38100" dir="8100000" algn="tr" rotWithShape="0">
              <a:prstClr val="black">
                <a:alpha val="40000"/>
              </a:prstClr>
            </a:outerShdw>
          </a:effectLst>
        </p:spPr>
      </p:pic>
      <p:pic>
        <p:nvPicPr>
          <p:cNvPr id="9" name="Picture 8"/>
          <p:cNvPicPr>
            <a:picLocks noChangeAspect="1"/>
          </p:cNvPicPr>
          <p:nvPr/>
        </p:nvPicPr>
        <p:blipFill rotWithShape="1">
          <a:blip r:embed="rId6"/>
          <a:srcRect t="8863" b="18557"/>
          <a:stretch/>
        </p:blipFill>
        <p:spPr>
          <a:xfrm>
            <a:off x="4397375" y="3363913"/>
            <a:ext cx="1954213" cy="2541587"/>
          </a:xfrm>
          <a:prstGeom prst="rect">
            <a:avLst/>
          </a:prstGeom>
          <a:effectLst>
            <a:outerShdw blurRad="50800" dist="38100" dir="8100000" algn="tr" rotWithShape="0">
              <a:prstClr val="black">
                <a:alpha val="40000"/>
              </a:prstClr>
            </a:outerShdw>
          </a:effectLst>
        </p:spPr>
      </p:pic>
      <p:pic>
        <p:nvPicPr>
          <p:cNvPr id="10" name="Picture 9"/>
          <p:cNvPicPr>
            <a:picLocks noChangeAspect="1"/>
          </p:cNvPicPr>
          <p:nvPr/>
        </p:nvPicPr>
        <p:blipFill>
          <a:blip r:embed="rId7"/>
          <a:stretch>
            <a:fillRect/>
          </a:stretch>
        </p:blipFill>
        <p:spPr>
          <a:xfrm>
            <a:off x="6702425" y="3352800"/>
            <a:ext cx="2054225" cy="2552700"/>
          </a:xfrm>
          <a:prstGeom prst="rect">
            <a:avLst/>
          </a:prstGeom>
          <a:effectLst>
            <a:outerShdw blurRad="50800" dist="38100" dir="8100000" algn="tr" rotWithShape="0">
              <a:prstClr val="black">
                <a:alpha val="40000"/>
              </a:prstClr>
            </a:outerShdw>
          </a:effectLst>
        </p:spPr>
      </p:pic>
    </p:spTree>
    <p:custDataLst>
      <p:tags r:id="rId1"/>
    </p:custData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r>
              <a:rPr lang="en-US" altLang="en-US" sz="4800" dirty="0" smtClean="0">
                <a:latin typeface="Arial Black" panose="020B0A04020102020204" pitchFamily="34" charset="0"/>
              </a:rPr>
              <a:t>Black Separatists</a:t>
            </a:r>
          </a:p>
        </p:txBody>
      </p:sp>
      <p:sp>
        <p:nvSpPr>
          <p:cNvPr id="63491" name="Content Placeholder 2"/>
          <p:cNvSpPr>
            <a:spLocks noGrp="1"/>
          </p:cNvSpPr>
          <p:nvPr>
            <p:ph idx="1"/>
          </p:nvPr>
        </p:nvSpPr>
        <p:spPr/>
        <p:txBody>
          <a:bodyPr/>
          <a:lstStyle/>
          <a:p>
            <a:pPr marL="0" indent="0">
              <a:buFontTx/>
              <a:buNone/>
            </a:pPr>
            <a:r>
              <a:rPr lang="en-US" altLang="en-US" sz="2400" dirty="0" smtClean="0"/>
              <a:t>Black separatist extremists are individuals or groups that seek to establish an independent nation for people of African descent through force or violence. These groups claim superiority over whites, are typically anti-Semitic, and oppose integration and racial intermarriage.</a:t>
            </a:r>
          </a:p>
        </p:txBody>
      </p:sp>
      <p:pic>
        <p:nvPicPr>
          <p:cNvPr id="63492" name="Picture 4" descr=" Multiple law enforcement agencies swarmed the Harlem church.  "/>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14925" y="3576009"/>
            <a:ext cx="3851322"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3" name="TextBox 3"/>
          <p:cNvSpPr txBox="1">
            <a:spLocks noChangeArrowheads="1"/>
          </p:cNvSpPr>
          <p:nvPr/>
        </p:nvSpPr>
        <p:spPr bwMode="auto">
          <a:xfrm>
            <a:off x="442959" y="3576009"/>
            <a:ext cx="4144963"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2400" dirty="0">
                <a:latin typeface="+mn-lt"/>
                <a:cs typeface="Times New Roman" panose="02020603050405020304" pitchFamily="18" charset="0"/>
              </a:rPr>
              <a:t>5 attacks; perceived incidents of police brutality</a:t>
            </a:r>
          </a:p>
          <a:p>
            <a:pPr lvl="1">
              <a:spcBef>
                <a:spcPct val="0"/>
              </a:spcBef>
              <a:buFont typeface="Arial" panose="020B0604020202020204" pitchFamily="34" charset="0"/>
              <a:buChar char="•"/>
            </a:pPr>
            <a:r>
              <a:rPr lang="en-US" altLang="en-US" sz="2400" dirty="0">
                <a:latin typeface="+mn-lt"/>
                <a:cs typeface="Times New Roman" panose="02020603050405020304" pitchFamily="18" charset="0"/>
              </a:rPr>
              <a:t>Micah Johnson</a:t>
            </a:r>
          </a:p>
          <a:p>
            <a:pPr lvl="1">
              <a:spcBef>
                <a:spcPct val="0"/>
              </a:spcBef>
              <a:buFont typeface="Arial" panose="020B0604020202020204" pitchFamily="34" charset="0"/>
              <a:buChar char="•"/>
            </a:pPr>
            <a:r>
              <a:rPr lang="en-US" altLang="en-US" sz="2400" dirty="0">
                <a:latin typeface="+mn-lt"/>
                <a:cs typeface="Times New Roman" panose="02020603050405020304" pitchFamily="18" charset="0"/>
              </a:rPr>
              <a:t>Gavin </a:t>
            </a:r>
            <a:r>
              <a:rPr lang="en-US" altLang="en-US" sz="2400" dirty="0" smtClean="0">
                <a:latin typeface="+mn-lt"/>
                <a:cs typeface="Times New Roman" panose="02020603050405020304" pitchFamily="18" charset="0"/>
              </a:rPr>
              <a:t>Long</a:t>
            </a:r>
            <a:endParaRPr lang="en-US" altLang="en-US" sz="1800" dirty="0">
              <a:latin typeface="Arial Black" panose="020B0A04020102020204" pitchFamily="34" charset="0"/>
            </a:endParaRPr>
          </a:p>
          <a:p>
            <a:pPr lvl="1">
              <a:spcBef>
                <a:spcPct val="0"/>
              </a:spcBef>
              <a:buFont typeface="Arial" panose="020B0604020202020204" pitchFamily="34" charset="0"/>
              <a:buChar char="•"/>
            </a:pPr>
            <a:endParaRPr lang="en-US" altLang="en-US" sz="1800" dirty="0">
              <a:latin typeface="Arial Black" panose="020B0A04020102020204" pitchFamily="34" charset="0"/>
            </a:endParaRPr>
          </a:p>
        </p:txBody>
      </p:sp>
      <p:sp>
        <p:nvSpPr>
          <p:cNvPr id="63494" name="TextBox 6"/>
          <p:cNvSpPr txBox="1">
            <a:spLocks noChangeArrowheads="1"/>
          </p:cNvSpPr>
          <p:nvPr/>
        </p:nvSpPr>
        <p:spPr bwMode="auto">
          <a:xfrm>
            <a:off x="442959" y="5181365"/>
            <a:ext cx="465772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2400" dirty="0">
                <a:latin typeface="+mn-lt"/>
                <a:cs typeface="Times New Roman" panose="02020603050405020304" pitchFamily="18" charset="0"/>
              </a:rPr>
              <a:t>Blended extremism – BSE/SCE</a:t>
            </a:r>
            <a:endParaRPr lang="en-US" altLang="en-US" sz="2400" dirty="0">
              <a:latin typeface="+mn-lt"/>
            </a:endParaRPr>
          </a:p>
          <a:p>
            <a:pPr lvl="1">
              <a:spcBef>
                <a:spcPct val="0"/>
              </a:spcBef>
              <a:buFont typeface="Arial" panose="020B0604020202020204" pitchFamily="34" charset="0"/>
              <a:buChar char="•"/>
            </a:pPr>
            <a:endParaRPr lang="en-US" altLang="en-US" sz="1800" dirty="0">
              <a:latin typeface="Arial Black" panose="020B0A04020102020204" pitchFamily="34" charset="0"/>
            </a:endParaRPr>
          </a:p>
        </p:txBody>
      </p:sp>
    </p:spTree>
    <p:custDataLst>
      <p:tags r:id="rId1"/>
    </p:custData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63513" y="1565275"/>
            <a:ext cx="4800600" cy="2352675"/>
          </a:xfrm>
        </p:spPr>
        <p:txBody>
          <a:bodyPr>
            <a:normAutofit fontScale="25000" lnSpcReduction="20000"/>
          </a:bodyPr>
          <a:lstStyle/>
          <a:p>
            <a:pPr marL="0" indent="0">
              <a:buFontTx/>
              <a:buNone/>
              <a:defRPr/>
            </a:pPr>
            <a:r>
              <a:rPr lang="en-US" sz="9600" dirty="0">
                <a:solidFill>
                  <a:prstClr val="black"/>
                </a:solidFill>
              </a:rPr>
              <a:t>A</a:t>
            </a:r>
            <a:r>
              <a:rPr lang="en-US" sz="9600" dirty="0" smtClean="0">
                <a:solidFill>
                  <a:prstClr val="black"/>
                </a:solidFill>
              </a:rPr>
              <a:t>narchism </a:t>
            </a:r>
            <a:r>
              <a:rPr lang="en-US" sz="9600" dirty="0">
                <a:solidFill>
                  <a:prstClr val="black"/>
                </a:solidFill>
              </a:rPr>
              <a:t>is a belief that society should exist absent of oppressive governments, laws, police, or any other authority. </a:t>
            </a:r>
            <a:endParaRPr lang="en-US" sz="9600" i="1" dirty="0" smtClean="0">
              <a:solidFill>
                <a:prstClr val="black"/>
              </a:solidFill>
            </a:endParaRPr>
          </a:p>
          <a:p>
            <a:pPr marL="0" indent="0">
              <a:buFontTx/>
              <a:buNone/>
              <a:defRPr/>
            </a:pPr>
            <a:r>
              <a:rPr lang="en-US" sz="9600" b="1" dirty="0" smtClean="0">
                <a:solidFill>
                  <a:prstClr val="black"/>
                </a:solidFill>
              </a:rPr>
              <a:t>Anarchist </a:t>
            </a:r>
            <a:r>
              <a:rPr lang="en-US" sz="9600" b="1" dirty="0">
                <a:solidFill>
                  <a:prstClr val="black"/>
                </a:solidFill>
              </a:rPr>
              <a:t>extremists </a:t>
            </a:r>
            <a:r>
              <a:rPr lang="en-US" sz="9600" dirty="0">
                <a:solidFill>
                  <a:prstClr val="black"/>
                </a:solidFill>
              </a:rPr>
              <a:t>advocate violence in furtherance of this ideology and frequently identify with sub-movements such as anti-racism, anti-capitalism, anti-globalism, and environmental extremism</a:t>
            </a:r>
            <a:r>
              <a:rPr lang="en-US" sz="6000" dirty="0">
                <a:solidFill>
                  <a:prstClr val="black"/>
                </a:solidFill>
              </a:rPr>
              <a:t>.</a:t>
            </a:r>
          </a:p>
          <a:p>
            <a:pPr marL="0" indent="0">
              <a:buFontTx/>
              <a:buNone/>
              <a:defRPr/>
            </a:pPr>
            <a:endParaRPr lang="en-US" i="1" dirty="0" smtClean="0"/>
          </a:p>
          <a:p>
            <a:pPr>
              <a:defRPr/>
            </a:pPr>
            <a:endParaRPr lang="en-US" dirty="0"/>
          </a:p>
        </p:txBody>
      </p:sp>
      <p:sp>
        <p:nvSpPr>
          <p:cNvPr id="65539" name="Title 3"/>
          <p:cNvSpPr>
            <a:spLocks noGrp="1"/>
          </p:cNvSpPr>
          <p:nvPr>
            <p:ph type="title"/>
          </p:nvPr>
        </p:nvSpPr>
        <p:spPr>
          <a:xfrm>
            <a:off x="1284798" y="120650"/>
            <a:ext cx="6710362" cy="1325563"/>
          </a:xfrm>
        </p:spPr>
        <p:txBody>
          <a:bodyPr/>
          <a:lstStyle/>
          <a:p>
            <a:r>
              <a:rPr lang="en-US" altLang="en-US" sz="4800" dirty="0" smtClean="0">
                <a:latin typeface="Arial Black" panose="020B0A04020102020204" pitchFamily="34" charset="0"/>
              </a:rPr>
              <a:t>Anarchist Extremists</a:t>
            </a:r>
          </a:p>
        </p:txBody>
      </p:sp>
      <p:pic>
        <p:nvPicPr>
          <p:cNvPr id="65540" name="Picture 10" descr="http://www.anarchism.net/images/download_bf_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30875" y="1903413"/>
            <a:ext cx="966788"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05400" y="2860675"/>
            <a:ext cx="3784600" cy="253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2" name="Text Box 2"/>
          <p:cNvSpPr txBox="1">
            <a:spLocks noChangeArrowheads="1"/>
          </p:cNvSpPr>
          <p:nvPr/>
        </p:nvSpPr>
        <p:spPr bwMode="auto">
          <a:xfrm>
            <a:off x="5186363" y="5430838"/>
            <a:ext cx="3703637" cy="6492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pPr>
            <a:r>
              <a:rPr lang="en-US" altLang="en-US" sz="1200" dirty="0">
                <a:latin typeface="+mn-lt"/>
                <a:ea typeface="Calibri" panose="020F0502020204030204" pitchFamily="34" charset="0"/>
                <a:cs typeface="Times New Roman" panose="02020603050405020304" pitchFamily="18" charset="0"/>
              </a:rPr>
              <a:t>Anarchist extremists attack Ku Klux Klan members during a counter-protest in Anaheim, California, February 2016.</a:t>
            </a:r>
          </a:p>
        </p:txBody>
      </p:sp>
      <p:pic>
        <p:nvPicPr>
          <p:cNvPr id="65543" name="Picture 2" descr="https://upload.wikimedia.org/wikipedia/en/3/3a/Anti-Racist_Action_(emble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64425" y="1863725"/>
            <a:ext cx="920750"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4" name="TextBox 2"/>
          <p:cNvSpPr txBox="1">
            <a:spLocks noChangeArrowheads="1"/>
          </p:cNvSpPr>
          <p:nvPr/>
        </p:nvSpPr>
        <p:spPr bwMode="auto">
          <a:xfrm>
            <a:off x="144179" y="4970651"/>
            <a:ext cx="44958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pPr>
            <a:r>
              <a:rPr lang="en-US" altLang="en-US" sz="2400" dirty="0">
                <a:latin typeface="+mn-lt"/>
                <a:cs typeface="Arial" panose="020B0604020202020204" pitchFamily="34" charset="0"/>
              </a:rPr>
              <a:t>Anarchist extremism in NJ in 2012</a:t>
            </a:r>
          </a:p>
          <a:p>
            <a:pPr>
              <a:spcBef>
                <a:spcPct val="0"/>
              </a:spcBef>
            </a:pPr>
            <a:r>
              <a:rPr lang="en-US" altLang="en-US" sz="2400" dirty="0">
                <a:latin typeface="+mn-lt"/>
                <a:cs typeface="Arial" panose="020B0604020202020204" pitchFamily="34" charset="0"/>
              </a:rPr>
              <a:t>Counter-protestors: Sacramento, Anaheim CA</a:t>
            </a:r>
          </a:p>
        </p:txBody>
      </p:sp>
    </p:spTree>
    <p:custDataLst>
      <p:tags r:id="rId1"/>
    </p:custData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US" altLang="en-US" sz="4800" dirty="0" smtClean="0">
                <a:latin typeface="Arial Black" panose="020B0A04020102020204" pitchFamily="34" charset="0"/>
              </a:rPr>
              <a:t>Returning Jihadists Pose Low Threat</a:t>
            </a:r>
          </a:p>
        </p:txBody>
      </p:sp>
      <p:sp>
        <p:nvSpPr>
          <p:cNvPr id="3" name="Content Placeholder 2"/>
          <p:cNvSpPr>
            <a:spLocks noGrp="1"/>
          </p:cNvSpPr>
          <p:nvPr>
            <p:ph idx="1"/>
          </p:nvPr>
        </p:nvSpPr>
        <p:spPr>
          <a:xfrm>
            <a:off x="204788" y="1954213"/>
            <a:ext cx="4537075" cy="4216400"/>
          </a:xfrm>
        </p:spPr>
        <p:txBody>
          <a:bodyPr>
            <a:normAutofit fontScale="92500" lnSpcReduction="20000"/>
          </a:bodyPr>
          <a:lstStyle/>
          <a:p>
            <a:pPr>
              <a:defRPr/>
            </a:pPr>
            <a:r>
              <a:rPr lang="en-US" dirty="0"/>
              <a:t>New Jersey faces a minimal </a:t>
            </a:r>
            <a:r>
              <a:rPr lang="en-US" dirty="0" smtClean="0"/>
              <a:t>threat from returning jihadists. </a:t>
            </a:r>
          </a:p>
          <a:p>
            <a:pPr>
              <a:defRPr/>
            </a:pPr>
            <a:r>
              <a:rPr lang="en-US" dirty="0"/>
              <a:t>Since 2011, approximately 270 Americans—120 of whom have been arrested—either traveled or attempted to travel to Iraq and </a:t>
            </a:r>
            <a:r>
              <a:rPr lang="en-US" dirty="0" smtClean="0"/>
              <a:t>Syria.</a:t>
            </a:r>
          </a:p>
        </p:txBody>
      </p:sp>
      <p:pic>
        <p:nvPicPr>
          <p:cNvPr id="6" name="Picture 5"/>
          <p:cNvPicPr>
            <a:picLocks noChangeAspect="1"/>
          </p:cNvPicPr>
          <p:nvPr/>
        </p:nvPicPr>
        <p:blipFill>
          <a:blip r:embed="rId4"/>
          <a:stretch>
            <a:fillRect/>
          </a:stretch>
        </p:blipFill>
        <p:spPr>
          <a:xfrm>
            <a:off x="5013325" y="2463800"/>
            <a:ext cx="3660775" cy="2940050"/>
          </a:xfrm>
          <a:prstGeom prst="rect">
            <a:avLst/>
          </a:prstGeom>
          <a:ln>
            <a:noFill/>
          </a:ln>
          <a:effectLst>
            <a:outerShdw blurRad="292100" dist="139700" dir="2700000" algn="tl" rotWithShape="0">
              <a:srgbClr val="333333">
                <a:alpha val="65000"/>
              </a:srgbClr>
            </a:outerShdw>
          </a:effectLst>
        </p:spPr>
      </p:pic>
    </p:spTree>
    <p:custDataLst>
      <p:tags r:id="rId1"/>
    </p:custData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p:txBody>
          <a:bodyPr/>
          <a:lstStyle/>
          <a:p>
            <a:r>
              <a:rPr lang="en-US" altLang="en-US" sz="4800" dirty="0" smtClean="0">
                <a:latin typeface="Arial Black" panose="020B0A04020102020204" pitchFamily="34" charset="0"/>
              </a:rPr>
              <a:t>Low Threat </a:t>
            </a:r>
          </a:p>
        </p:txBody>
      </p:sp>
      <p:sp>
        <p:nvSpPr>
          <p:cNvPr id="67587" name="Content Placeholder 2"/>
          <p:cNvSpPr>
            <a:spLocks noGrp="1"/>
          </p:cNvSpPr>
          <p:nvPr>
            <p:ph idx="1"/>
          </p:nvPr>
        </p:nvSpPr>
        <p:spPr>
          <a:xfrm>
            <a:off x="319088" y="2084388"/>
            <a:ext cx="5097462" cy="2643187"/>
          </a:xfrm>
        </p:spPr>
        <p:txBody>
          <a:bodyPr/>
          <a:lstStyle/>
          <a:p>
            <a:r>
              <a:rPr lang="en-US" altLang="en-US" dirty="0" smtClean="0"/>
              <a:t>Anti-Abortion Extremists</a:t>
            </a:r>
          </a:p>
          <a:p>
            <a:r>
              <a:rPr lang="en-US" altLang="en-US" dirty="0" smtClean="0"/>
              <a:t>Animal Rights Extremists</a:t>
            </a:r>
          </a:p>
          <a:p>
            <a:r>
              <a:rPr lang="en-US" altLang="en-US" dirty="0" smtClean="0"/>
              <a:t>Environmental Extremists </a:t>
            </a:r>
          </a:p>
        </p:txBody>
      </p:sp>
      <p:pic>
        <p:nvPicPr>
          <p:cNvPr id="3074" name="Picture 2" descr="Image result for animal rights extremists"/>
          <p:cNvPicPr>
            <a:picLocks noChangeAspect="1" noChangeArrowheads="1"/>
          </p:cNvPicPr>
          <p:nvPr/>
        </p:nvPicPr>
        <p:blipFill rotWithShape="1">
          <a:blip r:embed="rId4"/>
          <a:srcRect l="14617" t="2047" r="28188" b="-2047"/>
          <a:stretch/>
        </p:blipFill>
        <p:spPr bwMode="auto">
          <a:xfrm>
            <a:off x="5905500" y="4565650"/>
            <a:ext cx="1384300" cy="13620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50" name="Picture 2" descr="Image result for environmental rights extremism"/>
          <p:cNvPicPr>
            <a:picLocks noChangeAspect="1" noChangeArrowheads="1"/>
          </p:cNvPicPr>
          <p:nvPr/>
        </p:nvPicPr>
        <p:blipFill rotWithShape="1">
          <a:blip r:embed="rId5"/>
          <a:srcRect l="3063" t="14355" r="3295" b="15226"/>
          <a:stretch/>
        </p:blipFill>
        <p:spPr bwMode="auto">
          <a:xfrm>
            <a:off x="958850" y="4495800"/>
            <a:ext cx="3184525" cy="20796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52" name="Picture 4" descr="Image result for anti-abortion extremists robert dear"/>
          <p:cNvPicPr>
            <a:picLocks noChangeAspect="1" noChangeArrowheads="1"/>
          </p:cNvPicPr>
          <p:nvPr/>
        </p:nvPicPr>
        <p:blipFill>
          <a:blip r:embed="rId6"/>
          <a:srcRect/>
          <a:stretch>
            <a:fillRect/>
          </a:stretch>
        </p:blipFill>
        <p:spPr bwMode="auto">
          <a:xfrm>
            <a:off x="5722144" y="1776413"/>
            <a:ext cx="2884487" cy="20732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67591" name="TextBox 3"/>
          <p:cNvSpPr txBox="1">
            <a:spLocks noChangeArrowheads="1"/>
          </p:cNvSpPr>
          <p:nvPr/>
        </p:nvSpPr>
        <p:spPr bwMode="auto">
          <a:xfrm>
            <a:off x="6029325" y="3898900"/>
            <a:ext cx="11350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400" i="1" dirty="0">
                <a:latin typeface="Times New Roman" panose="02020603050405020304" pitchFamily="18" charset="0"/>
                <a:cs typeface="Times New Roman" panose="02020603050405020304" pitchFamily="18" charset="0"/>
              </a:rPr>
              <a:t>Robert Dear</a:t>
            </a:r>
          </a:p>
        </p:txBody>
      </p:sp>
    </p:spTree>
    <p:custDataLst>
      <p:tags r:id="rId1"/>
    </p:custData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30414" y="1708483"/>
            <a:ext cx="4065587" cy="2571750"/>
          </a:xfrm>
        </p:spPr>
        <p:txBody>
          <a:bodyPr>
            <a:normAutofit fontScale="77500" lnSpcReduction="20000"/>
          </a:bodyPr>
          <a:lstStyle/>
          <a:p>
            <a:pPr marL="0" indent="0">
              <a:buFontTx/>
              <a:buNone/>
              <a:defRPr/>
            </a:pPr>
            <a:r>
              <a:rPr lang="en-US" dirty="0"/>
              <a:t>Anti-abortion extremists are individuals or groups who believe abortion is unethical and that violence is justified against people and establishments providing abortion services</a:t>
            </a:r>
            <a:r>
              <a:rPr lang="en-US" dirty="0" smtClean="0"/>
              <a:t>.</a:t>
            </a:r>
          </a:p>
          <a:p>
            <a:pPr marL="0" indent="0">
              <a:buFontTx/>
              <a:buNone/>
              <a:defRPr/>
            </a:pPr>
            <a:endParaRPr lang="en-US" dirty="0"/>
          </a:p>
          <a:p>
            <a:pPr marL="0" indent="0">
              <a:buFontTx/>
              <a:buNone/>
              <a:defRPr/>
            </a:pPr>
            <a:endParaRPr lang="en-US" dirty="0" smtClean="0"/>
          </a:p>
          <a:p>
            <a:pPr marL="0" indent="0">
              <a:buFontTx/>
              <a:buNone/>
              <a:defRPr/>
            </a:pPr>
            <a:endParaRPr lang="en-US" dirty="0" smtClean="0"/>
          </a:p>
          <a:p>
            <a:pPr marL="0" indent="0">
              <a:buFontTx/>
              <a:buNone/>
              <a:defRPr/>
            </a:pPr>
            <a:endParaRPr lang="en-US" i="1" dirty="0" smtClean="0"/>
          </a:p>
          <a:p>
            <a:pPr>
              <a:defRPr/>
            </a:pPr>
            <a:endParaRPr lang="en-US" dirty="0"/>
          </a:p>
        </p:txBody>
      </p:sp>
      <p:sp>
        <p:nvSpPr>
          <p:cNvPr id="69635" name="Title 3"/>
          <p:cNvSpPr>
            <a:spLocks noGrp="1"/>
          </p:cNvSpPr>
          <p:nvPr>
            <p:ph type="title"/>
          </p:nvPr>
        </p:nvSpPr>
        <p:spPr>
          <a:xfrm>
            <a:off x="1371600" y="76200"/>
            <a:ext cx="6710363" cy="1325563"/>
          </a:xfrm>
        </p:spPr>
        <p:txBody>
          <a:bodyPr/>
          <a:lstStyle/>
          <a:p>
            <a:r>
              <a:rPr lang="en-US" altLang="en-US" sz="4800" dirty="0" smtClean="0">
                <a:latin typeface="Arial Black" panose="020B0A04020102020204" pitchFamily="34" charset="0"/>
              </a:rPr>
              <a:t>Anti-Abortion Extremists</a:t>
            </a:r>
          </a:p>
        </p:txBody>
      </p:sp>
      <p:sp>
        <p:nvSpPr>
          <p:cNvPr id="69636" name="TextBox 2"/>
          <p:cNvSpPr txBox="1">
            <a:spLocks noChangeArrowheads="1"/>
          </p:cNvSpPr>
          <p:nvPr/>
        </p:nvSpPr>
        <p:spPr bwMode="auto">
          <a:xfrm>
            <a:off x="330414" y="4338664"/>
            <a:ext cx="3631986" cy="923330"/>
          </a:xfrm>
          <a:prstGeom prst="rect">
            <a:avLst/>
          </a:prstGeom>
          <a:noFill/>
          <a:ln w="28575">
            <a:solidFill>
              <a:schemeClr val="tx1">
                <a:alpha val="87842"/>
              </a:schemeClr>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800" dirty="0">
                <a:latin typeface="+mn-lt"/>
                <a:cs typeface="Times New Roman" panose="02020603050405020304" pitchFamily="18" charset="0"/>
              </a:rPr>
              <a:t>NJ has 26 Planned Parenthood facilities, more than 170 ambulatory surgical care centers.</a:t>
            </a:r>
          </a:p>
        </p:txBody>
      </p:sp>
      <p:pic>
        <p:nvPicPr>
          <p:cNvPr id="69637"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332074" y="1708483"/>
            <a:ext cx="4638675"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3"/>
          <p:cNvSpPr>
            <a:spLocks noGrp="1"/>
          </p:cNvSpPr>
          <p:nvPr>
            <p:ph type="title"/>
          </p:nvPr>
        </p:nvSpPr>
        <p:spPr>
          <a:xfrm>
            <a:off x="0" y="232441"/>
            <a:ext cx="9144000" cy="1325562"/>
          </a:xfrm>
        </p:spPr>
        <p:txBody>
          <a:bodyPr/>
          <a:lstStyle/>
          <a:p>
            <a:r>
              <a:rPr lang="en-US" altLang="en-US" sz="4800" dirty="0" smtClean="0">
                <a:latin typeface="Arial Black" panose="020B0A04020102020204" pitchFamily="34" charset="0"/>
              </a:rPr>
              <a:t>Animal and Environmental Extremists </a:t>
            </a:r>
          </a:p>
        </p:txBody>
      </p:sp>
      <p:sp>
        <p:nvSpPr>
          <p:cNvPr id="5" name="Content Placeholder 1"/>
          <p:cNvSpPr>
            <a:spLocks noGrp="1"/>
          </p:cNvSpPr>
          <p:nvPr>
            <p:ph idx="1"/>
          </p:nvPr>
        </p:nvSpPr>
        <p:spPr>
          <a:xfrm>
            <a:off x="142875" y="1800225"/>
            <a:ext cx="5815013" cy="4200525"/>
          </a:xfrm>
        </p:spPr>
        <p:txBody>
          <a:bodyPr>
            <a:normAutofit fontScale="70000" lnSpcReduction="20000"/>
          </a:bodyPr>
          <a:lstStyle/>
          <a:p>
            <a:pPr marL="0" indent="0">
              <a:buFontTx/>
              <a:buNone/>
              <a:defRPr/>
            </a:pPr>
            <a:r>
              <a:rPr lang="en-US" dirty="0" smtClean="0"/>
              <a:t>Animal Rights Extremists: </a:t>
            </a:r>
          </a:p>
          <a:p>
            <a:pPr>
              <a:defRPr/>
            </a:pPr>
            <a:r>
              <a:rPr lang="en-US" dirty="0" smtClean="0"/>
              <a:t>Inflict economic damage on individuals or groups that believe all animals have equal rights of life and liberty. These individuals are willing to conduct criminal activity to advance this ideology. </a:t>
            </a:r>
          </a:p>
          <a:p>
            <a:pPr marL="0" indent="0">
              <a:buFontTx/>
              <a:buNone/>
              <a:defRPr/>
            </a:pPr>
            <a:endParaRPr lang="en-US" dirty="0" smtClean="0"/>
          </a:p>
          <a:p>
            <a:pPr marL="0" indent="0">
              <a:buFontTx/>
              <a:buNone/>
              <a:defRPr/>
            </a:pPr>
            <a:r>
              <a:rPr lang="en-US" dirty="0" smtClean="0"/>
              <a:t>Environmental Extremists: </a:t>
            </a:r>
          </a:p>
          <a:p>
            <a:pPr>
              <a:defRPr/>
            </a:pPr>
            <a:r>
              <a:rPr lang="en-US" dirty="0" smtClean="0"/>
              <a:t>View manmade threats to the environment as so severe that violence and property damage are justified to prevent further destruction. </a:t>
            </a:r>
            <a:endParaRPr lang="en-US" dirty="0"/>
          </a:p>
          <a:p>
            <a:pPr marL="0" indent="0">
              <a:buFontTx/>
              <a:buNone/>
              <a:defRPr/>
            </a:pPr>
            <a:endParaRPr lang="en-US" i="1" dirty="0" smtClean="0"/>
          </a:p>
          <a:p>
            <a:pPr>
              <a:defRPr/>
            </a:pPr>
            <a:endParaRPr lang="en-US" dirty="0"/>
          </a:p>
        </p:txBody>
      </p:sp>
      <p:pic>
        <p:nvPicPr>
          <p:cNvPr id="71684" name="Picture 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57888" y="4033838"/>
            <a:ext cx="2946400" cy="1966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685" name="Picture 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86525" y="1746250"/>
            <a:ext cx="1571625" cy="212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800" dirty="0">
                <a:latin typeface="Arial Black" panose="020B0A04020102020204" pitchFamily="34" charset="0"/>
              </a:rPr>
              <a:t>Foreign Fighters</a:t>
            </a:r>
            <a:endParaRPr lang="en-US" sz="4800" dirty="0"/>
          </a:p>
        </p:txBody>
      </p:sp>
      <p:sp>
        <p:nvSpPr>
          <p:cNvPr id="3" name="Content Placeholder 2"/>
          <p:cNvSpPr>
            <a:spLocks noGrp="1"/>
          </p:cNvSpPr>
          <p:nvPr>
            <p:ph idx="1"/>
          </p:nvPr>
        </p:nvSpPr>
        <p:spPr/>
        <p:txBody>
          <a:bodyPr/>
          <a:lstStyle/>
          <a:p>
            <a:r>
              <a:rPr lang="en-US" altLang="en-US" dirty="0"/>
              <a:t>An individual who leaves his or her country of origin or habitual residence to join a foreign terrorist organization in armed conflict abroad.</a:t>
            </a:r>
          </a:p>
          <a:p>
            <a:r>
              <a:rPr lang="en-US" altLang="en-US" dirty="0"/>
              <a:t>Since 2011, approximately 270 Americans—120 of whom have been arrested—either traveled or attempted to travel to Iraq and Syria. </a:t>
            </a:r>
          </a:p>
          <a:p>
            <a:endParaRPr lang="en-US" dirty="0"/>
          </a:p>
        </p:txBody>
      </p:sp>
    </p:spTree>
    <p:extLst>
      <p:ext uri="{BB962C8B-B14F-4D97-AF65-F5344CB8AC3E}">
        <p14:creationId xmlns:p14="http://schemas.microsoft.com/office/powerpoint/2010/main" val="332348552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800" dirty="0">
                <a:latin typeface="Arial Black" panose="020B0A04020102020204" pitchFamily="34" charset="0"/>
              </a:rPr>
              <a:t>Foreign Fighters</a:t>
            </a:r>
            <a:endParaRPr lang="en-US" sz="4800" dirty="0"/>
          </a:p>
        </p:txBody>
      </p:sp>
      <p:sp>
        <p:nvSpPr>
          <p:cNvPr id="3" name="Content Placeholder 2"/>
          <p:cNvSpPr>
            <a:spLocks noGrp="1"/>
          </p:cNvSpPr>
          <p:nvPr>
            <p:ph idx="1"/>
          </p:nvPr>
        </p:nvSpPr>
        <p:spPr/>
        <p:txBody>
          <a:bodyPr/>
          <a:lstStyle/>
          <a:p>
            <a:r>
              <a:rPr lang="en-US" altLang="en-US" dirty="0"/>
              <a:t>The Islamic State of Iraq and Syria (ISIS)</a:t>
            </a:r>
          </a:p>
          <a:p>
            <a:r>
              <a:rPr lang="en-US" dirty="0">
                <a:ln w="0"/>
                <a:effectLst>
                  <a:outerShdw blurRad="38100" dist="19050" dir="2700000" algn="tl" rotWithShape="0">
                    <a:schemeClr val="dk1">
                      <a:alpha val="40000"/>
                    </a:schemeClr>
                  </a:outerShdw>
                </a:effectLst>
              </a:rPr>
              <a:t>al Qaeda</a:t>
            </a:r>
          </a:p>
          <a:p>
            <a:endParaRPr lang="en-US" dirty="0"/>
          </a:p>
        </p:txBody>
      </p:sp>
    </p:spTree>
    <p:extLst>
      <p:ext uri="{BB962C8B-B14F-4D97-AF65-F5344CB8AC3E}">
        <p14:creationId xmlns:p14="http://schemas.microsoft.com/office/powerpoint/2010/main" val="21007801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p:txBody>
          <a:bodyPr/>
          <a:lstStyle/>
          <a:p>
            <a:r>
              <a:rPr lang="en-US" altLang="en-US" dirty="0" smtClean="0">
                <a:latin typeface="Arial Black" panose="020B0A04020102020204" pitchFamily="34" charset="0"/>
              </a:rPr>
              <a:t>NTAS</a:t>
            </a:r>
          </a:p>
        </p:txBody>
      </p:sp>
      <p:sp>
        <p:nvSpPr>
          <p:cNvPr id="8195" name="Rectangle 3"/>
          <p:cNvSpPr>
            <a:spLocks noGrp="1" noChangeArrowheads="1"/>
          </p:cNvSpPr>
          <p:nvPr>
            <p:ph type="subTitle" idx="1"/>
          </p:nvPr>
        </p:nvSpPr>
        <p:spPr/>
        <p:txBody>
          <a:bodyPr/>
          <a:lstStyle/>
          <a:p>
            <a:r>
              <a:rPr lang="en-US" altLang="en-US" dirty="0" smtClean="0">
                <a:latin typeface="Arial Black" panose="020B0A04020102020204" pitchFamily="34" charset="0"/>
              </a:rPr>
              <a:t>NATIONAL TERRORISM ADVISORY SYSTEM</a:t>
            </a:r>
          </a:p>
        </p:txBody>
      </p:sp>
      <p:pic>
        <p:nvPicPr>
          <p:cNvPr id="8196" name="Picture 5" descr="Homeland Security Patc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1400" y="304800"/>
            <a:ext cx="1752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p:txBody>
          <a:bodyPr/>
          <a:lstStyle/>
          <a:p>
            <a:r>
              <a:rPr lang="en-US" altLang="en-US" sz="4800" dirty="0" smtClean="0">
                <a:latin typeface="Arial Black" panose="020B0A04020102020204" pitchFamily="34" charset="0"/>
              </a:rPr>
              <a:t>The Islamic State of Iraq and Syria (ISIS)</a:t>
            </a:r>
          </a:p>
        </p:txBody>
      </p:sp>
      <p:sp>
        <p:nvSpPr>
          <p:cNvPr id="3" name="Content Placeholder 2"/>
          <p:cNvSpPr>
            <a:spLocks noGrp="1"/>
          </p:cNvSpPr>
          <p:nvPr>
            <p:ph idx="1"/>
          </p:nvPr>
        </p:nvSpPr>
        <p:spPr/>
        <p:txBody>
          <a:bodyPr/>
          <a:lstStyle/>
          <a:p>
            <a:pPr>
              <a:defRPr/>
            </a:pPr>
            <a:r>
              <a:rPr lang="en-US" dirty="0" smtClean="0"/>
              <a:t>ISIS also </a:t>
            </a:r>
            <a:r>
              <a:rPr lang="en-US" dirty="0"/>
              <a:t>referred to as the Islamic State of Iraq and the Levant (ISIL), the Islamic State, or Daesh— split from al-Qa’ida in 2014 and established its </a:t>
            </a:r>
            <a:r>
              <a:rPr lang="en-US" dirty="0" smtClean="0"/>
              <a:t>self-proclaimed. </a:t>
            </a:r>
            <a:r>
              <a:rPr lang="en-US" dirty="0"/>
              <a:t>caliphate. </a:t>
            </a:r>
          </a:p>
          <a:p>
            <a:pPr>
              <a:defRPr/>
            </a:pPr>
            <a:endParaRPr lang="en-US" dirty="0"/>
          </a:p>
        </p:txBody>
      </p:sp>
      <p:grpSp>
        <p:nvGrpSpPr>
          <p:cNvPr id="80900" name="Group 3"/>
          <p:cNvGrpSpPr>
            <a:grpSpLocks/>
          </p:cNvGrpSpPr>
          <p:nvPr/>
        </p:nvGrpSpPr>
        <p:grpSpPr bwMode="auto">
          <a:xfrm>
            <a:off x="4957763" y="3744913"/>
            <a:ext cx="2994025" cy="2457450"/>
            <a:chOff x="5212141" y="6331472"/>
            <a:chExt cx="1806435" cy="1541280"/>
          </a:xfrm>
        </p:grpSpPr>
        <p:sp>
          <p:nvSpPr>
            <p:cNvPr id="80904" name="TextBox 4"/>
            <p:cNvSpPr txBox="1">
              <a:spLocks noChangeArrowheads="1"/>
            </p:cNvSpPr>
            <p:nvPr/>
          </p:nvSpPr>
          <p:spPr bwMode="auto">
            <a:xfrm>
              <a:off x="5630637" y="7679771"/>
              <a:ext cx="1053822" cy="192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pPr>
              <a:r>
                <a:rPr lang="en-US" altLang="en-US" sz="1400" i="1" dirty="0">
                  <a:latin typeface="Times New Roman" panose="02020603050405020304" pitchFamily="18" charset="0"/>
                  <a:cs typeface="Times New Roman" panose="02020603050405020304" pitchFamily="18" charset="0"/>
                </a:rPr>
                <a:t>ISIS’s flag</a:t>
              </a:r>
            </a:p>
          </p:txBody>
        </p:sp>
        <p:pic>
          <p:nvPicPr>
            <p:cNvPr id="80905"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212141" y="6331472"/>
              <a:ext cx="1806435" cy="1353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0901" name="Group 6"/>
          <p:cNvGrpSpPr>
            <a:grpSpLocks/>
          </p:cNvGrpSpPr>
          <p:nvPr/>
        </p:nvGrpSpPr>
        <p:grpSpPr bwMode="auto">
          <a:xfrm>
            <a:off x="563563" y="3744913"/>
            <a:ext cx="3595687" cy="2506662"/>
            <a:chOff x="8400176" y="6166576"/>
            <a:chExt cx="2169992" cy="1571834"/>
          </a:xfrm>
        </p:grpSpPr>
        <p:sp>
          <p:nvSpPr>
            <p:cNvPr id="80902" name="TextBox 7"/>
            <p:cNvSpPr txBox="1">
              <a:spLocks noChangeArrowheads="1"/>
            </p:cNvSpPr>
            <p:nvPr/>
          </p:nvSpPr>
          <p:spPr bwMode="auto">
            <a:xfrm>
              <a:off x="8400176" y="7545429"/>
              <a:ext cx="2169992" cy="192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pPr>
              <a:r>
                <a:rPr lang="en-US" altLang="en-US" sz="1400" i="1" dirty="0">
                  <a:latin typeface="Times New Roman" panose="02020603050405020304" pitchFamily="18" charset="0"/>
                  <a:cs typeface="Times New Roman" panose="02020603050405020304" pitchFamily="18" charset="0"/>
                </a:rPr>
                <a:t>Abu Bakr al-Baghdadi, ISIS’s leader</a:t>
              </a:r>
            </a:p>
          </p:txBody>
        </p:sp>
        <p:pic>
          <p:nvPicPr>
            <p:cNvPr id="80903" name="Picture 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563641" y="6166576"/>
              <a:ext cx="1806435" cy="136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ustDataLst>
      <p:tags r:id="rId1"/>
    </p:custData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p:txBody>
          <a:bodyPr/>
          <a:lstStyle/>
          <a:p>
            <a:r>
              <a:rPr lang="en-US" altLang="en-US" sz="4800" dirty="0" smtClean="0">
                <a:latin typeface="Arial Black" panose="020B0A04020102020204" pitchFamily="34" charset="0"/>
              </a:rPr>
              <a:t>The Islamic State of Iraq and Syria (ISIS)</a:t>
            </a:r>
          </a:p>
        </p:txBody>
      </p:sp>
      <p:sp>
        <p:nvSpPr>
          <p:cNvPr id="3" name="Content Placeholder 2"/>
          <p:cNvSpPr>
            <a:spLocks noGrp="1"/>
          </p:cNvSpPr>
          <p:nvPr>
            <p:ph idx="1"/>
          </p:nvPr>
        </p:nvSpPr>
        <p:spPr/>
        <p:txBody>
          <a:bodyPr/>
          <a:lstStyle/>
          <a:p>
            <a:pPr>
              <a:defRPr/>
            </a:pPr>
            <a:r>
              <a:rPr lang="en-US" altLang="en-US" dirty="0" smtClean="0">
                <a:latin typeface="Times New Roman" panose="02020603050405020304" pitchFamily="18" charset="0"/>
                <a:cs typeface="Times New Roman" panose="02020603050405020304" pitchFamily="18" charset="0"/>
              </a:rPr>
              <a:t>Since </a:t>
            </a:r>
            <a:r>
              <a:rPr lang="en-US" altLang="en-US" dirty="0">
                <a:latin typeface="Times New Roman" panose="02020603050405020304" pitchFamily="18" charset="0"/>
                <a:cs typeface="Times New Roman" panose="02020603050405020304" pitchFamily="18" charset="0"/>
              </a:rPr>
              <a:t>2015, approximately 90 individuals have been arrested in the United States for providing material support to ISIS or plotting to conduct an attack; five</a:t>
            </a:r>
            <a:r>
              <a:rPr lang="en-US" altLang="en-US" b="1" dirty="0">
                <a:solidFill>
                  <a:srgbClr val="FF0000"/>
                </a:solidFill>
                <a:latin typeface="Times New Roman" panose="02020603050405020304" pitchFamily="18" charset="0"/>
                <a:cs typeface="Times New Roman" panose="02020603050405020304" pitchFamily="18" charset="0"/>
              </a:rPr>
              <a:t> </a:t>
            </a:r>
            <a:r>
              <a:rPr lang="en-US" altLang="en-US" dirty="0">
                <a:latin typeface="Times New Roman" panose="02020603050405020304" pitchFamily="18" charset="0"/>
                <a:cs typeface="Times New Roman" panose="02020603050405020304" pitchFamily="18" charset="0"/>
              </a:rPr>
              <a:t>resided in New Jersey. </a:t>
            </a:r>
            <a:endParaRPr lang="en-US" altLang="en-US" dirty="0" smtClean="0">
              <a:latin typeface="Times New Roman" panose="02020603050405020304" pitchFamily="18" charset="0"/>
              <a:cs typeface="Times New Roman" panose="02020603050405020304" pitchFamily="18" charset="0"/>
            </a:endParaRPr>
          </a:p>
          <a:p>
            <a:pPr marL="0" indent="0">
              <a:buFontTx/>
              <a:buNone/>
              <a:defRPr/>
            </a:pPr>
            <a:endParaRPr lang="en-US" dirty="0"/>
          </a:p>
          <a:p>
            <a:pPr>
              <a:defRPr/>
            </a:pPr>
            <a:endParaRPr lang="en-US"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14600" y="4110328"/>
            <a:ext cx="3571377" cy="2670678"/>
          </a:xfrm>
          <a:prstGeom prst="rect">
            <a:avLst/>
          </a:prstGeom>
        </p:spPr>
      </p:pic>
    </p:spTree>
    <p:custDataLst>
      <p:tags r:id="rId1"/>
    </p:custDataLst>
    <p:extLst>
      <p:ext uri="{BB962C8B-B14F-4D97-AF65-F5344CB8AC3E}">
        <p14:creationId xmlns:p14="http://schemas.microsoft.com/office/powerpoint/2010/main" val="233449607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p:txBody>
          <a:bodyPr/>
          <a:lstStyle/>
          <a:p>
            <a:r>
              <a:rPr lang="en-US" altLang="en-US" sz="4800" dirty="0" smtClean="0">
                <a:latin typeface="Arial Black" panose="020B0A04020102020204" pitchFamily="34" charset="0"/>
              </a:rPr>
              <a:t>The Islamic State of Iraq and Syria (ISIS)</a:t>
            </a:r>
          </a:p>
        </p:txBody>
      </p:sp>
      <p:sp>
        <p:nvSpPr>
          <p:cNvPr id="3" name="Content Placeholder 2"/>
          <p:cNvSpPr>
            <a:spLocks noGrp="1"/>
          </p:cNvSpPr>
          <p:nvPr>
            <p:ph idx="1"/>
          </p:nvPr>
        </p:nvSpPr>
        <p:spPr/>
        <p:txBody>
          <a:bodyPr/>
          <a:lstStyle/>
          <a:p>
            <a:pPr>
              <a:defRPr/>
            </a:pPr>
            <a:r>
              <a:rPr lang="en-US" altLang="en-US" dirty="0" smtClean="0">
                <a:latin typeface="Times New Roman" panose="02020603050405020304" pitchFamily="18" charset="0"/>
                <a:cs typeface="Times New Roman" panose="02020603050405020304" pitchFamily="18" charset="0"/>
              </a:rPr>
              <a:t>Nationally</a:t>
            </a:r>
            <a:r>
              <a:rPr lang="en-US" altLang="en-US" dirty="0">
                <a:latin typeface="Times New Roman" panose="02020603050405020304" pitchFamily="18" charset="0"/>
                <a:cs typeface="Times New Roman" panose="02020603050405020304" pitchFamily="18" charset="0"/>
              </a:rPr>
              <a:t>, ISIS sympathizers conducted three successful attacks in 2016, including one at the Pulse nightclub in Orlando, Florida, where Omar Mateen killed 49 and injured 53.</a:t>
            </a:r>
          </a:p>
          <a:p>
            <a:pPr marL="0" indent="0">
              <a:buFontTx/>
              <a:buNone/>
              <a:defRPr/>
            </a:pPr>
            <a:endParaRPr lang="en-US"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90800" y="3840162"/>
            <a:ext cx="3504896" cy="2620963"/>
          </a:xfrm>
          <a:prstGeom prst="rect">
            <a:avLst/>
          </a:prstGeom>
        </p:spPr>
      </p:pic>
    </p:spTree>
    <p:custDataLst>
      <p:tags r:id="rId1"/>
    </p:custDataLst>
    <p:extLst>
      <p:ext uri="{BB962C8B-B14F-4D97-AF65-F5344CB8AC3E}">
        <p14:creationId xmlns:p14="http://schemas.microsoft.com/office/powerpoint/2010/main" val="364563625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p:txBody>
          <a:bodyPr/>
          <a:lstStyle/>
          <a:p>
            <a:r>
              <a:rPr lang="en-US" altLang="en-US" sz="4800" dirty="0" smtClean="0">
                <a:latin typeface="Arial Black" panose="020B0A04020102020204" pitchFamily="34" charset="0"/>
              </a:rPr>
              <a:t>The Islamic State of Iraq and Syria (ISIS)</a:t>
            </a:r>
          </a:p>
        </p:txBody>
      </p:sp>
      <p:sp>
        <p:nvSpPr>
          <p:cNvPr id="3" name="Content Placeholder 2"/>
          <p:cNvSpPr>
            <a:spLocks noGrp="1"/>
          </p:cNvSpPr>
          <p:nvPr>
            <p:ph idx="1"/>
          </p:nvPr>
        </p:nvSpPr>
        <p:spPr/>
        <p:txBody>
          <a:bodyPr/>
          <a:lstStyle/>
          <a:p>
            <a:pPr defTabSz="947738"/>
            <a:r>
              <a:rPr lang="en-US" altLang="en-US" dirty="0">
                <a:latin typeface="Times New Roman" panose="02020603050405020304" pitchFamily="18" charset="0"/>
                <a:cs typeface="Times New Roman" panose="02020603050405020304" pitchFamily="18" charset="0"/>
              </a:rPr>
              <a:t>Since the start of the Syrian conflict in 2011, about 160 Americans have traveled to Syria to join </a:t>
            </a:r>
            <a:r>
              <a:rPr lang="en-US" altLang="en-US" dirty="0" smtClean="0">
                <a:latin typeface="Times New Roman" panose="02020603050405020304" pitchFamily="18" charset="0"/>
                <a:cs typeface="Times New Roman" panose="02020603050405020304" pitchFamily="18" charset="0"/>
              </a:rPr>
              <a:t>groups </a:t>
            </a:r>
            <a:r>
              <a:rPr lang="en-US" altLang="en-US" dirty="0">
                <a:latin typeface="Times New Roman" panose="02020603050405020304" pitchFamily="18" charset="0"/>
                <a:cs typeface="Times New Roman" panose="02020603050405020304" pitchFamily="18" charset="0"/>
              </a:rPr>
              <a:t>such as ISIS; 40 have returned to the United States. </a:t>
            </a:r>
            <a:endParaRPr lang="en-US" altLang="en-US" dirty="0" smtClean="0">
              <a:latin typeface="Times New Roman" panose="02020603050405020304" pitchFamily="18" charset="0"/>
              <a:cs typeface="Times New Roman" panose="02020603050405020304" pitchFamily="18" charset="0"/>
            </a:endParaRPr>
          </a:p>
          <a:p>
            <a:pPr defTabSz="947738"/>
            <a:r>
              <a:rPr lang="en-US" altLang="en-US" dirty="0">
                <a:latin typeface="Times New Roman" panose="02020603050405020304" pitchFamily="18" charset="0"/>
                <a:cs typeface="Times New Roman" panose="02020603050405020304" pitchFamily="18" charset="0"/>
              </a:rPr>
              <a:t>Since the onset of US-led coalition airstrikes in September 2014, ISIS has urged supporters to carry out attacks in the West, including New York, Washington, DC, Los Angeles, and Dearborn, </a:t>
            </a:r>
            <a:r>
              <a:rPr lang="en-US" altLang="en-US" dirty="0" smtClean="0">
                <a:latin typeface="Times New Roman" panose="02020603050405020304" pitchFamily="18" charset="0"/>
                <a:cs typeface="Times New Roman" panose="02020603050405020304" pitchFamily="18" charset="0"/>
              </a:rPr>
              <a:t>Michigan.</a:t>
            </a:r>
            <a:endParaRPr lang="en-US" dirty="0"/>
          </a:p>
        </p:txBody>
      </p:sp>
    </p:spTree>
    <p:custDataLst>
      <p:tags r:id="rId1"/>
    </p:custDataLst>
    <p:extLst>
      <p:ext uri="{BB962C8B-B14F-4D97-AF65-F5344CB8AC3E}">
        <p14:creationId xmlns:p14="http://schemas.microsoft.com/office/powerpoint/2010/main" val="241980582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WordArt 4"/>
          <p:cNvSpPr>
            <a:spLocks noChangeArrowheads="1" noChangeShapeType="1" noTextEdit="1"/>
          </p:cNvSpPr>
          <p:nvPr/>
        </p:nvSpPr>
        <p:spPr bwMode="auto">
          <a:xfrm>
            <a:off x="2133600" y="381000"/>
            <a:ext cx="4724400" cy="9906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endParaRPr lang="en-US" sz="4000" kern="10" dirty="0">
              <a:effectLst>
                <a:outerShdw blurRad="38100" dist="19049" dir="2700000" algn="tl" rotWithShape="0">
                  <a:schemeClr val="tx1">
                    <a:alpha val="39998"/>
                  </a:schemeClr>
                </a:outerShdw>
              </a:effectLst>
            </a:endParaRPr>
          </a:p>
        </p:txBody>
      </p:sp>
      <p:sp>
        <p:nvSpPr>
          <p:cNvPr id="82947" name="Text Box 5"/>
          <p:cNvSpPr txBox="1">
            <a:spLocks noChangeArrowheads="1"/>
          </p:cNvSpPr>
          <p:nvPr/>
        </p:nvSpPr>
        <p:spPr bwMode="auto">
          <a:xfrm>
            <a:off x="266700" y="1474788"/>
            <a:ext cx="8610600" cy="3736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80000"/>
              </a:lnSpc>
            </a:pPr>
            <a:r>
              <a:rPr lang="en-US" altLang="en-US" dirty="0" smtClean="0"/>
              <a:t>  The </a:t>
            </a:r>
            <a:r>
              <a:rPr lang="en-US" altLang="en-US" dirty="0"/>
              <a:t>extent of corporate al Qaeda’s activity </a:t>
            </a:r>
            <a:r>
              <a:rPr lang="en-US" altLang="en-US" dirty="0" smtClean="0"/>
              <a:t>in</a:t>
            </a:r>
          </a:p>
          <a:p>
            <a:pPr eaLnBrk="1" hangingPunct="1">
              <a:lnSpc>
                <a:spcPct val="80000"/>
              </a:lnSpc>
              <a:buNone/>
            </a:pPr>
            <a:r>
              <a:rPr lang="en-US" altLang="en-US" dirty="0"/>
              <a:t> </a:t>
            </a:r>
            <a:r>
              <a:rPr lang="en-US" altLang="en-US" dirty="0" smtClean="0"/>
              <a:t>  2006 </a:t>
            </a:r>
            <a:r>
              <a:rPr lang="en-US" altLang="en-US" dirty="0"/>
              <a:t>has been in the form of threat </a:t>
            </a:r>
            <a:r>
              <a:rPr lang="en-US" altLang="en-US" dirty="0" smtClean="0"/>
              <a:t> </a:t>
            </a:r>
          </a:p>
          <a:p>
            <a:pPr eaLnBrk="1" hangingPunct="1">
              <a:lnSpc>
                <a:spcPct val="80000"/>
              </a:lnSpc>
              <a:buNone/>
            </a:pPr>
            <a:r>
              <a:rPr lang="en-US" altLang="en-US" dirty="0"/>
              <a:t> </a:t>
            </a:r>
            <a:r>
              <a:rPr lang="en-US" altLang="en-US" dirty="0" smtClean="0"/>
              <a:t>  communiques </a:t>
            </a:r>
            <a:r>
              <a:rPr lang="en-US" altLang="en-US" dirty="0"/>
              <a:t>and Website threat postings</a:t>
            </a:r>
            <a:r>
              <a:rPr lang="en-US" altLang="en-US" dirty="0" smtClean="0"/>
              <a:t>.</a:t>
            </a:r>
            <a:endParaRPr lang="en-US" altLang="en-US" dirty="0"/>
          </a:p>
          <a:p>
            <a:pPr eaLnBrk="1" hangingPunct="1">
              <a:lnSpc>
                <a:spcPct val="80000"/>
              </a:lnSpc>
            </a:pPr>
            <a:r>
              <a:rPr lang="en-US" altLang="en-US" dirty="0" smtClean="0"/>
              <a:t>  Two </a:t>
            </a:r>
            <a:r>
              <a:rPr lang="en-US" altLang="en-US" dirty="0"/>
              <a:t>schools of thought: </a:t>
            </a:r>
          </a:p>
          <a:p>
            <a:pPr lvl="2" eaLnBrk="1" hangingPunct="1">
              <a:lnSpc>
                <a:spcPct val="80000"/>
              </a:lnSpc>
              <a:buFont typeface="Wingdings" panose="05000000000000000000" pitchFamily="2" charset="2"/>
              <a:buChar char="ü"/>
            </a:pPr>
            <a:r>
              <a:rPr lang="en-US" altLang="en-US" sz="3200" dirty="0"/>
              <a:t>Corporate al Qaeda is coaching jihadists from the sidelines</a:t>
            </a:r>
          </a:p>
          <a:p>
            <a:pPr lvl="2" eaLnBrk="1" hangingPunct="1">
              <a:lnSpc>
                <a:spcPct val="80000"/>
              </a:lnSpc>
              <a:buFont typeface="Wingdings" panose="05000000000000000000" pitchFamily="2" charset="2"/>
              <a:buChar char="ü"/>
            </a:pPr>
            <a:r>
              <a:rPr lang="en-US" altLang="en-US" sz="3200" dirty="0"/>
              <a:t>Corporate al Qaeda has regrouped, regained its operational </a:t>
            </a:r>
            <a:r>
              <a:rPr lang="en-US" altLang="en-US" sz="3200" dirty="0" smtClean="0"/>
              <a:t>capabilities</a:t>
            </a:r>
            <a:endParaRPr lang="en-US" altLang="en-US" sz="3200" dirty="0"/>
          </a:p>
        </p:txBody>
      </p:sp>
      <p:sp>
        <p:nvSpPr>
          <p:cNvPr id="2" name="Rectangle 1"/>
          <p:cNvSpPr/>
          <p:nvPr/>
        </p:nvSpPr>
        <p:spPr>
          <a:xfrm>
            <a:off x="2666644" y="492125"/>
            <a:ext cx="3159839" cy="830997"/>
          </a:xfrm>
          <a:prstGeom prst="rect">
            <a:avLst/>
          </a:prstGeom>
        </p:spPr>
        <p:txBody>
          <a:bodyPr wrap="none">
            <a:spAutoFit/>
          </a:bodyPr>
          <a:lstStyle/>
          <a:p>
            <a:pPr algn="ctr">
              <a:defRPr/>
            </a:pPr>
            <a:r>
              <a:rPr lang="en-US" sz="4800" dirty="0" smtClean="0">
                <a:ln w="0"/>
                <a:effectLst>
                  <a:outerShdw blurRad="38100" dist="19050" dir="2700000" algn="tl" rotWithShape="0">
                    <a:schemeClr val="dk1">
                      <a:alpha val="40000"/>
                    </a:schemeClr>
                  </a:outerShdw>
                </a:effectLst>
              </a:rPr>
              <a:t>al Qaeda</a:t>
            </a:r>
            <a:endParaRPr lang="en-US" sz="4800" dirty="0">
              <a:ln w="0"/>
              <a:effectLst>
                <a:outerShdw blurRad="38100" dist="19050" dir="2700000" algn="tl" rotWithShape="0">
                  <a:schemeClr val="dk1">
                    <a:alpha val="40000"/>
                  </a:schemeClr>
                </a:outerShdw>
              </a:effectLst>
            </a:endParaRPr>
          </a:p>
        </p:txBody>
      </p:sp>
    </p:spTree>
  </p:cSld>
  <p:clrMapOvr>
    <a:masterClrMapping/>
  </p:clrMapOvr>
  <p:transition>
    <p:cover dir="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n w="0"/>
                <a:effectLst>
                  <a:outerShdw blurRad="38100" dist="19050" dir="2700000" algn="tl" rotWithShape="0">
                    <a:schemeClr val="dk1">
                      <a:alpha val="40000"/>
                    </a:schemeClr>
                  </a:outerShdw>
                </a:effectLst>
              </a:rPr>
              <a:t/>
            </a:r>
            <a:br>
              <a:rPr lang="en-US" b="1" dirty="0" smtClean="0">
                <a:ln w="0"/>
                <a:effectLst>
                  <a:outerShdw blurRad="38100" dist="19050" dir="2700000" algn="tl" rotWithShape="0">
                    <a:schemeClr val="dk1">
                      <a:alpha val="40000"/>
                    </a:schemeClr>
                  </a:outerShdw>
                </a:effectLst>
              </a:rPr>
            </a:br>
            <a:r>
              <a:rPr lang="en-US" sz="4800" b="1" dirty="0" smtClean="0">
                <a:ln w="0"/>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al </a:t>
            </a:r>
            <a:r>
              <a:rPr lang="en-US" sz="4800" b="1" dirty="0">
                <a:ln w="0"/>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Qaeda</a:t>
            </a:r>
            <a:r>
              <a:rPr lang="en-US" dirty="0">
                <a:ln w="0"/>
                <a:effectLst>
                  <a:outerShdw blurRad="38100" dist="19050" dir="2700000" algn="tl" rotWithShape="0">
                    <a:schemeClr val="dk1">
                      <a:alpha val="40000"/>
                    </a:schemeClr>
                  </a:outerShdw>
                </a:effectLst>
              </a:rPr>
              <a:t/>
            </a:r>
            <a:br>
              <a:rPr lang="en-US" dirty="0">
                <a:ln w="0"/>
                <a:effectLst>
                  <a:outerShdw blurRad="38100" dist="19050" dir="2700000" algn="tl" rotWithShape="0">
                    <a:schemeClr val="dk1">
                      <a:alpha val="40000"/>
                    </a:schemeClr>
                  </a:outerShdw>
                </a:effectLst>
              </a:rPr>
            </a:br>
            <a:endParaRPr lang="en-US" dirty="0"/>
          </a:p>
        </p:txBody>
      </p:sp>
      <p:sp>
        <p:nvSpPr>
          <p:cNvPr id="3" name="Content Placeholder 2"/>
          <p:cNvSpPr>
            <a:spLocks noGrp="1"/>
          </p:cNvSpPr>
          <p:nvPr>
            <p:ph idx="1"/>
          </p:nvPr>
        </p:nvSpPr>
        <p:spPr>
          <a:xfrm>
            <a:off x="-381000" y="1676400"/>
            <a:ext cx="7848600" cy="4525963"/>
          </a:xfrm>
        </p:spPr>
        <p:txBody>
          <a:bodyPr/>
          <a:lstStyle/>
          <a:p>
            <a:pPr lvl="2" eaLnBrk="1" hangingPunct="1">
              <a:lnSpc>
                <a:spcPct val="80000"/>
              </a:lnSpc>
            </a:pPr>
            <a:r>
              <a:rPr lang="en-US" altLang="en-US" sz="3200" dirty="0"/>
              <a:t>Corporate al Qaeda is coaching jihadists from the sidelines</a:t>
            </a:r>
          </a:p>
          <a:p>
            <a:pPr lvl="2" eaLnBrk="1" hangingPunct="1">
              <a:lnSpc>
                <a:spcPct val="80000"/>
              </a:lnSpc>
            </a:pPr>
            <a:r>
              <a:rPr lang="en-US" altLang="en-US" sz="3200" dirty="0"/>
              <a:t>Corporate al Qaeda has regrouped, regained its operational capabilities and could be redeveloping its capabilities</a:t>
            </a:r>
          </a:p>
          <a:p>
            <a:endParaRPr lang="en-US" dirty="0"/>
          </a:p>
        </p:txBody>
      </p:sp>
    </p:spTree>
    <p:extLst>
      <p:ext uri="{BB962C8B-B14F-4D97-AF65-F5344CB8AC3E}">
        <p14:creationId xmlns:p14="http://schemas.microsoft.com/office/powerpoint/2010/main" val="138714614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6200" y="2819400"/>
            <a:ext cx="9180911" cy="1569660"/>
          </a:xfrm>
          <a:prstGeom prst="rect">
            <a:avLst/>
          </a:prstGeom>
          <a:noFill/>
        </p:spPr>
        <p:txBody>
          <a:bodyPr wrap="none" rtlCol="0">
            <a:spAutoFit/>
          </a:bodyPr>
          <a:lstStyle/>
          <a:p>
            <a:r>
              <a:rPr lang="en-US" sz="4800" dirty="0" smtClean="0"/>
              <a:t>NJ Terror-Related Activity </a:t>
            </a:r>
          </a:p>
          <a:p>
            <a:pPr algn="ctr"/>
            <a:r>
              <a:rPr lang="en-US" sz="4800" dirty="0" smtClean="0"/>
              <a:t>And Plots</a:t>
            </a:r>
            <a:endParaRPr lang="en-US" sz="4800"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685800"/>
            <a:ext cx="9144000" cy="1752600"/>
          </a:xfrm>
        </p:spPr>
        <p:txBody>
          <a:bodyPr>
            <a:normAutofit fontScale="90000"/>
          </a:bodyPr>
          <a:lstStyle/>
          <a:p>
            <a:pPr>
              <a:defRPr/>
            </a:pPr>
            <a:r>
              <a:rPr lang="en-US" b="1" dirty="0" smtClean="0"/>
              <a:t>        </a:t>
            </a:r>
            <a:r>
              <a:rPr lang="en-US" sz="5300" b="1" dirty="0" smtClean="0">
                <a:latin typeface="Arial Black" panose="020B0A04020102020204" pitchFamily="34" charset="0"/>
              </a:rPr>
              <a:t>How the Manhunt for the Chelsea Bombing Suspect Unfolded</a:t>
            </a:r>
            <a:r>
              <a:rPr lang="en-US" b="1" dirty="0" smtClean="0"/>
              <a:t/>
            </a:r>
            <a:br>
              <a:rPr lang="en-US" b="1" dirty="0" smtClean="0"/>
            </a:br>
            <a:endParaRPr lang="en-US" dirty="0"/>
          </a:p>
        </p:txBody>
      </p:sp>
      <p:sp>
        <p:nvSpPr>
          <p:cNvPr id="3" name="Content Placeholder 2"/>
          <p:cNvSpPr>
            <a:spLocks noGrp="1"/>
          </p:cNvSpPr>
          <p:nvPr>
            <p:ph idx="1"/>
          </p:nvPr>
        </p:nvSpPr>
        <p:spPr>
          <a:xfrm>
            <a:off x="381000" y="1981200"/>
            <a:ext cx="8229600" cy="4525963"/>
          </a:xfrm>
        </p:spPr>
        <p:txBody>
          <a:bodyPr>
            <a:normAutofit fontScale="92500" lnSpcReduction="10000"/>
          </a:bodyPr>
          <a:lstStyle/>
          <a:p>
            <a:pPr>
              <a:defRPr/>
            </a:pPr>
            <a:endParaRPr lang="en-US" b="1" dirty="0" smtClean="0"/>
          </a:p>
          <a:p>
            <a:pPr>
              <a:defRPr/>
            </a:pPr>
            <a:r>
              <a:rPr lang="en-US" dirty="0" smtClean="0"/>
              <a:t>Ahmad Khan Rahami, 28, the suspect in a bombing in the Chelsea neighborhood of Manhattan that injured 29 people Saturday night, was arrested in Linden, N.J., on Monday. SEPT. 19, 2016.</a:t>
            </a:r>
          </a:p>
          <a:p>
            <a:pPr>
              <a:defRPr/>
            </a:pPr>
            <a:r>
              <a:rPr lang="en-US" dirty="0" smtClean="0"/>
              <a:t>Officials connected Mr. Rahami to an explosion in Seaside Park, N.J., on Saturday morning as well as bombs found in Elizabeth, N.J.</a:t>
            </a:r>
          </a:p>
          <a:p>
            <a:pPr>
              <a:defRPr/>
            </a:pPr>
            <a:endParaRPr lang="en-US" dirty="0"/>
          </a:p>
        </p:txBody>
      </p:sp>
    </p:spTree>
    <p:extLst>
      <p:ext uri="{BB962C8B-B14F-4D97-AF65-F5344CB8AC3E}">
        <p14:creationId xmlns:p14="http://schemas.microsoft.com/office/powerpoint/2010/main" val="373427945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800" dirty="0">
                <a:latin typeface="Arial Black" panose="020B0A04020102020204" pitchFamily="34" charset="0"/>
              </a:rPr>
              <a:t>Time Line</a:t>
            </a:r>
            <a:endParaRPr lang="en-US" sz="4800" dirty="0">
              <a:latin typeface="Arial Black" panose="020B0A04020102020204" pitchFamily="34" charset="0"/>
            </a:endParaRPr>
          </a:p>
        </p:txBody>
      </p:sp>
      <p:sp>
        <p:nvSpPr>
          <p:cNvPr id="3" name="Content Placeholder 2"/>
          <p:cNvSpPr>
            <a:spLocks noGrp="1"/>
          </p:cNvSpPr>
          <p:nvPr>
            <p:ph idx="1"/>
          </p:nvPr>
        </p:nvSpPr>
        <p:spPr/>
        <p:txBody>
          <a:bodyPr/>
          <a:lstStyle/>
          <a:p>
            <a:pPr eaLnBrk="1" hangingPunct="1">
              <a:spcBef>
                <a:spcPct val="0"/>
              </a:spcBef>
            </a:pPr>
            <a:r>
              <a:rPr lang="en-US" altLang="en-US" sz="2400" dirty="0"/>
              <a:t>9:30 a.m. Saturday</a:t>
            </a:r>
          </a:p>
          <a:p>
            <a:pPr eaLnBrk="1" hangingPunct="1">
              <a:spcBef>
                <a:spcPct val="0"/>
              </a:spcBef>
              <a:buFontTx/>
              <a:buNone/>
            </a:pPr>
            <a:r>
              <a:rPr lang="en-US" altLang="en-US" sz="2400" dirty="0"/>
              <a:t>    A pipe bomb exploded in Seaside Park, N.J., near the route</a:t>
            </a:r>
          </a:p>
          <a:p>
            <a:pPr eaLnBrk="1" hangingPunct="1">
              <a:spcBef>
                <a:spcPct val="0"/>
              </a:spcBef>
              <a:buFontTx/>
              <a:buNone/>
            </a:pPr>
            <a:r>
              <a:rPr lang="en-US" altLang="en-US" sz="2400" dirty="0"/>
              <a:t>    of a 5-kilometer run. No one was injured</a:t>
            </a:r>
            <a:r>
              <a:rPr lang="en-US" altLang="en-US" sz="2400" dirty="0" smtClean="0"/>
              <a:t>.</a:t>
            </a:r>
            <a:endParaRPr lang="en-US" altLang="en-US" sz="2400" dirty="0"/>
          </a:p>
          <a:p>
            <a:pPr eaLnBrk="1" hangingPunct="1">
              <a:spcBef>
                <a:spcPct val="0"/>
              </a:spcBef>
            </a:pPr>
            <a:r>
              <a:rPr lang="en-US" altLang="en-US" sz="2400" dirty="0"/>
              <a:t>8:30 p.m. Saturday</a:t>
            </a:r>
          </a:p>
          <a:p>
            <a:pPr eaLnBrk="1" hangingPunct="1">
              <a:spcBef>
                <a:spcPct val="0"/>
              </a:spcBef>
              <a:buFontTx/>
              <a:buNone/>
            </a:pPr>
            <a:r>
              <a:rPr lang="en-US" altLang="en-US" sz="2400" dirty="0"/>
              <a:t>    A pressure-cooker bomb went off near a Dumpster on 23</a:t>
            </a:r>
            <a:r>
              <a:rPr lang="en-US" altLang="en-US" sz="2400" baseline="30000" dirty="0"/>
              <a:t>rd</a:t>
            </a:r>
            <a:endParaRPr lang="en-US" altLang="en-US" sz="2400" dirty="0"/>
          </a:p>
          <a:p>
            <a:pPr eaLnBrk="1" hangingPunct="1">
              <a:spcBef>
                <a:spcPct val="0"/>
              </a:spcBef>
              <a:buFontTx/>
              <a:buNone/>
            </a:pPr>
            <a:r>
              <a:rPr lang="en-US" altLang="en-US" sz="2400" dirty="0"/>
              <a:t>    Street in Manhattan</a:t>
            </a:r>
            <a:r>
              <a:rPr lang="en-US" altLang="en-US" sz="2400" dirty="0" smtClean="0"/>
              <a:t>.</a:t>
            </a:r>
            <a:endParaRPr lang="en-US" altLang="en-US" sz="2400" dirty="0"/>
          </a:p>
          <a:p>
            <a:pPr eaLnBrk="1" hangingPunct="1">
              <a:spcBef>
                <a:spcPct val="0"/>
              </a:spcBef>
            </a:pPr>
            <a:r>
              <a:rPr lang="en-US" altLang="en-US" sz="2400" dirty="0"/>
              <a:t>Investigators used surveillance videos to identify Mr. Rahami as the suspect. He was seen on West 23rd Street at approximately 8:30 p.m.</a:t>
            </a:r>
          </a:p>
          <a:p>
            <a:endParaRPr lang="en-US" dirty="0"/>
          </a:p>
        </p:txBody>
      </p:sp>
    </p:spTree>
    <p:extLst>
      <p:ext uri="{BB962C8B-B14F-4D97-AF65-F5344CB8AC3E}">
        <p14:creationId xmlns:p14="http://schemas.microsoft.com/office/powerpoint/2010/main" val="86283083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itle 1"/>
          <p:cNvSpPr>
            <a:spLocks noGrp="1"/>
          </p:cNvSpPr>
          <p:nvPr>
            <p:ph type="title"/>
          </p:nvPr>
        </p:nvSpPr>
        <p:spPr/>
        <p:txBody>
          <a:bodyPr/>
          <a:lstStyle/>
          <a:p>
            <a:endParaRPr lang="en-US" altLang="en-US" dirty="0" smtClean="0"/>
          </a:p>
        </p:txBody>
      </p:sp>
      <p:sp>
        <p:nvSpPr>
          <p:cNvPr id="117763" name="Content Placeholder 2"/>
          <p:cNvSpPr>
            <a:spLocks noGrp="1"/>
          </p:cNvSpPr>
          <p:nvPr>
            <p:ph idx="1"/>
          </p:nvPr>
        </p:nvSpPr>
        <p:spPr>
          <a:xfrm>
            <a:off x="457200" y="228600"/>
            <a:ext cx="8229600" cy="5897563"/>
          </a:xfrm>
        </p:spPr>
        <p:txBody>
          <a:bodyPr/>
          <a:lstStyle/>
          <a:p>
            <a:endParaRPr lang="en-US" altLang="en-US" sz="2800" dirty="0" smtClean="0"/>
          </a:p>
          <a:p>
            <a:endParaRPr lang="en-US" altLang="en-US" sz="2800" dirty="0" smtClean="0"/>
          </a:p>
          <a:p>
            <a:endParaRPr lang="en-US" altLang="en-US" sz="2800" dirty="0" smtClean="0"/>
          </a:p>
          <a:p>
            <a:endParaRPr lang="en-US" altLang="en-US" sz="2800" dirty="0" smtClean="0"/>
          </a:p>
          <a:p>
            <a:endParaRPr lang="en-US" altLang="en-US" sz="2800" dirty="0" smtClean="0"/>
          </a:p>
          <a:p>
            <a:endParaRPr lang="en-US" altLang="en-US" sz="2800" dirty="0" smtClean="0"/>
          </a:p>
          <a:p>
            <a:endParaRPr lang="en-US" altLang="en-US" dirty="0" smtClean="0"/>
          </a:p>
          <a:p>
            <a:r>
              <a:rPr lang="en-US" altLang="en-US" sz="2800" dirty="0" smtClean="0"/>
              <a:t>9:30 a.m. The beach and boardwalk in Seaside Park were evacuated Saturday morning after a pipe bomb exploded in a trash can, moments before a charity race for U.S. service members was set to begin. (September 19, 2016 8:37 AM)</a:t>
            </a:r>
          </a:p>
        </p:txBody>
      </p:sp>
      <p:pic>
        <p:nvPicPr>
          <p:cNvPr id="117764" name="Picture 2" descr="C:\Users\sking\Pictures\imag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377825"/>
            <a:ext cx="725805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9936111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p:nvPr>
        </p:nvSpPr>
        <p:spPr/>
        <p:txBody>
          <a:bodyPr/>
          <a:lstStyle/>
          <a:p>
            <a:r>
              <a:rPr lang="en-US" altLang="en-US" sz="3600" dirty="0" smtClean="0"/>
              <a:t>    </a:t>
            </a:r>
            <a:r>
              <a:rPr lang="en-US" altLang="en-US" sz="4000" dirty="0" smtClean="0">
                <a:latin typeface="Arial Black" panose="020B0A04020102020204" pitchFamily="34" charset="0"/>
              </a:rPr>
              <a:t>NATIONAL TERRORISM ADVISORY SYSTEM</a:t>
            </a:r>
          </a:p>
        </p:txBody>
      </p:sp>
      <p:sp>
        <p:nvSpPr>
          <p:cNvPr id="9219" name="Rectangle 3"/>
          <p:cNvSpPr>
            <a:spLocks noGrp="1" noChangeArrowheads="1"/>
          </p:cNvSpPr>
          <p:nvPr>
            <p:ph type="body" idx="1"/>
          </p:nvPr>
        </p:nvSpPr>
        <p:spPr/>
        <p:txBody>
          <a:bodyPr/>
          <a:lstStyle/>
          <a:p>
            <a:r>
              <a:rPr lang="en-US" altLang="en-US" dirty="0" smtClean="0"/>
              <a:t>DHS announced new NTAS activation </a:t>
            </a:r>
          </a:p>
          <a:p>
            <a:r>
              <a:rPr lang="en-US" altLang="en-US" dirty="0" smtClean="0"/>
              <a:t>Effective April 26, 2011</a:t>
            </a:r>
          </a:p>
          <a:p>
            <a:r>
              <a:rPr lang="en-US" altLang="en-US" dirty="0" smtClean="0"/>
              <a:t>Alerts will deliver a concise summary of the potential threat including geographic region, mode of transportation, or critical infrastructure potentially affected by the threat, actions being taken to ensure public safety.</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342900" indent="-342900" eaLnBrk="1" hangingPunct="1"/>
            <a:r>
              <a:rPr lang="en-US" altLang="en-US" dirty="0" smtClean="0"/>
              <a:t/>
            </a:r>
            <a:br>
              <a:rPr lang="en-US" altLang="en-US" dirty="0" smtClean="0"/>
            </a:br>
            <a:r>
              <a:rPr lang="en-US" altLang="en-US" sz="4800" dirty="0" smtClean="0">
                <a:latin typeface="Arial Black" panose="020B0A04020102020204" pitchFamily="34" charset="0"/>
              </a:rPr>
              <a:t>8:30 </a:t>
            </a:r>
            <a:r>
              <a:rPr lang="en-US" altLang="en-US" sz="4800" dirty="0">
                <a:latin typeface="Arial Black" panose="020B0A04020102020204" pitchFamily="34" charset="0"/>
              </a:rPr>
              <a:t>p.m. Saturday</a:t>
            </a:r>
            <a:r>
              <a:rPr lang="en-US" altLang="en-US" dirty="0"/>
              <a:t/>
            </a:r>
            <a:br>
              <a:rPr lang="en-US" altLang="en-US" dirty="0"/>
            </a:br>
            <a:r>
              <a:rPr lang="en-US" altLang="en-US" dirty="0"/>
              <a:t>    </a:t>
            </a:r>
            <a:endParaRPr lang="en-US" dirty="0"/>
          </a:p>
        </p:txBody>
      </p:sp>
      <p:sp>
        <p:nvSpPr>
          <p:cNvPr id="3" name="Content Placeholder 2"/>
          <p:cNvSpPr>
            <a:spLocks noGrp="1"/>
          </p:cNvSpPr>
          <p:nvPr>
            <p:ph idx="1"/>
          </p:nvPr>
        </p:nvSpPr>
        <p:spPr/>
        <p:txBody>
          <a:bodyPr/>
          <a:lstStyle/>
          <a:p>
            <a:pPr eaLnBrk="1" hangingPunct="1">
              <a:spcBef>
                <a:spcPct val="0"/>
              </a:spcBef>
            </a:pPr>
            <a:r>
              <a:rPr lang="en-US" altLang="en-US" dirty="0" smtClean="0"/>
              <a:t>At 8:30 p.m., a pressure-cooker </a:t>
            </a:r>
            <a:r>
              <a:rPr lang="en-US" altLang="en-US" dirty="0"/>
              <a:t>bomb went off near a </a:t>
            </a:r>
            <a:r>
              <a:rPr lang="en-US" altLang="en-US" dirty="0" smtClean="0"/>
              <a:t>dumpster </a:t>
            </a:r>
            <a:r>
              <a:rPr lang="en-US" altLang="en-US" dirty="0"/>
              <a:t>on </a:t>
            </a:r>
            <a:r>
              <a:rPr lang="en-US" altLang="en-US" dirty="0" smtClean="0"/>
              <a:t>23</a:t>
            </a:r>
            <a:r>
              <a:rPr lang="en-US" altLang="en-US" baseline="30000" dirty="0" smtClean="0"/>
              <a:t>rd</a:t>
            </a:r>
            <a:r>
              <a:rPr lang="en-US" altLang="en-US" dirty="0"/>
              <a:t> </a:t>
            </a:r>
            <a:r>
              <a:rPr lang="en-US" altLang="en-US" dirty="0" smtClean="0"/>
              <a:t>street </a:t>
            </a:r>
            <a:r>
              <a:rPr lang="en-US" altLang="en-US" dirty="0"/>
              <a:t>in Manhattan</a:t>
            </a:r>
            <a:r>
              <a:rPr lang="en-US" altLang="en-US" dirty="0" smtClean="0"/>
              <a:t>.</a:t>
            </a:r>
          </a:p>
          <a:p>
            <a:r>
              <a:rPr lang="en-US" dirty="0"/>
              <a:t>About 11:30 </a:t>
            </a:r>
            <a:r>
              <a:rPr lang="en-US" dirty="0" smtClean="0"/>
              <a:t>p.m., Two </a:t>
            </a:r>
            <a:r>
              <a:rPr lang="en-US" dirty="0"/>
              <a:t>state police officers found a second bomb in a pressure cooker on 27th Street. The </a:t>
            </a:r>
            <a:r>
              <a:rPr lang="en-US" dirty="0" smtClean="0"/>
              <a:t>police used a robot to </a:t>
            </a:r>
            <a:r>
              <a:rPr lang="en-US" dirty="0"/>
              <a:t>inspect the device and transported it away in a “total containment vessel,” a spherical chamber hitched to a police truck.</a:t>
            </a:r>
          </a:p>
          <a:p>
            <a:pPr eaLnBrk="1" hangingPunct="1">
              <a:spcBef>
                <a:spcPct val="0"/>
              </a:spcBef>
            </a:pPr>
            <a:endParaRPr lang="en-US" dirty="0"/>
          </a:p>
        </p:txBody>
      </p:sp>
    </p:spTree>
    <p:extLst>
      <p:ext uri="{BB962C8B-B14F-4D97-AF65-F5344CB8AC3E}">
        <p14:creationId xmlns:p14="http://schemas.microsoft.com/office/powerpoint/2010/main" val="426576303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itle 1"/>
          <p:cNvSpPr>
            <a:spLocks noGrp="1"/>
          </p:cNvSpPr>
          <p:nvPr>
            <p:ph type="title"/>
          </p:nvPr>
        </p:nvSpPr>
        <p:spPr/>
        <p:txBody>
          <a:bodyPr/>
          <a:lstStyle/>
          <a:p>
            <a:r>
              <a:rPr lang="en-US" altLang="en-US" sz="4800" dirty="0" smtClean="0">
                <a:latin typeface="Arial Black" panose="020B0A04020102020204" pitchFamily="34" charset="0"/>
              </a:rPr>
              <a:t>8:45 p.m. Sunday</a:t>
            </a:r>
          </a:p>
        </p:txBody>
      </p:sp>
      <p:sp>
        <p:nvSpPr>
          <p:cNvPr id="118787" name="Content Placeholder 2"/>
          <p:cNvSpPr>
            <a:spLocks noGrp="1"/>
          </p:cNvSpPr>
          <p:nvPr>
            <p:ph idx="1"/>
          </p:nvPr>
        </p:nvSpPr>
        <p:spPr>
          <a:xfrm>
            <a:off x="533400" y="1676400"/>
            <a:ext cx="8229600" cy="3763963"/>
          </a:xfrm>
        </p:spPr>
        <p:txBody>
          <a:bodyPr/>
          <a:lstStyle/>
          <a:p>
            <a:r>
              <a:rPr lang="en-US" altLang="en-US" dirty="0" smtClean="0"/>
              <a:t>Five pipe bombs were found in a backpack near a train station in Elizabeth, and police officers detonated one as they sought to disarm them.</a:t>
            </a:r>
          </a:p>
          <a:p>
            <a:endParaRPr lang="en-US" altLang="en-US" dirty="0" smtClean="0"/>
          </a:p>
        </p:txBody>
      </p:sp>
    </p:spTree>
    <p:extLst>
      <p:ext uri="{BB962C8B-B14F-4D97-AF65-F5344CB8AC3E}">
        <p14:creationId xmlns:p14="http://schemas.microsoft.com/office/powerpoint/2010/main" val="281656734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Title 1"/>
          <p:cNvSpPr>
            <a:spLocks noGrp="1"/>
          </p:cNvSpPr>
          <p:nvPr>
            <p:ph type="title"/>
          </p:nvPr>
        </p:nvSpPr>
        <p:spPr/>
        <p:txBody>
          <a:bodyPr/>
          <a:lstStyle/>
          <a:p>
            <a:r>
              <a:rPr lang="en-US" altLang="en-US" sz="4800" dirty="0" smtClean="0">
                <a:latin typeface="Arial Black" panose="020B0A04020102020204" pitchFamily="34" charset="0"/>
              </a:rPr>
              <a:t>8:45 p.m. Sunday</a:t>
            </a:r>
          </a:p>
        </p:txBody>
      </p:sp>
      <p:pic>
        <p:nvPicPr>
          <p:cNvPr id="122883"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304800" y="1447800"/>
            <a:ext cx="7920038" cy="4525963"/>
          </a:xfrm>
        </p:spPr>
      </p:pic>
      <p:sp>
        <p:nvSpPr>
          <p:cNvPr id="122884" name="Rectangle 4"/>
          <p:cNvSpPr>
            <a:spLocks noChangeArrowheads="1"/>
          </p:cNvSpPr>
          <p:nvPr/>
        </p:nvSpPr>
        <p:spPr bwMode="auto">
          <a:xfrm>
            <a:off x="3733800" y="2819400"/>
            <a:ext cx="43830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b="1" dirty="0">
                <a:solidFill>
                  <a:schemeClr val="bg1"/>
                </a:solidFill>
                <a:latin typeface="Arial Black" panose="020B0A04020102020204" pitchFamily="34" charset="0"/>
              </a:rPr>
              <a:t>Two men found the backpack on a trash can</a:t>
            </a:r>
          </a:p>
        </p:txBody>
      </p:sp>
      <p:sp>
        <p:nvSpPr>
          <p:cNvPr id="122885" name="Rectangle 5"/>
          <p:cNvSpPr>
            <a:spLocks noChangeArrowheads="1"/>
          </p:cNvSpPr>
          <p:nvPr/>
        </p:nvSpPr>
        <p:spPr bwMode="auto">
          <a:xfrm>
            <a:off x="1676400" y="4343400"/>
            <a:ext cx="4572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b="1" dirty="0">
                <a:solidFill>
                  <a:schemeClr val="bg1"/>
                </a:solidFill>
                <a:latin typeface="Arial Black" panose="020B0A04020102020204" pitchFamily="34" charset="0"/>
              </a:rPr>
              <a:t>They dropped the bag and called police when they saw what was inside</a:t>
            </a:r>
          </a:p>
        </p:txBody>
      </p:sp>
      <p:sp>
        <p:nvSpPr>
          <p:cNvPr id="122886" name="Rectangle 6"/>
          <p:cNvSpPr>
            <a:spLocks noChangeArrowheads="1"/>
          </p:cNvSpPr>
          <p:nvPr/>
        </p:nvSpPr>
        <p:spPr bwMode="auto">
          <a:xfrm>
            <a:off x="1668463" y="2357438"/>
            <a:ext cx="45720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b="1" dirty="0">
                <a:solidFill>
                  <a:schemeClr val="bg1"/>
                </a:solidFill>
                <a:latin typeface="Arial Black" panose="020B0A04020102020204" pitchFamily="34" charset="0"/>
              </a:rPr>
              <a:t>Elizabeth</a:t>
            </a:r>
          </a:p>
          <a:p>
            <a:pPr eaLnBrk="1" hangingPunct="1">
              <a:spcBef>
                <a:spcPct val="0"/>
              </a:spcBef>
              <a:buFontTx/>
              <a:buNone/>
            </a:pPr>
            <a:r>
              <a:rPr lang="en-US" altLang="en-US" sz="1800" b="1" dirty="0">
                <a:solidFill>
                  <a:schemeClr val="bg1"/>
                </a:solidFill>
                <a:latin typeface="Arial Black" panose="020B0A04020102020204" pitchFamily="34" charset="0"/>
              </a:rPr>
              <a:t>train station</a:t>
            </a:r>
          </a:p>
        </p:txBody>
      </p:sp>
    </p:spTree>
    <p:extLst>
      <p:ext uri="{BB962C8B-B14F-4D97-AF65-F5344CB8AC3E}">
        <p14:creationId xmlns:p14="http://schemas.microsoft.com/office/powerpoint/2010/main" val="362680835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itle 1"/>
          <p:cNvSpPr>
            <a:spLocks noGrp="1"/>
          </p:cNvSpPr>
          <p:nvPr>
            <p:ph type="title"/>
          </p:nvPr>
        </p:nvSpPr>
        <p:spPr/>
        <p:txBody>
          <a:bodyPr/>
          <a:lstStyle/>
          <a:p>
            <a:endParaRPr lang="en-US" altLang="en-US" dirty="0" smtClean="0"/>
          </a:p>
        </p:txBody>
      </p:sp>
      <p:sp>
        <p:nvSpPr>
          <p:cNvPr id="119811" name="Content Placeholder 2"/>
          <p:cNvSpPr>
            <a:spLocks noGrp="1"/>
          </p:cNvSpPr>
          <p:nvPr>
            <p:ph idx="1"/>
          </p:nvPr>
        </p:nvSpPr>
        <p:spPr/>
        <p:txBody>
          <a:bodyPr/>
          <a:lstStyle/>
          <a:p>
            <a:endParaRPr lang="en-US" altLang="en-US" dirty="0" smtClean="0"/>
          </a:p>
        </p:txBody>
      </p:sp>
      <p:sp>
        <p:nvSpPr>
          <p:cNvPr id="119812" name="Rectangle 3"/>
          <p:cNvSpPr>
            <a:spLocks noChangeArrowheads="1"/>
          </p:cNvSpPr>
          <p:nvPr/>
        </p:nvSpPr>
        <p:spPr bwMode="auto">
          <a:xfrm>
            <a:off x="7473950" y="492125"/>
            <a:ext cx="15605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79217"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dirty="0">
                <a:cs typeface="Arial" panose="020B0604020202020204" pitchFamily="34" charset="0"/>
              </a:rPr>
              <a:t>Manhattan</a:t>
            </a:r>
          </a:p>
          <a:p>
            <a:pPr>
              <a:spcBef>
                <a:spcPct val="0"/>
              </a:spcBef>
              <a:buFontTx/>
              <a:buNone/>
            </a:pPr>
            <a:endParaRPr lang="en-US" altLang="en-US" sz="1800" dirty="0">
              <a:cs typeface="Arial" panose="020B0604020202020204" pitchFamily="34" charset="0"/>
            </a:endParaRPr>
          </a:p>
        </p:txBody>
      </p:sp>
      <p:sp>
        <p:nvSpPr>
          <p:cNvPr id="119813" name="Rectangle 4"/>
          <p:cNvSpPr>
            <a:spLocks noChangeArrowheads="1"/>
          </p:cNvSpPr>
          <p:nvPr/>
        </p:nvSpPr>
        <p:spPr bwMode="auto">
          <a:xfrm>
            <a:off x="957263" y="62706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dirty="0">
                <a:cs typeface="Arial" panose="020B0604020202020204" pitchFamily="34" charset="0"/>
              </a:rPr>
              <a:t>Elizabeth</a:t>
            </a:r>
          </a:p>
          <a:p>
            <a:pPr>
              <a:spcBef>
                <a:spcPct val="0"/>
              </a:spcBef>
              <a:buFontTx/>
              <a:buNone/>
            </a:pPr>
            <a:endParaRPr lang="en-US" altLang="en-US" sz="1800" dirty="0">
              <a:cs typeface="Arial" panose="020B0604020202020204" pitchFamily="34" charset="0"/>
            </a:endParaRPr>
          </a:p>
        </p:txBody>
      </p:sp>
      <p:sp>
        <p:nvSpPr>
          <p:cNvPr id="119814" name="Rectangle 5"/>
          <p:cNvSpPr>
            <a:spLocks noChangeArrowheads="1"/>
          </p:cNvSpPr>
          <p:nvPr/>
        </p:nvSpPr>
        <p:spPr bwMode="auto">
          <a:xfrm>
            <a:off x="6245225" y="911225"/>
            <a:ext cx="8556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8490"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dirty="0">
                <a:cs typeface="Arial" panose="020B0604020202020204" pitchFamily="34" charset="0"/>
              </a:rPr>
              <a:t>Hoboken</a:t>
            </a:r>
          </a:p>
          <a:p>
            <a:pPr>
              <a:spcBef>
                <a:spcPct val="0"/>
              </a:spcBef>
              <a:buFontTx/>
              <a:buNone/>
            </a:pPr>
            <a:endParaRPr lang="en-US" altLang="en-US" sz="1800" dirty="0">
              <a:cs typeface="Arial" panose="020B0604020202020204" pitchFamily="34" charset="0"/>
            </a:endParaRPr>
          </a:p>
        </p:txBody>
      </p:sp>
      <p:sp>
        <p:nvSpPr>
          <p:cNvPr id="119815" name="Rectangle 6"/>
          <p:cNvSpPr>
            <a:spLocks noChangeArrowheads="1"/>
          </p:cNvSpPr>
          <p:nvPr/>
        </p:nvSpPr>
        <p:spPr bwMode="auto">
          <a:xfrm>
            <a:off x="7305675" y="1131888"/>
            <a:ext cx="2003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01397"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dirty="0">
                <a:cs typeface="Arial" panose="020B0604020202020204" pitchFamily="34" charset="0"/>
              </a:rPr>
              <a:t>Location of</a:t>
            </a:r>
          </a:p>
          <a:p>
            <a:pPr>
              <a:spcBef>
                <a:spcPct val="0"/>
              </a:spcBef>
              <a:buFontTx/>
              <a:buNone/>
            </a:pPr>
            <a:r>
              <a:rPr lang="en-US" altLang="en-US" sz="1800" dirty="0">
                <a:cs typeface="Arial" panose="020B0604020202020204" pitchFamily="34" charset="0"/>
              </a:rPr>
              <a:t>Chelsea explosion</a:t>
            </a:r>
          </a:p>
          <a:p>
            <a:pPr>
              <a:spcBef>
                <a:spcPct val="0"/>
              </a:spcBef>
              <a:buFontTx/>
              <a:buNone/>
            </a:pPr>
            <a:endParaRPr lang="en-US" altLang="en-US" sz="1800" dirty="0">
              <a:cs typeface="Arial" panose="020B0604020202020204" pitchFamily="34" charset="0"/>
            </a:endParaRPr>
          </a:p>
        </p:txBody>
      </p:sp>
      <p:sp>
        <p:nvSpPr>
          <p:cNvPr id="119816" name="Rectangle 7"/>
          <p:cNvSpPr>
            <a:spLocks noChangeArrowheads="1"/>
          </p:cNvSpPr>
          <p:nvPr/>
        </p:nvSpPr>
        <p:spPr bwMode="auto">
          <a:xfrm>
            <a:off x="992188" y="11811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dirty="0">
                <a:cs typeface="Arial" panose="020B0604020202020204" pitchFamily="34" charset="0"/>
              </a:rPr>
              <a:t>Seaside Park</a:t>
            </a:r>
          </a:p>
          <a:p>
            <a:pPr>
              <a:spcBef>
                <a:spcPct val="0"/>
              </a:spcBef>
              <a:buFontTx/>
              <a:buNone/>
            </a:pPr>
            <a:r>
              <a:rPr lang="en-US" altLang="en-US" sz="1800" dirty="0">
                <a:cs typeface="Arial" panose="020B0604020202020204" pitchFamily="34" charset="0"/>
              </a:rPr>
              <a:t>explosion</a:t>
            </a:r>
          </a:p>
          <a:p>
            <a:pPr>
              <a:spcBef>
                <a:spcPct val="0"/>
              </a:spcBef>
              <a:buFontTx/>
              <a:buNone/>
            </a:pPr>
            <a:endParaRPr lang="en-US" altLang="en-US" sz="1800" dirty="0">
              <a:cs typeface="Arial" panose="020B0604020202020204" pitchFamily="34" charset="0"/>
            </a:endParaRPr>
          </a:p>
        </p:txBody>
      </p:sp>
      <p:sp>
        <p:nvSpPr>
          <p:cNvPr id="119817" name="Rectangle 9"/>
          <p:cNvSpPr>
            <a:spLocks noChangeArrowheads="1"/>
          </p:cNvSpPr>
          <p:nvPr/>
        </p:nvSpPr>
        <p:spPr bwMode="auto">
          <a:xfrm>
            <a:off x="8543925" y="1233488"/>
            <a:ext cx="258763"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20536"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dirty="0">
                <a:cs typeface="Arial" panose="020B0604020202020204" pitchFamily="34" charset="0"/>
              </a:rPr>
              <a:t>Queen</a:t>
            </a:r>
          </a:p>
          <a:p>
            <a:pPr>
              <a:spcBef>
                <a:spcPct val="0"/>
              </a:spcBef>
              <a:buFontTx/>
              <a:buNone/>
            </a:pPr>
            <a:endParaRPr lang="en-US" altLang="en-US" sz="1800" dirty="0">
              <a:cs typeface="Arial" panose="020B0604020202020204" pitchFamily="34" charset="0"/>
            </a:endParaRPr>
          </a:p>
        </p:txBody>
      </p:sp>
      <p:sp>
        <p:nvSpPr>
          <p:cNvPr id="119818" name="Rectangle 10"/>
          <p:cNvSpPr>
            <a:spLocks noChangeArrowheads="1"/>
          </p:cNvSpPr>
          <p:nvPr/>
        </p:nvSpPr>
        <p:spPr bwMode="auto">
          <a:xfrm>
            <a:off x="3127375" y="1538288"/>
            <a:ext cx="21272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63290"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dirty="0">
                <a:cs typeface="Arial" panose="020B0604020202020204" pitchFamily="34" charset="0"/>
              </a:rPr>
              <a:t>New Jersey</a:t>
            </a:r>
          </a:p>
          <a:p>
            <a:pPr>
              <a:spcBef>
                <a:spcPct val="0"/>
              </a:spcBef>
              <a:buFontTx/>
              <a:buNone/>
            </a:pPr>
            <a:endParaRPr lang="en-US" altLang="en-US" sz="1800" dirty="0">
              <a:cs typeface="Arial" panose="020B0604020202020204" pitchFamily="34" charset="0"/>
            </a:endParaRPr>
          </a:p>
        </p:txBody>
      </p:sp>
      <p:sp>
        <p:nvSpPr>
          <p:cNvPr id="119819" name="Rectangle 11"/>
          <p:cNvSpPr>
            <a:spLocks noChangeArrowheads="1"/>
          </p:cNvSpPr>
          <p:nvPr/>
        </p:nvSpPr>
        <p:spPr bwMode="auto">
          <a:xfrm>
            <a:off x="5470525" y="1784350"/>
            <a:ext cx="6016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01530"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dirty="0">
                <a:cs typeface="Arial" panose="020B0604020202020204" pitchFamily="34" charset="0"/>
              </a:rPr>
              <a:t>Jersey</a:t>
            </a:r>
          </a:p>
          <a:p>
            <a:pPr>
              <a:spcBef>
                <a:spcPct val="0"/>
              </a:spcBef>
              <a:buFontTx/>
              <a:buNone/>
            </a:pPr>
            <a:r>
              <a:rPr lang="en-US" altLang="en-US" sz="1800" dirty="0">
                <a:cs typeface="Arial" panose="020B0604020202020204" pitchFamily="34" charset="0"/>
              </a:rPr>
              <a:t>City</a:t>
            </a:r>
          </a:p>
          <a:p>
            <a:pPr>
              <a:spcBef>
                <a:spcPct val="0"/>
              </a:spcBef>
              <a:buFontTx/>
              <a:buNone/>
            </a:pPr>
            <a:endParaRPr lang="en-US" altLang="en-US" sz="1800" dirty="0">
              <a:cs typeface="Arial" panose="020B0604020202020204" pitchFamily="34" charset="0"/>
            </a:endParaRPr>
          </a:p>
        </p:txBody>
      </p:sp>
      <p:sp>
        <p:nvSpPr>
          <p:cNvPr id="119820" name="Rectangle 12"/>
          <p:cNvSpPr>
            <a:spLocks noChangeArrowheads="1"/>
          </p:cNvSpPr>
          <p:nvPr/>
        </p:nvSpPr>
        <p:spPr bwMode="auto">
          <a:xfrm>
            <a:off x="3494088" y="2141538"/>
            <a:ext cx="7254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1836"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dirty="0">
                <a:cs typeface="Arial" panose="020B0604020202020204" pitchFamily="34" charset="0"/>
              </a:rPr>
              <a:t>Newark</a:t>
            </a:r>
          </a:p>
          <a:p>
            <a:pPr>
              <a:spcBef>
                <a:spcPct val="0"/>
              </a:spcBef>
              <a:buFontTx/>
              <a:buNone/>
            </a:pPr>
            <a:endParaRPr lang="en-US" altLang="en-US" sz="1800" dirty="0">
              <a:cs typeface="Arial" panose="020B0604020202020204" pitchFamily="34" charset="0"/>
            </a:endParaRPr>
          </a:p>
        </p:txBody>
      </p:sp>
      <p:sp>
        <p:nvSpPr>
          <p:cNvPr id="119821" name="Rectangle 13"/>
          <p:cNvSpPr>
            <a:spLocks noChangeArrowheads="1"/>
          </p:cNvSpPr>
          <p:nvPr/>
        </p:nvSpPr>
        <p:spPr bwMode="auto">
          <a:xfrm>
            <a:off x="8459788" y="3446463"/>
            <a:ext cx="17700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83959"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dirty="0">
                <a:cs typeface="Arial" panose="020B0604020202020204" pitchFamily="34" charset="0"/>
              </a:rPr>
              <a:t>New York</a:t>
            </a:r>
          </a:p>
          <a:p>
            <a:pPr>
              <a:spcBef>
                <a:spcPct val="0"/>
              </a:spcBef>
              <a:buFontTx/>
              <a:buNone/>
            </a:pPr>
            <a:endParaRPr lang="en-US" altLang="en-US" sz="1800" dirty="0">
              <a:cs typeface="Arial" panose="020B0604020202020204" pitchFamily="34" charset="0"/>
            </a:endParaRPr>
          </a:p>
        </p:txBody>
      </p:sp>
      <p:sp>
        <p:nvSpPr>
          <p:cNvPr id="119822" name="Rectangle 15"/>
          <p:cNvSpPr>
            <a:spLocks noChangeArrowheads="1"/>
          </p:cNvSpPr>
          <p:nvPr/>
        </p:nvSpPr>
        <p:spPr bwMode="auto">
          <a:xfrm>
            <a:off x="6192838" y="4137025"/>
            <a:ext cx="11445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72907"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dirty="0">
                <a:cs typeface="Arial" panose="020B0604020202020204" pitchFamily="34" charset="0"/>
              </a:rPr>
              <a:t>Upper</a:t>
            </a:r>
          </a:p>
        </p:txBody>
      </p:sp>
      <p:pic>
        <p:nvPicPr>
          <p:cNvPr id="119823" name="Picture 2" descr="https://static01.nyt.com/newsgraphics/2016/09/19/chelsea-bombing/3cbd1793c8b50f16a18790d8148678b3e76e9cff/map-Artboard_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63" y="-9525"/>
            <a:ext cx="8999537" cy="668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9824" name="Rectangle 16"/>
          <p:cNvSpPr>
            <a:spLocks noChangeArrowheads="1"/>
          </p:cNvSpPr>
          <p:nvPr/>
        </p:nvSpPr>
        <p:spPr bwMode="auto">
          <a:xfrm>
            <a:off x="1219200" y="762000"/>
            <a:ext cx="10525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b="1" dirty="0">
                <a:latin typeface="Arial Black" panose="020B0A04020102020204" pitchFamily="34" charset="0"/>
              </a:rPr>
              <a:t>Elizabeth</a:t>
            </a:r>
          </a:p>
        </p:txBody>
      </p:sp>
      <p:sp>
        <p:nvSpPr>
          <p:cNvPr id="119825" name="Rectangle 17"/>
          <p:cNvSpPr>
            <a:spLocks noChangeArrowheads="1"/>
          </p:cNvSpPr>
          <p:nvPr/>
        </p:nvSpPr>
        <p:spPr bwMode="auto">
          <a:xfrm>
            <a:off x="1219200" y="1495425"/>
            <a:ext cx="15700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b="1" dirty="0">
                <a:latin typeface="Arial Black" panose="020B0A04020102020204" pitchFamily="34" charset="0"/>
              </a:rPr>
              <a:t>Seaside Park</a:t>
            </a:r>
          </a:p>
          <a:p>
            <a:pPr eaLnBrk="1" hangingPunct="1">
              <a:spcBef>
                <a:spcPct val="0"/>
              </a:spcBef>
              <a:buFontTx/>
              <a:buNone/>
            </a:pPr>
            <a:r>
              <a:rPr lang="en-US" altLang="en-US" sz="1800" b="1" dirty="0">
                <a:latin typeface="Arial Black" panose="020B0A04020102020204" pitchFamily="34" charset="0"/>
              </a:rPr>
              <a:t>explosion</a:t>
            </a:r>
          </a:p>
        </p:txBody>
      </p:sp>
      <p:sp>
        <p:nvSpPr>
          <p:cNvPr id="119826" name="Rectangle 18"/>
          <p:cNvSpPr>
            <a:spLocks noChangeArrowheads="1"/>
          </p:cNvSpPr>
          <p:nvPr/>
        </p:nvSpPr>
        <p:spPr bwMode="auto">
          <a:xfrm>
            <a:off x="2743200" y="3048000"/>
            <a:ext cx="21336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b="1" dirty="0">
                <a:latin typeface="Arial Black" panose="020B0A04020102020204" pitchFamily="34" charset="0"/>
              </a:rPr>
              <a:t>Elizabeth </a:t>
            </a:r>
          </a:p>
          <a:p>
            <a:pPr eaLnBrk="1" hangingPunct="1">
              <a:spcBef>
                <a:spcPct val="0"/>
              </a:spcBef>
              <a:buFontTx/>
              <a:buNone/>
            </a:pPr>
            <a:r>
              <a:rPr lang="en-US" altLang="en-US" sz="1800" b="1" dirty="0">
                <a:latin typeface="Arial Black" panose="020B0A04020102020204" pitchFamily="34" charset="0"/>
              </a:rPr>
              <a:t>Bombs found</a:t>
            </a:r>
          </a:p>
          <a:p>
            <a:pPr eaLnBrk="1" hangingPunct="1">
              <a:spcBef>
                <a:spcPct val="0"/>
              </a:spcBef>
              <a:buFontTx/>
              <a:buNone/>
            </a:pPr>
            <a:r>
              <a:rPr lang="en-US" altLang="en-US" sz="1800" b="1" dirty="0">
                <a:latin typeface="Arial Black" panose="020B0A04020102020204" pitchFamily="34" charset="0"/>
              </a:rPr>
              <a:t>near train station</a:t>
            </a:r>
          </a:p>
        </p:txBody>
      </p:sp>
      <p:sp>
        <p:nvSpPr>
          <p:cNvPr id="119827" name="Rectangle 19"/>
          <p:cNvSpPr>
            <a:spLocks noChangeArrowheads="1"/>
          </p:cNvSpPr>
          <p:nvPr/>
        </p:nvSpPr>
        <p:spPr bwMode="auto">
          <a:xfrm>
            <a:off x="549275" y="5562600"/>
            <a:ext cx="4572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b="1" dirty="0">
                <a:latin typeface="Arial Black" panose="020B0A04020102020204" pitchFamily="34" charset="0"/>
              </a:rPr>
              <a:t>Suspect arrested Linden</a:t>
            </a:r>
          </a:p>
        </p:txBody>
      </p:sp>
      <p:sp>
        <p:nvSpPr>
          <p:cNvPr id="119828" name="Rectangle 20"/>
          <p:cNvSpPr>
            <a:spLocks noChangeArrowheads="1"/>
          </p:cNvSpPr>
          <p:nvPr/>
        </p:nvSpPr>
        <p:spPr bwMode="auto">
          <a:xfrm>
            <a:off x="6016625" y="1314450"/>
            <a:ext cx="21685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b="1" dirty="0">
                <a:latin typeface="Arial Black" panose="020B0A04020102020204" pitchFamily="34" charset="0"/>
              </a:rPr>
              <a:t>Location of</a:t>
            </a:r>
          </a:p>
          <a:p>
            <a:pPr eaLnBrk="1" hangingPunct="1">
              <a:spcBef>
                <a:spcPct val="0"/>
              </a:spcBef>
              <a:buFontTx/>
              <a:buNone/>
            </a:pPr>
            <a:r>
              <a:rPr lang="en-US" altLang="en-US" sz="1800" b="1" dirty="0">
                <a:latin typeface="Arial Black" panose="020B0A04020102020204" pitchFamily="34" charset="0"/>
              </a:rPr>
              <a:t>Chelsea explosion</a:t>
            </a:r>
          </a:p>
        </p:txBody>
      </p:sp>
      <p:sp>
        <p:nvSpPr>
          <p:cNvPr id="119829" name="Rectangle 8"/>
          <p:cNvSpPr>
            <a:spLocks noChangeArrowheads="1"/>
          </p:cNvSpPr>
          <p:nvPr/>
        </p:nvSpPr>
        <p:spPr bwMode="auto">
          <a:xfrm>
            <a:off x="6454775" y="5238750"/>
            <a:ext cx="2219325"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600" b="1" dirty="0">
                <a:latin typeface="Arial Black" panose="020B0A04020102020204" pitchFamily="34" charset="0"/>
              </a:rPr>
              <a:t>Authorities stopped</a:t>
            </a:r>
          </a:p>
          <a:p>
            <a:pPr eaLnBrk="1" hangingPunct="1">
              <a:spcBef>
                <a:spcPct val="0"/>
              </a:spcBef>
              <a:buFontTx/>
              <a:buNone/>
            </a:pPr>
            <a:r>
              <a:rPr lang="en-US" altLang="en-US" sz="1600" b="1" dirty="0">
                <a:latin typeface="Arial Black" panose="020B0A04020102020204" pitchFamily="34" charset="0"/>
              </a:rPr>
              <a:t>a car here</a:t>
            </a:r>
          </a:p>
        </p:txBody>
      </p:sp>
      <p:sp>
        <p:nvSpPr>
          <p:cNvPr id="119830" name="Rectangle 14"/>
          <p:cNvSpPr>
            <a:spLocks noChangeArrowheads="1"/>
          </p:cNvSpPr>
          <p:nvPr/>
        </p:nvSpPr>
        <p:spPr bwMode="auto">
          <a:xfrm>
            <a:off x="1243013" y="4270375"/>
            <a:ext cx="20574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b="1" dirty="0">
                <a:latin typeface="Arial Black" panose="020B0A04020102020204" pitchFamily="34" charset="0"/>
              </a:rPr>
              <a:t>Location of</a:t>
            </a:r>
          </a:p>
          <a:p>
            <a:pPr eaLnBrk="1" hangingPunct="1">
              <a:spcBef>
                <a:spcPct val="0"/>
              </a:spcBef>
              <a:buFontTx/>
              <a:buNone/>
            </a:pPr>
            <a:r>
              <a:rPr lang="en-US" altLang="en-US" sz="1800" b="1" dirty="0">
                <a:latin typeface="Arial Black" panose="020B0A04020102020204" pitchFamily="34" charset="0"/>
              </a:rPr>
              <a:t>searches</a:t>
            </a:r>
          </a:p>
        </p:txBody>
      </p:sp>
    </p:spTree>
    <p:extLst>
      <p:ext uri="{BB962C8B-B14F-4D97-AF65-F5344CB8AC3E}">
        <p14:creationId xmlns:p14="http://schemas.microsoft.com/office/powerpoint/2010/main" val="206749224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Title 1"/>
          <p:cNvSpPr>
            <a:spLocks noGrp="1"/>
          </p:cNvSpPr>
          <p:nvPr>
            <p:ph type="title"/>
          </p:nvPr>
        </p:nvSpPr>
        <p:spPr>
          <a:xfrm>
            <a:off x="457200" y="212725"/>
            <a:ext cx="8229600" cy="1143000"/>
          </a:xfrm>
        </p:spPr>
        <p:txBody>
          <a:bodyPr/>
          <a:lstStyle/>
          <a:p>
            <a:r>
              <a:rPr lang="en-US" altLang="en-US" sz="4800" dirty="0" smtClean="0">
                <a:latin typeface="Arial Black" panose="020B0A04020102020204" pitchFamily="34" charset="0"/>
              </a:rPr>
              <a:t>About 11:30 p.m.</a:t>
            </a:r>
          </a:p>
        </p:txBody>
      </p:sp>
      <p:pic>
        <p:nvPicPr>
          <p:cNvPr id="121859"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752600" y="2362200"/>
            <a:ext cx="6019800" cy="3310658"/>
          </a:xfrm>
        </p:spPr>
      </p:pic>
      <p:sp>
        <p:nvSpPr>
          <p:cNvPr id="121860" name="Rectangle 6"/>
          <p:cNvSpPr>
            <a:spLocks noChangeArrowheads="1"/>
          </p:cNvSpPr>
          <p:nvPr/>
        </p:nvSpPr>
        <p:spPr bwMode="auto">
          <a:xfrm>
            <a:off x="5562600" y="4338638"/>
            <a:ext cx="17526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b="1" dirty="0">
                <a:solidFill>
                  <a:schemeClr val="bg1"/>
                </a:solidFill>
                <a:latin typeface="Arial Black" panose="020B0A04020102020204" pitchFamily="34" charset="0"/>
              </a:rPr>
              <a:t>Second</a:t>
            </a:r>
          </a:p>
          <a:p>
            <a:pPr eaLnBrk="1" hangingPunct="1">
              <a:spcBef>
                <a:spcPct val="0"/>
              </a:spcBef>
              <a:buFontTx/>
              <a:buNone/>
            </a:pPr>
            <a:r>
              <a:rPr lang="en-US" altLang="en-US" sz="1800" b="1" dirty="0">
                <a:solidFill>
                  <a:schemeClr val="bg1"/>
                </a:solidFill>
                <a:latin typeface="Arial Black" panose="020B0A04020102020204" pitchFamily="34" charset="0"/>
              </a:rPr>
              <a:t>pressure-cooker</a:t>
            </a:r>
          </a:p>
          <a:p>
            <a:pPr eaLnBrk="1" hangingPunct="1">
              <a:spcBef>
                <a:spcPct val="0"/>
              </a:spcBef>
              <a:buFontTx/>
              <a:buNone/>
            </a:pPr>
            <a:r>
              <a:rPr lang="en-US" altLang="en-US" sz="1800" b="1" dirty="0">
                <a:solidFill>
                  <a:schemeClr val="bg1"/>
                </a:solidFill>
                <a:latin typeface="Arial Black" panose="020B0A04020102020204" pitchFamily="34" charset="0"/>
              </a:rPr>
              <a:t>bomb</a:t>
            </a:r>
          </a:p>
        </p:txBody>
      </p:sp>
      <p:sp>
        <p:nvSpPr>
          <p:cNvPr id="2" name="Rectangle 1"/>
          <p:cNvSpPr/>
          <p:nvPr/>
        </p:nvSpPr>
        <p:spPr>
          <a:xfrm>
            <a:off x="1295400" y="1578530"/>
            <a:ext cx="6705600" cy="646331"/>
          </a:xfrm>
          <a:prstGeom prst="rect">
            <a:avLst/>
          </a:prstGeom>
        </p:spPr>
        <p:txBody>
          <a:bodyPr wrap="square">
            <a:spAutoFit/>
          </a:bodyPr>
          <a:lstStyle/>
          <a:p>
            <a:r>
              <a:rPr lang="en-US" altLang="en-US" dirty="0"/>
              <a:t>Two state police officers found a second bomb in a pressure cooker on 27th </a:t>
            </a:r>
            <a:r>
              <a:rPr lang="en-US" altLang="en-US" dirty="0" smtClean="0"/>
              <a:t>Street</a:t>
            </a:r>
            <a:endParaRPr lang="en-US" dirty="0"/>
          </a:p>
        </p:txBody>
      </p:sp>
    </p:spTree>
    <p:extLst>
      <p:ext uri="{BB962C8B-B14F-4D97-AF65-F5344CB8AC3E}">
        <p14:creationId xmlns:p14="http://schemas.microsoft.com/office/powerpoint/2010/main" val="118636131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itle 1"/>
          <p:cNvSpPr>
            <a:spLocks noGrp="1"/>
          </p:cNvSpPr>
          <p:nvPr>
            <p:ph type="title"/>
          </p:nvPr>
        </p:nvSpPr>
        <p:spPr/>
        <p:txBody>
          <a:bodyPr/>
          <a:lstStyle/>
          <a:p>
            <a:r>
              <a:rPr lang="en-US" altLang="en-US" sz="4800" dirty="0" smtClean="0">
                <a:latin typeface="Arial Black" panose="020B0A04020102020204" pitchFamily="34" charset="0"/>
              </a:rPr>
              <a:t>Late Sunday Night</a:t>
            </a:r>
          </a:p>
        </p:txBody>
      </p:sp>
      <p:sp>
        <p:nvSpPr>
          <p:cNvPr id="3" name="Content Placeholder 2"/>
          <p:cNvSpPr>
            <a:spLocks noGrp="1"/>
          </p:cNvSpPr>
          <p:nvPr>
            <p:ph idx="1"/>
          </p:nvPr>
        </p:nvSpPr>
        <p:spPr>
          <a:xfrm>
            <a:off x="228600" y="1447800"/>
            <a:ext cx="8610600" cy="4876800"/>
          </a:xfrm>
        </p:spPr>
        <p:txBody>
          <a:bodyPr>
            <a:normAutofit fontScale="70000" lnSpcReduction="20000"/>
          </a:bodyPr>
          <a:lstStyle/>
          <a:p>
            <a:pPr>
              <a:defRPr/>
            </a:pPr>
            <a:endParaRPr lang="en-US" sz="3600" b="1" dirty="0" smtClean="0"/>
          </a:p>
          <a:p>
            <a:pPr>
              <a:defRPr/>
            </a:pPr>
            <a:r>
              <a:rPr lang="en-US" sz="3600" dirty="0" smtClean="0"/>
              <a:t>Authorities stopped a vehicle near the Verrazano-Narrows Bridge that was observed at a location associated with the suspect. Five people were questioned, but no one was arrested.</a:t>
            </a:r>
          </a:p>
          <a:p>
            <a:pPr>
              <a:defRPr/>
            </a:pPr>
            <a:r>
              <a:rPr lang="en-US" sz="3600" dirty="0" smtClean="0"/>
              <a:t>About 8 a.m. Monday</a:t>
            </a:r>
          </a:p>
          <a:p>
            <a:pPr>
              <a:defRPr/>
            </a:pPr>
            <a:r>
              <a:rPr lang="en-US" sz="3600" dirty="0" smtClean="0"/>
              <a:t>A citywide cellphone alert was sent out: "WANTED: Ahmad Khan Rahami, 28-yr-old male. See media for pic. Call 9-1-1 if seen."</a:t>
            </a:r>
          </a:p>
          <a:p>
            <a:pPr>
              <a:defRPr/>
            </a:pPr>
            <a:r>
              <a:rPr lang="en-US" sz="3600" dirty="0" smtClean="0"/>
              <a:t>11:20 a.m. Monday</a:t>
            </a:r>
          </a:p>
          <a:p>
            <a:pPr>
              <a:defRPr/>
            </a:pPr>
            <a:r>
              <a:rPr lang="en-US" sz="3600" dirty="0" smtClean="0"/>
              <a:t>Police in Linden, N.J. captured Mr. Rahami after confronting him as he was sleeping in the doorway of a bar. Police said he opened fire, striking one officer. He was arrested after being wounded by gunfire.</a:t>
            </a:r>
          </a:p>
          <a:p>
            <a:pPr>
              <a:defRPr/>
            </a:pPr>
            <a:endParaRPr lang="en-US" dirty="0"/>
          </a:p>
        </p:txBody>
      </p:sp>
    </p:spTree>
    <p:extLst>
      <p:ext uri="{BB962C8B-B14F-4D97-AF65-F5344CB8AC3E}">
        <p14:creationId xmlns:p14="http://schemas.microsoft.com/office/powerpoint/2010/main" val="727707926"/>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itle 1"/>
          <p:cNvSpPr>
            <a:spLocks noGrp="1"/>
          </p:cNvSpPr>
          <p:nvPr>
            <p:ph type="title"/>
          </p:nvPr>
        </p:nvSpPr>
        <p:spPr/>
        <p:txBody>
          <a:bodyPr/>
          <a:lstStyle/>
          <a:p>
            <a:r>
              <a:rPr lang="en-US" altLang="en-US" sz="4800" dirty="0" smtClean="0">
                <a:latin typeface="Arial Black" panose="020B0A04020102020204" pitchFamily="34" charset="0"/>
              </a:rPr>
              <a:t>11:20 a.m. Monday</a:t>
            </a:r>
          </a:p>
        </p:txBody>
      </p:sp>
      <p:pic>
        <p:nvPicPr>
          <p:cNvPr id="124931"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201738" y="1600200"/>
            <a:ext cx="6740525" cy="4525963"/>
          </a:xfrm>
        </p:spPr>
      </p:pic>
    </p:spTree>
    <p:extLst>
      <p:ext uri="{BB962C8B-B14F-4D97-AF65-F5344CB8AC3E}">
        <p14:creationId xmlns:p14="http://schemas.microsoft.com/office/powerpoint/2010/main" val="289720385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itle 1"/>
          <p:cNvSpPr>
            <a:spLocks noGrp="1"/>
          </p:cNvSpPr>
          <p:nvPr>
            <p:ph type="title"/>
          </p:nvPr>
        </p:nvSpPr>
        <p:spPr/>
        <p:txBody>
          <a:bodyPr/>
          <a:lstStyle/>
          <a:p>
            <a:r>
              <a:rPr lang="en-US" altLang="en-US" sz="4800" dirty="0" smtClean="0">
                <a:latin typeface="Arial Black" panose="020B0A04020102020204" pitchFamily="34" charset="0"/>
              </a:rPr>
              <a:t>FBI Information</a:t>
            </a:r>
          </a:p>
        </p:txBody>
      </p:sp>
      <p:sp>
        <p:nvSpPr>
          <p:cNvPr id="125955" name="Content Placeholder 2"/>
          <p:cNvSpPr>
            <a:spLocks noGrp="1"/>
          </p:cNvSpPr>
          <p:nvPr>
            <p:ph idx="1"/>
          </p:nvPr>
        </p:nvSpPr>
        <p:spPr>
          <a:xfrm>
            <a:off x="533400" y="1428750"/>
            <a:ext cx="8229600" cy="4525963"/>
          </a:xfrm>
        </p:spPr>
        <p:txBody>
          <a:bodyPr/>
          <a:lstStyle/>
          <a:p>
            <a:r>
              <a:rPr lang="en-US" altLang="en-US" dirty="0" smtClean="0"/>
              <a:t>New Jersey and New York bombs made of pipe and pressure cookers the officials noted that the devices in both shared common characteristics, such as flip phones for timing detonators and the same type of explosive, tannerite.</a:t>
            </a:r>
            <a:r>
              <a:rPr lang="en-US" altLang="en-US" b="1" dirty="0" smtClean="0"/>
              <a:t/>
            </a:r>
            <a:br>
              <a:rPr lang="en-US" altLang="en-US" b="1" dirty="0" smtClean="0"/>
            </a:br>
            <a:endParaRPr lang="en-US" altLang="en-US" b="1" dirty="0" smtClean="0"/>
          </a:p>
        </p:txBody>
      </p:sp>
    </p:spTree>
    <p:extLst>
      <p:ext uri="{BB962C8B-B14F-4D97-AF65-F5344CB8AC3E}">
        <p14:creationId xmlns:p14="http://schemas.microsoft.com/office/powerpoint/2010/main" val="2905950889"/>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itle 1"/>
          <p:cNvSpPr>
            <a:spLocks noGrp="1"/>
          </p:cNvSpPr>
          <p:nvPr>
            <p:ph type="title"/>
          </p:nvPr>
        </p:nvSpPr>
        <p:spPr/>
        <p:txBody>
          <a:bodyPr/>
          <a:lstStyle/>
          <a:p>
            <a:r>
              <a:rPr lang="en-US" altLang="en-US" sz="4800" dirty="0" smtClean="0">
                <a:latin typeface="Arial Black" panose="020B0A04020102020204" pitchFamily="34" charset="0"/>
              </a:rPr>
              <a:t>TANNERITE</a:t>
            </a:r>
          </a:p>
        </p:txBody>
      </p:sp>
      <p:sp>
        <p:nvSpPr>
          <p:cNvPr id="126979" name="Content Placeholder 2"/>
          <p:cNvSpPr>
            <a:spLocks noGrp="1"/>
          </p:cNvSpPr>
          <p:nvPr>
            <p:ph idx="1"/>
          </p:nvPr>
        </p:nvSpPr>
        <p:spPr/>
        <p:txBody>
          <a:bodyPr/>
          <a:lstStyle/>
          <a:p>
            <a:r>
              <a:rPr lang="en-US" altLang="en-US" b="1" dirty="0" smtClean="0"/>
              <a:t>Tannerite is the brand name of a binary explosive marketed primarily for making exploding targets for firearms practice. It is a patented combination of ammonium nitrate (an oxidizer) and aluminum powder (a fuel) that is supplied as two separate powders that are mixed and shaken to produce an explosive.</a:t>
            </a:r>
          </a:p>
          <a:p>
            <a:endParaRPr lang="en-US" altLang="en-US" dirty="0" smtClean="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itle 1"/>
          <p:cNvSpPr>
            <a:spLocks noGrp="1"/>
          </p:cNvSpPr>
          <p:nvPr>
            <p:ph type="title"/>
          </p:nvPr>
        </p:nvSpPr>
        <p:spPr/>
        <p:txBody>
          <a:bodyPr/>
          <a:lstStyle/>
          <a:p>
            <a:r>
              <a:rPr lang="en-US" altLang="en-US" sz="4800" dirty="0" smtClean="0">
                <a:latin typeface="Arial Black" panose="020B0A04020102020204" pitchFamily="34" charset="0"/>
              </a:rPr>
              <a:t>TANNERITE</a:t>
            </a:r>
          </a:p>
        </p:txBody>
      </p:sp>
      <p:pic>
        <p:nvPicPr>
          <p:cNvPr id="128003"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905000" y="1371600"/>
            <a:ext cx="7010400" cy="5257800"/>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rrowheads="1"/>
          </p:cNvSpPr>
          <p:nvPr>
            <p:ph type="title"/>
          </p:nvPr>
        </p:nvSpPr>
        <p:spPr/>
        <p:txBody>
          <a:bodyPr/>
          <a:lstStyle/>
          <a:p>
            <a:r>
              <a:rPr lang="en-US" altLang="en-US" sz="3600" dirty="0" smtClean="0"/>
              <a:t>    </a:t>
            </a:r>
            <a:r>
              <a:rPr lang="en-US" altLang="en-US" sz="4000" dirty="0" smtClean="0">
                <a:latin typeface="Arial Black" panose="020B0A04020102020204" pitchFamily="34" charset="0"/>
              </a:rPr>
              <a:t>NATIONAL TERRORISM ADVISORY SYSTEM</a:t>
            </a:r>
          </a:p>
        </p:txBody>
      </p:sp>
      <p:sp>
        <p:nvSpPr>
          <p:cNvPr id="11267" name="Rectangle 3"/>
          <p:cNvSpPr>
            <a:spLocks noGrp="1" noChangeArrowheads="1"/>
          </p:cNvSpPr>
          <p:nvPr>
            <p:ph type="body" idx="1"/>
          </p:nvPr>
        </p:nvSpPr>
        <p:spPr>
          <a:xfrm>
            <a:off x="457200" y="1417638"/>
            <a:ext cx="8229600" cy="4876800"/>
          </a:xfrm>
        </p:spPr>
        <p:txBody>
          <a:bodyPr/>
          <a:lstStyle/>
          <a:p>
            <a:r>
              <a:rPr lang="en-US" altLang="en-US" sz="2800" dirty="0" smtClean="0"/>
              <a:t>These alerts will also include a clear statement of the nature of the threat, which will be defined one of two                                         ways: </a:t>
            </a:r>
          </a:p>
          <a:p>
            <a:r>
              <a:rPr lang="en-US" altLang="en-US" sz="2800" u="sng" dirty="0" smtClean="0"/>
              <a:t>Imminent Threats</a:t>
            </a:r>
            <a:r>
              <a:rPr lang="en-US" altLang="en-US" sz="2800" dirty="0" smtClean="0"/>
              <a:t>” warn of                                                a credible, specific, and im-                         pending terrorist threat                            against the U.S.</a:t>
            </a:r>
            <a:endParaRPr lang="en-US" altLang="en-US" sz="2800" dirty="0"/>
          </a:p>
          <a:p>
            <a:r>
              <a:rPr lang="en-US" altLang="en-US" sz="2800" dirty="0" smtClean="0"/>
              <a:t>“</a:t>
            </a:r>
            <a:r>
              <a:rPr lang="en-US" altLang="en-US" sz="2800" u="sng" dirty="0" smtClean="0"/>
              <a:t>Elevated Threats</a:t>
            </a:r>
            <a:r>
              <a:rPr lang="en-US" altLang="en-US" sz="2800" dirty="0" smtClean="0"/>
              <a:t>”                                          warn of a credible terrorist threat against the                                     United States.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8800" y="2362200"/>
            <a:ext cx="2895600" cy="3137712"/>
          </a:xfrm>
          <a:prstGeom prst="rect">
            <a:avLst/>
          </a:prstGeom>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latin typeface="Arial Black" panose="020B0A04020102020204" pitchFamily="34" charset="0"/>
              </a:rPr>
              <a:t>Plots</a:t>
            </a:r>
            <a:endParaRPr lang="en-US" sz="4800" dirty="0">
              <a:latin typeface="Arial Black" panose="020B0A04020102020204" pitchFamily="34" charset="0"/>
            </a:endParaRPr>
          </a:p>
        </p:txBody>
      </p:sp>
      <p:sp>
        <p:nvSpPr>
          <p:cNvPr id="3" name="Content Placeholder 2"/>
          <p:cNvSpPr>
            <a:spLocks noGrp="1"/>
          </p:cNvSpPr>
          <p:nvPr>
            <p:ph idx="1"/>
          </p:nvPr>
        </p:nvSpPr>
        <p:spPr/>
        <p:txBody>
          <a:bodyPr/>
          <a:lstStyle/>
          <a:p>
            <a:r>
              <a:rPr lang="en-US" altLang="en-US" dirty="0"/>
              <a:t>2017 - Sydney Airplane Terror </a:t>
            </a:r>
            <a:r>
              <a:rPr lang="en-US" altLang="en-US" dirty="0" smtClean="0"/>
              <a:t>Plot</a:t>
            </a:r>
          </a:p>
          <a:p>
            <a:r>
              <a:rPr lang="en-US" altLang="en-US" dirty="0" smtClean="0"/>
              <a:t>2016 - Orlando </a:t>
            </a:r>
            <a:r>
              <a:rPr lang="en-US" altLang="en-US" dirty="0"/>
              <a:t>Nightclub </a:t>
            </a:r>
            <a:r>
              <a:rPr lang="en-US" altLang="en-US" dirty="0" smtClean="0"/>
              <a:t>Attack</a:t>
            </a:r>
          </a:p>
          <a:p>
            <a:r>
              <a:rPr lang="en-US" altLang="en-US" dirty="0" smtClean="0"/>
              <a:t>2007 – Fort Dix Six Plot</a:t>
            </a:r>
          </a:p>
          <a:p>
            <a:r>
              <a:rPr lang="en-US" altLang="en-US" dirty="0" smtClean="0"/>
              <a:t>2006 - Canada Terror</a:t>
            </a:r>
          </a:p>
          <a:p>
            <a:r>
              <a:rPr lang="en-US" altLang="en-US" dirty="0"/>
              <a:t>2006 - Miami </a:t>
            </a:r>
            <a:r>
              <a:rPr lang="en-US" altLang="en-US" dirty="0" smtClean="0"/>
              <a:t>Cell</a:t>
            </a:r>
          </a:p>
          <a:p>
            <a:r>
              <a:rPr lang="en-US" kern="10" dirty="0">
                <a:effectLst>
                  <a:outerShdw blurRad="38100" dist="19049" dir="2700000" algn="tl" rotWithShape="0">
                    <a:schemeClr val="tx1">
                      <a:alpha val="39998"/>
                    </a:schemeClr>
                  </a:outerShdw>
                </a:effectLst>
              </a:rPr>
              <a:t>2005 - Los Angeles </a:t>
            </a:r>
            <a:r>
              <a:rPr lang="en-US" kern="10" dirty="0" smtClean="0">
                <a:effectLst>
                  <a:outerShdw blurRad="38100" dist="19049" dir="2700000" algn="tl" rotWithShape="0">
                    <a:schemeClr val="tx1">
                      <a:alpha val="39998"/>
                    </a:schemeClr>
                  </a:outerShdw>
                </a:effectLst>
              </a:rPr>
              <a:t>Plot</a:t>
            </a:r>
          </a:p>
          <a:p>
            <a:r>
              <a:rPr lang="en-US" altLang="en-US" dirty="0" smtClean="0"/>
              <a:t>2002 - Oregon Cell</a:t>
            </a:r>
            <a:r>
              <a:rPr lang="en-US" altLang="en-US" dirty="0"/>
              <a:t/>
            </a:r>
            <a:br>
              <a:rPr lang="en-US" altLang="en-US" dirty="0"/>
            </a:br>
            <a:endParaRPr lang="en-US" dirty="0"/>
          </a:p>
        </p:txBody>
      </p:sp>
    </p:spTree>
    <p:extLst>
      <p:ext uri="{BB962C8B-B14F-4D97-AF65-F5344CB8AC3E}">
        <p14:creationId xmlns:p14="http://schemas.microsoft.com/office/powerpoint/2010/main" val="1965899480"/>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5" name="Content Placeholder 2"/>
          <p:cNvSpPr>
            <a:spLocks noGrp="1"/>
          </p:cNvSpPr>
          <p:nvPr>
            <p:ph idx="1"/>
          </p:nvPr>
        </p:nvSpPr>
        <p:spPr/>
        <p:txBody>
          <a:bodyPr/>
          <a:lstStyle/>
          <a:p>
            <a:r>
              <a:rPr lang="en-US" altLang="en-US" dirty="0" smtClean="0"/>
              <a:t>Australia plot in to bring down an airplane</a:t>
            </a:r>
          </a:p>
          <a:p>
            <a:r>
              <a:rPr lang="en-US" altLang="en-US" dirty="0" smtClean="0"/>
              <a:t>Police disrupted a terrorist plot to bring down an airplane and arrested four men on Saturday in raids on homes in several Sydney suburbs.</a:t>
            </a:r>
          </a:p>
        </p:txBody>
      </p:sp>
      <p:sp>
        <p:nvSpPr>
          <p:cNvPr id="8" name="Rectangle 7"/>
          <p:cNvSpPr/>
          <p:nvPr/>
        </p:nvSpPr>
        <p:spPr>
          <a:xfrm>
            <a:off x="838200" y="229850"/>
            <a:ext cx="7010400" cy="1569660"/>
          </a:xfrm>
          <a:prstGeom prst="rect">
            <a:avLst/>
          </a:prstGeom>
        </p:spPr>
        <p:txBody>
          <a:bodyPr wrap="square">
            <a:spAutoFit/>
          </a:bodyPr>
          <a:lstStyle/>
          <a:p>
            <a:pPr lvl="0" algn="ctr">
              <a:spcBef>
                <a:spcPct val="20000"/>
              </a:spcBef>
            </a:pPr>
            <a:r>
              <a:rPr lang="en-US" altLang="en-US" sz="4800" b="1" kern="0" dirty="0">
                <a:solidFill>
                  <a:srgbClr val="000000"/>
                </a:solidFill>
              </a:rPr>
              <a:t>2017 </a:t>
            </a:r>
            <a:r>
              <a:rPr lang="en-US" altLang="en-US" sz="4800" b="1" kern="0" dirty="0" smtClean="0">
                <a:solidFill>
                  <a:srgbClr val="000000"/>
                </a:solidFill>
              </a:rPr>
              <a:t>Sydney </a:t>
            </a:r>
            <a:r>
              <a:rPr lang="en-US" altLang="en-US" sz="4800" b="1" kern="0" dirty="0">
                <a:solidFill>
                  <a:srgbClr val="000000"/>
                </a:solidFill>
              </a:rPr>
              <a:t>Airplane </a:t>
            </a:r>
            <a:r>
              <a:rPr lang="en-US" altLang="en-US" sz="4800" b="1" kern="0" dirty="0" smtClean="0">
                <a:solidFill>
                  <a:srgbClr val="000000"/>
                </a:solidFill>
              </a:rPr>
              <a:t>Attack </a:t>
            </a:r>
            <a:endParaRPr lang="en-US" altLang="en-US" sz="4800" b="1" kern="0" dirty="0">
              <a:solidFill>
                <a:srgbClr val="000000"/>
              </a:solidFill>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2"/>
          <p:cNvSpPr>
            <a:spLocks noGrp="1"/>
          </p:cNvSpPr>
          <p:nvPr>
            <p:ph type="title"/>
          </p:nvPr>
        </p:nvSpPr>
        <p:spPr>
          <a:xfrm>
            <a:off x="230207" y="455613"/>
            <a:ext cx="8382000" cy="1143000"/>
          </a:xfrm>
        </p:spPr>
        <p:txBody>
          <a:bodyPr/>
          <a:lstStyle/>
          <a:p>
            <a:r>
              <a:rPr lang="en-US" altLang="en-US" sz="4800" dirty="0" smtClean="0">
                <a:latin typeface="Arial Black" panose="020B0A04020102020204" pitchFamily="34" charset="0"/>
              </a:rPr>
              <a:t>2016 Orlando Nightclub Attack</a:t>
            </a:r>
            <a:r>
              <a:rPr lang="en-US" altLang="en-US" dirty="0" smtClean="0">
                <a:solidFill>
                  <a:srgbClr val="FF00FF"/>
                </a:solidFill>
                <a:latin typeface="Arial Black" panose="020B0A04020102020204" pitchFamily="34" charset="0"/>
              </a:rPr>
              <a:t/>
            </a:r>
            <a:br>
              <a:rPr lang="en-US" altLang="en-US" dirty="0" smtClean="0">
                <a:solidFill>
                  <a:srgbClr val="FF00FF"/>
                </a:solidFill>
                <a:latin typeface="Arial Black" panose="020B0A04020102020204" pitchFamily="34" charset="0"/>
              </a:rPr>
            </a:br>
            <a:endParaRPr lang="en-US" altLang="en-US" dirty="0" smtClean="0">
              <a:latin typeface="Arial Black" panose="020B0A04020102020204" pitchFamily="34" charset="0"/>
            </a:endParaRPr>
          </a:p>
        </p:txBody>
      </p:sp>
      <p:sp>
        <p:nvSpPr>
          <p:cNvPr id="92163" name="Content Placeholder 1"/>
          <p:cNvSpPr>
            <a:spLocks noGrp="1"/>
          </p:cNvSpPr>
          <p:nvPr>
            <p:ph idx="1"/>
          </p:nvPr>
        </p:nvSpPr>
        <p:spPr>
          <a:xfrm>
            <a:off x="660824" y="1476202"/>
            <a:ext cx="5443538" cy="5076998"/>
          </a:xfrm>
        </p:spPr>
        <p:txBody>
          <a:bodyPr/>
          <a:lstStyle/>
          <a:p>
            <a:pPr marL="365125">
              <a:lnSpc>
                <a:spcPct val="70000"/>
              </a:lnSpc>
            </a:pPr>
            <a:r>
              <a:rPr lang="en-US" altLang="en-US" sz="2800" dirty="0" smtClean="0"/>
              <a:t>Gunman Omar Mateen open fired in the “Pulse” nightclub with an AR-15 and semi-automatic handgun.</a:t>
            </a:r>
          </a:p>
          <a:p>
            <a:pPr marL="365125">
              <a:lnSpc>
                <a:spcPct val="70000"/>
              </a:lnSpc>
            </a:pPr>
            <a:r>
              <a:rPr lang="en-US" altLang="en-US" sz="2800" dirty="0" smtClean="0"/>
              <a:t>Dozens of patrons were held hostage for several hours in the club.</a:t>
            </a:r>
          </a:p>
          <a:p>
            <a:pPr marL="365125">
              <a:lnSpc>
                <a:spcPct val="70000"/>
              </a:lnSpc>
            </a:pPr>
            <a:r>
              <a:rPr lang="en-US" altLang="en-US" sz="2800" dirty="0" smtClean="0"/>
              <a:t>SWAT officers breached a cinderblock bathroom wall, made entry, and killed Mateen.</a:t>
            </a:r>
          </a:p>
          <a:p>
            <a:pPr marL="365125">
              <a:lnSpc>
                <a:spcPct val="70000"/>
              </a:lnSpc>
            </a:pPr>
            <a:r>
              <a:rPr lang="en-US" altLang="en-US" sz="2800" dirty="0" smtClean="0">
                <a:solidFill>
                  <a:srgbClr val="222222"/>
                </a:solidFill>
              </a:rPr>
              <a:t>Mateen killed 49 people and wounded 53 others.</a:t>
            </a:r>
          </a:p>
          <a:p>
            <a:pPr marL="365125">
              <a:lnSpc>
                <a:spcPct val="70000"/>
              </a:lnSpc>
            </a:pPr>
            <a:r>
              <a:rPr lang="en-US" altLang="en-US" sz="2800" dirty="0" smtClean="0">
                <a:solidFill>
                  <a:srgbClr val="222222"/>
                </a:solidFill>
              </a:rPr>
              <a:t>Deadliest mass shooting terrorist attack in modern US history.</a:t>
            </a:r>
            <a:endParaRPr lang="en-US" altLang="en-US" sz="2800" dirty="0" smtClean="0"/>
          </a:p>
        </p:txBody>
      </p:sp>
      <p:grpSp>
        <p:nvGrpSpPr>
          <p:cNvPr id="92164" name="Group 3"/>
          <p:cNvGrpSpPr>
            <a:grpSpLocks/>
          </p:cNvGrpSpPr>
          <p:nvPr/>
        </p:nvGrpSpPr>
        <p:grpSpPr bwMode="auto">
          <a:xfrm>
            <a:off x="6796088" y="1874838"/>
            <a:ext cx="1477962" cy="2017712"/>
            <a:chOff x="6739090" y="4139019"/>
            <a:chExt cx="1253315" cy="1798866"/>
          </a:xfrm>
        </p:grpSpPr>
        <p:pic>
          <p:nvPicPr>
            <p:cNvPr id="5" name="Picture 4"/>
            <p:cNvPicPr>
              <a:picLocks noChangeAspect="1"/>
            </p:cNvPicPr>
            <p:nvPr/>
          </p:nvPicPr>
          <p:blipFill>
            <a:blip r:embed="rId4"/>
            <a:stretch>
              <a:fillRect/>
            </a:stretch>
          </p:blipFill>
          <p:spPr>
            <a:xfrm>
              <a:off x="6799669" y="4139019"/>
              <a:ext cx="1132158" cy="1552601"/>
            </a:xfrm>
            <a:prstGeom prst="rect">
              <a:avLst/>
            </a:prstGeom>
            <a:ln>
              <a:noFill/>
            </a:ln>
            <a:effectLst>
              <a:outerShdw blurRad="292100" dist="139700" dir="2700000" algn="tl" rotWithShape="0">
                <a:srgbClr val="333333">
                  <a:alpha val="65000"/>
                </a:srgbClr>
              </a:outerShdw>
            </a:effectLst>
          </p:spPr>
        </p:pic>
        <p:sp>
          <p:nvSpPr>
            <p:cNvPr id="92169" name="TextBox 5"/>
            <p:cNvSpPr txBox="1">
              <a:spLocks noChangeArrowheads="1"/>
            </p:cNvSpPr>
            <p:nvPr/>
          </p:nvSpPr>
          <p:spPr bwMode="auto">
            <a:xfrm>
              <a:off x="6739090" y="5690939"/>
              <a:ext cx="1253315" cy="246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200" dirty="0">
                  <a:solidFill>
                    <a:srgbClr val="000000"/>
                  </a:solidFill>
                  <a:latin typeface="Times New Roman" panose="02020603050405020304" pitchFamily="18" charset="0"/>
                  <a:cs typeface="Times New Roman" panose="02020603050405020304" pitchFamily="18" charset="0"/>
                </a:rPr>
                <a:t>Omar Mateen</a:t>
              </a:r>
            </a:p>
          </p:txBody>
        </p:sp>
      </p:grpSp>
      <p:grpSp>
        <p:nvGrpSpPr>
          <p:cNvPr id="92165" name="Group 6"/>
          <p:cNvGrpSpPr>
            <a:grpSpLocks/>
          </p:cNvGrpSpPr>
          <p:nvPr/>
        </p:nvGrpSpPr>
        <p:grpSpPr bwMode="auto">
          <a:xfrm>
            <a:off x="6230938" y="3921125"/>
            <a:ext cx="2608262" cy="2030413"/>
            <a:chOff x="6092999" y="1922030"/>
            <a:chExt cx="2609224" cy="2030646"/>
          </a:xfrm>
        </p:grpSpPr>
        <p:pic>
          <p:nvPicPr>
            <p:cNvPr id="8" name="Picture 7"/>
            <p:cNvPicPr>
              <a:picLocks noChangeAspect="1"/>
            </p:cNvPicPr>
            <p:nvPr/>
          </p:nvPicPr>
          <p:blipFill>
            <a:blip r:embed="rId5"/>
            <a:stretch>
              <a:fillRect/>
            </a:stretch>
          </p:blipFill>
          <p:spPr>
            <a:xfrm>
              <a:off x="6092999" y="1922030"/>
              <a:ext cx="2609224" cy="1754389"/>
            </a:xfrm>
            <a:prstGeom prst="rect">
              <a:avLst/>
            </a:prstGeom>
            <a:ln>
              <a:noFill/>
            </a:ln>
            <a:effectLst>
              <a:outerShdw blurRad="292100" dist="139700" dir="2700000" algn="tl" rotWithShape="0">
                <a:srgbClr val="333333">
                  <a:alpha val="65000"/>
                </a:srgbClr>
              </a:outerShdw>
            </a:effectLst>
          </p:spPr>
        </p:pic>
        <p:sp>
          <p:nvSpPr>
            <p:cNvPr id="92167" name="TextBox 8"/>
            <p:cNvSpPr txBox="1">
              <a:spLocks noChangeArrowheads="1"/>
            </p:cNvSpPr>
            <p:nvPr/>
          </p:nvSpPr>
          <p:spPr bwMode="auto">
            <a:xfrm>
              <a:off x="6346244" y="3675677"/>
              <a:ext cx="210273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200" dirty="0">
                  <a:solidFill>
                    <a:srgbClr val="000000"/>
                  </a:solidFill>
                  <a:latin typeface="Times New Roman" panose="02020603050405020304" pitchFamily="18" charset="0"/>
                  <a:cs typeface="Times New Roman" panose="02020603050405020304" pitchFamily="18" charset="0"/>
                </a:rPr>
                <a:t>  Pulse Nightclub, Orlando</a:t>
              </a:r>
            </a:p>
          </p:txBody>
        </p:sp>
      </p:grpSp>
    </p:spTree>
    <p:custDataLst>
      <p:tags r:id="rId1"/>
    </p:custDataLst>
  </p:cSld>
  <p:clrMapOvr>
    <a:masterClrMapping/>
  </p:clrMapOvr>
  <p:transition spd="slow"/>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b="1" dirty="0" smtClean="0">
                <a:latin typeface="Arial Black" panose="020B0A04020102020204" pitchFamily="34" charset="0"/>
              </a:rPr>
              <a:t>2007 Fort Dix Plot</a:t>
            </a:r>
            <a:endParaRPr lang="en-US" sz="4800" b="1" dirty="0">
              <a:latin typeface="Arial Black" panose="020B0A04020102020204" pitchFamily="34" charset="0"/>
            </a:endParaRPr>
          </a:p>
        </p:txBody>
      </p:sp>
      <p:sp>
        <p:nvSpPr>
          <p:cNvPr id="3" name="Content Placeholder 2"/>
          <p:cNvSpPr>
            <a:spLocks noGrp="1"/>
          </p:cNvSpPr>
          <p:nvPr>
            <p:ph idx="1"/>
          </p:nvPr>
        </p:nvSpPr>
        <p:spPr/>
        <p:txBody>
          <a:bodyPr/>
          <a:lstStyle/>
          <a:p>
            <a:r>
              <a:rPr lang="en-US" dirty="0" smtClean="0"/>
              <a:t>2007 </a:t>
            </a:r>
            <a:r>
              <a:rPr lang="en-US" dirty="0"/>
              <a:t>– Six foreign-born Muslims have been arrested for plotting an attack on the Fort Dix Army base in New </a:t>
            </a:r>
            <a:r>
              <a:rPr lang="en-US" dirty="0" smtClean="0"/>
              <a:t>Jersey.</a:t>
            </a:r>
          </a:p>
          <a:p>
            <a:r>
              <a:rPr lang="en-US" dirty="0" smtClean="0"/>
              <a:t>A </a:t>
            </a:r>
            <a:r>
              <a:rPr lang="en-US" dirty="0"/>
              <a:t>call from an employee of a video-transfer business, where the men had taken a videotape to be converted onto a DVD.</a:t>
            </a:r>
            <a:endParaRPr lang="en-US" dirty="0" smtClean="0"/>
          </a:p>
        </p:txBody>
      </p:sp>
    </p:spTree>
    <p:extLst>
      <p:ext uri="{BB962C8B-B14F-4D97-AF65-F5344CB8AC3E}">
        <p14:creationId xmlns:p14="http://schemas.microsoft.com/office/powerpoint/2010/main" val="403924846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3"/>
          <p:cNvSpPr>
            <a:spLocks noGrp="1" noChangeArrowheads="1"/>
          </p:cNvSpPr>
          <p:nvPr>
            <p:ph type="body" sz="half" idx="1"/>
          </p:nvPr>
        </p:nvSpPr>
        <p:spPr>
          <a:xfrm>
            <a:off x="152400" y="1828800"/>
            <a:ext cx="8839200" cy="4648200"/>
          </a:xfrm>
          <a:noFill/>
        </p:spPr>
        <p:txBody>
          <a:bodyPr/>
          <a:lstStyle/>
          <a:p>
            <a:pPr eaLnBrk="1" hangingPunct="1">
              <a:lnSpc>
                <a:spcPct val="90000"/>
              </a:lnSpc>
            </a:pPr>
            <a:r>
              <a:rPr lang="en-US" altLang="en-US" sz="2000" dirty="0" smtClean="0"/>
              <a:t>June 3, 2006: 17 arrested in Canada for planning “al Qaeda inspired” bombing campaign in Toronto area</a:t>
            </a:r>
          </a:p>
          <a:p>
            <a:pPr eaLnBrk="1" hangingPunct="1">
              <a:lnSpc>
                <a:spcPct val="90000"/>
              </a:lnSpc>
            </a:pPr>
            <a:endParaRPr lang="en-US" altLang="en-US" sz="2000" dirty="0" smtClean="0"/>
          </a:p>
          <a:p>
            <a:pPr eaLnBrk="1" hangingPunct="1">
              <a:lnSpc>
                <a:spcPct val="90000"/>
              </a:lnSpc>
            </a:pPr>
            <a:r>
              <a:rPr lang="en-US" altLang="en-US" sz="2000" dirty="0" smtClean="0"/>
              <a:t>Group attempted to acquire three tons of ammonium nitrate and other materials to make explosive devices</a:t>
            </a:r>
          </a:p>
          <a:p>
            <a:pPr eaLnBrk="1" hangingPunct="1">
              <a:lnSpc>
                <a:spcPct val="90000"/>
              </a:lnSpc>
            </a:pPr>
            <a:endParaRPr lang="en-US" altLang="en-US" sz="2000" dirty="0" smtClean="0"/>
          </a:p>
          <a:p>
            <a:pPr eaLnBrk="1" hangingPunct="1">
              <a:lnSpc>
                <a:spcPct val="90000"/>
              </a:lnSpc>
            </a:pPr>
            <a:r>
              <a:rPr lang="en-US" altLang="en-US" sz="2000" dirty="0" smtClean="0"/>
              <a:t>Trained in remote parts of Canada and created propaganda videos</a:t>
            </a:r>
          </a:p>
          <a:p>
            <a:pPr eaLnBrk="1" hangingPunct="1">
              <a:lnSpc>
                <a:spcPct val="90000"/>
              </a:lnSpc>
            </a:pPr>
            <a:endParaRPr lang="en-US" altLang="en-US" sz="2000" dirty="0" smtClean="0"/>
          </a:p>
          <a:p>
            <a:pPr eaLnBrk="1" hangingPunct="1">
              <a:lnSpc>
                <a:spcPct val="90000"/>
              </a:lnSpc>
            </a:pPr>
            <a:r>
              <a:rPr lang="en-US" altLang="en-US" sz="2000" dirty="0" smtClean="0"/>
              <a:t>Intended targets include: Prime Minister, Canadian parliament building in Ottawa, financial district of Toronto including Toronto Stock Exchange, Toronto Headquarters of Canadian Security, the Canadian Broadcasting Corporation, the electricity sector, and military installations</a:t>
            </a:r>
          </a:p>
          <a:p>
            <a:pPr eaLnBrk="1" hangingPunct="1">
              <a:lnSpc>
                <a:spcPct val="90000"/>
              </a:lnSpc>
            </a:pPr>
            <a:endParaRPr lang="en-US" altLang="en-US" sz="2000" dirty="0" smtClean="0"/>
          </a:p>
          <a:p>
            <a:pPr eaLnBrk="1" hangingPunct="1">
              <a:lnSpc>
                <a:spcPct val="90000"/>
              </a:lnSpc>
            </a:pPr>
            <a:r>
              <a:rPr lang="en-US" altLang="en-US" sz="2000" dirty="0" smtClean="0"/>
              <a:t>International ties to Bosnia, Bangladesh, UK and US mostly through Internet </a:t>
            </a:r>
          </a:p>
          <a:p>
            <a:pPr eaLnBrk="1" hangingPunct="1">
              <a:lnSpc>
                <a:spcPct val="90000"/>
              </a:lnSpc>
            </a:pPr>
            <a:endParaRPr lang="en-US" altLang="en-US" sz="2000" dirty="0" smtClean="0"/>
          </a:p>
        </p:txBody>
      </p:sp>
      <p:pic>
        <p:nvPicPr>
          <p:cNvPr id="131075" name="Picture 5" descr="ppt gradient"/>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0" y="6705600"/>
            <a:ext cx="91440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Title 1"/>
          <p:cNvSpPr>
            <a:spLocks noGrp="1"/>
          </p:cNvSpPr>
          <p:nvPr>
            <p:ph type="title"/>
          </p:nvPr>
        </p:nvSpPr>
        <p:spPr>
          <a:xfrm>
            <a:off x="457200" y="274638"/>
            <a:ext cx="8229600" cy="1143000"/>
          </a:xfrm>
        </p:spPr>
        <p:txBody>
          <a:bodyPr/>
          <a:lstStyle/>
          <a:p>
            <a:r>
              <a:rPr lang="en-US" sz="4800" b="1" dirty="0" smtClean="0">
                <a:latin typeface="Arial Black" panose="020B0A04020102020204" pitchFamily="34" charset="0"/>
              </a:rPr>
              <a:t>2006 Canada Terror</a:t>
            </a:r>
            <a:endParaRPr lang="en-US" sz="4800" b="1" dirty="0">
              <a:latin typeface="Arial Black" panose="020B0A04020102020204" pitchFamily="34" charset="0"/>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a:noFill/>
        </p:spPr>
        <p:txBody>
          <a:bodyPr/>
          <a:lstStyle/>
          <a:p>
            <a:pPr eaLnBrk="1" hangingPunct="1"/>
            <a:r>
              <a:rPr lang="en-US" altLang="en-US" sz="3200" b="1" dirty="0" smtClean="0">
                <a:solidFill>
                  <a:schemeClr val="bg1"/>
                </a:solidFill>
              </a:rPr>
              <a:t>Terror Tactic Du Jour: Multiple, 2006Simultaneous Explosions</a:t>
            </a:r>
            <a:r>
              <a:rPr lang="en-US" altLang="en-US" sz="4000" b="1" dirty="0" smtClean="0">
                <a:solidFill>
                  <a:schemeClr val="bg1"/>
                </a:solidFill>
              </a:rPr>
              <a:t> </a:t>
            </a:r>
          </a:p>
        </p:txBody>
      </p:sp>
      <p:sp>
        <p:nvSpPr>
          <p:cNvPr id="137221" name="Rectangle 8"/>
          <p:cNvSpPr>
            <a:spLocks noChangeArrowheads="1"/>
          </p:cNvSpPr>
          <p:nvPr/>
        </p:nvSpPr>
        <p:spPr bwMode="auto">
          <a:xfrm>
            <a:off x="0" y="1512479"/>
            <a:ext cx="7162800"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80000"/>
              </a:lnSpc>
            </a:pPr>
            <a:r>
              <a:rPr lang="en-US" altLang="en-US" sz="2000" dirty="0">
                <a:latin typeface="Times New Roman" panose="02020603050405020304" pitchFamily="18" charset="0"/>
              </a:rPr>
              <a:t>June 22, 2006: Seven men arrested for conspiracy to provide assistance to al Qaeda </a:t>
            </a:r>
          </a:p>
          <a:p>
            <a:pPr eaLnBrk="1" hangingPunct="1">
              <a:lnSpc>
                <a:spcPct val="80000"/>
              </a:lnSpc>
            </a:pPr>
            <a:endParaRPr lang="en-US" altLang="en-US" sz="2000" dirty="0">
              <a:latin typeface="Times New Roman" panose="02020603050405020304" pitchFamily="18" charset="0"/>
            </a:endParaRPr>
          </a:p>
          <a:p>
            <a:pPr eaLnBrk="1" hangingPunct="1">
              <a:lnSpc>
                <a:spcPct val="80000"/>
              </a:lnSpc>
            </a:pPr>
            <a:r>
              <a:rPr lang="en-US" altLang="en-US" sz="2000" dirty="0">
                <a:latin typeface="Times New Roman" panose="02020603050405020304" pitchFamily="18" charset="0"/>
              </a:rPr>
              <a:t>Group considered themselves “soldiers of God” – identified as members of the “Moorish Nation</a:t>
            </a:r>
            <a:r>
              <a:rPr lang="en-US" altLang="en-US" sz="2000" dirty="0" smtClean="0">
                <a:latin typeface="Times New Roman" panose="02020603050405020304" pitchFamily="18" charset="0"/>
              </a:rPr>
              <a:t>”</a:t>
            </a:r>
            <a:endParaRPr lang="en-US" altLang="en-US" sz="2000" dirty="0">
              <a:latin typeface="Times New Roman" panose="02020603050405020304" pitchFamily="18" charset="0"/>
            </a:endParaRPr>
          </a:p>
          <a:p>
            <a:pPr eaLnBrk="1" hangingPunct="1">
              <a:lnSpc>
                <a:spcPct val="80000"/>
              </a:lnSpc>
            </a:pPr>
            <a:r>
              <a:rPr lang="en-US" altLang="en-US" sz="2000" dirty="0">
                <a:latin typeface="Times New Roman" panose="02020603050405020304" pitchFamily="18" charset="0"/>
              </a:rPr>
              <a:t>Discussed Chicago Sears Tower, FBI headquarters in Miami, and Miami Police Headquarters as potential targets for attack; group possessed photos of targets</a:t>
            </a:r>
          </a:p>
          <a:p>
            <a:pPr eaLnBrk="1" hangingPunct="1">
              <a:lnSpc>
                <a:spcPct val="80000"/>
              </a:lnSpc>
            </a:pPr>
            <a:endParaRPr lang="en-US" altLang="en-US" sz="2000" dirty="0">
              <a:latin typeface="Times New Roman" panose="02020603050405020304" pitchFamily="18" charset="0"/>
            </a:endParaRPr>
          </a:p>
          <a:p>
            <a:pPr eaLnBrk="1" hangingPunct="1">
              <a:lnSpc>
                <a:spcPct val="80000"/>
              </a:lnSpc>
            </a:pPr>
            <a:r>
              <a:rPr lang="en-US" altLang="en-US" sz="2000" dirty="0">
                <a:latin typeface="Times New Roman" panose="02020603050405020304" pitchFamily="18" charset="0"/>
              </a:rPr>
              <a:t>Narseal Batiste allegedly recruited individuals to wage war against US</a:t>
            </a:r>
          </a:p>
          <a:p>
            <a:pPr lvl="1" eaLnBrk="1" hangingPunct="1">
              <a:lnSpc>
                <a:spcPct val="80000"/>
              </a:lnSpc>
            </a:pPr>
            <a:r>
              <a:rPr lang="en-US" altLang="en-US" sz="1800" dirty="0">
                <a:latin typeface="Times New Roman" panose="02020603050405020304" pitchFamily="18" charset="0"/>
              </a:rPr>
              <a:t>Batiste met with “al Qaeda representative,” (CI for FBI), asking for equipment and funding for future attacks and provided surveillance photos of intended </a:t>
            </a:r>
            <a:r>
              <a:rPr lang="en-US" altLang="en-US" sz="1800" dirty="0" smtClean="0">
                <a:latin typeface="Times New Roman" panose="02020603050405020304" pitchFamily="18" charset="0"/>
              </a:rPr>
              <a:t>targets</a:t>
            </a:r>
          </a:p>
          <a:p>
            <a:pPr eaLnBrk="1" hangingPunct="1">
              <a:lnSpc>
                <a:spcPct val="80000"/>
              </a:lnSpc>
            </a:pPr>
            <a:r>
              <a:rPr lang="en-US" altLang="en-US" sz="2000" dirty="0" smtClean="0">
                <a:latin typeface="Times New Roman" panose="02020603050405020304" pitchFamily="18" charset="0"/>
              </a:rPr>
              <a:t>According to FBI, there was no imminent threat of attack; no weapons or explosives were found in raid on warehouse</a:t>
            </a:r>
          </a:p>
          <a:p>
            <a:pPr eaLnBrk="1" hangingPunct="1">
              <a:lnSpc>
                <a:spcPct val="80000"/>
              </a:lnSpc>
            </a:pPr>
            <a:endParaRPr lang="en-US" altLang="en-US" sz="2000" dirty="0">
              <a:latin typeface="Times New Roman" panose="02020603050405020304" pitchFamily="18" charset="0"/>
            </a:endParaRPr>
          </a:p>
        </p:txBody>
      </p:sp>
      <p:pic>
        <p:nvPicPr>
          <p:cNvPr id="137222" name="Picture 9" descr="tower4">
            <a:hlinkClick r:id="rId3"/>
          </p:cNvPr>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7162800" y="1676400"/>
            <a:ext cx="1928274" cy="32004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 name="Title 1"/>
          <p:cNvSpPr txBox="1">
            <a:spLocks/>
          </p:cNvSpPr>
          <p:nvPr/>
        </p:nvSpPr>
        <p:spPr bwMode="auto">
          <a:xfrm>
            <a:off x="457200" y="208100"/>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r>
              <a:rPr lang="en-US" sz="4800" b="1" kern="0" dirty="0" smtClean="0">
                <a:latin typeface="Arial Black" panose="020B0A04020102020204" pitchFamily="34" charset="0"/>
              </a:rPr>
              <a:t>2006 Miami Cell</a:t>
            </a:r>
            <a:endParaRPr lang="en-US" sz="4800" b="1" kern="0" dirty="0">
              <a:latin typeface="Arial Black" panose="020B0A04020102020204" pitchFamily="34" charset="0"/>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0" name="Picture 3" descr="ppt gradien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629400"/>
            <a:ext cx="9144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5171" name="Rectangle 4"/>
          <p:cNvSpPr>
            <a:spLocks noGrp="1" noChangeArrowheads="1"/>
          </p:cNvSpPr>
          <p:nvPr>
            <p:ph type="body" idx="1"/>
          </p:nvPr>
        </p:nvSpPr>
        <p:spPr>
          <a:xfrm>
            <a:off x="609600" y="1676400"/>
            <a:ext cx="6781800" cy="4495800"/>
          </a:xfrm>
        </p:spPr>
        <p:txBody>
          <a:bodyPr/>
          <a:lstStyle/>
          <a:p>
            <a:pPr eaLnBrk="1" hangingPunct="1">
              <a:lnSpc>
                <a:spcPct val="80000"/>
              </a:lnSpc>
            </a:pPr>
            <a:r>
              <a:rPr lang="en-US" altLang="en-US" sz="2000" dirty="0" smtClean="0"/>
              <a:t>This plot involved attacking synagogues, the Israeli Consulate, and US military facilities, among other targets in Southern California.</a:t>
            </a:r>
          </a:p>
          <a:p>
            <a:pPr eaLnBrk="1" hangingPunct="1">
              <a:lnSpc>
                <a:spcPct val="80000"/>
              </a:lnSpc>
            </a:pPr>
            <a:endParaRPr lang="en-US" altLang="en-US" sz="2000" dirty="0" smtClean="0"/>
          </a:p>
          <a:p>
            <a:pPr eaLnBrk="1" hangingPunct="1">
              <a:lnSpc>
                <a:spcPct val="80000"/>
              </a:lnSpc>
            </a:pPr>
            <a:r>
              <a:rPr lang="en-US" altLang="en-US" sz="2000" dirty="0" smtClean="0"/>
              <a:t>Plot was conceived in a California state prison in Sacramento by prisoner, Kevin James, who had founded an Islamic prison ministry to promote radical Islam among the prison population.</a:t>
            </a:r>
          </a:p>
          <a:p>
            <a:pPr eaLnBrk="1" hangingPunct="1">
              <a:lnSpc>
                <a:spcPct val="80000"/>
              </a:lnSpc>
            </a:pPr>
            <a:endParaRPr lang="en-US" altLang="en-US" sz="2000" dirty="0" smtClean="0"/>
          </a:p>
          <a:p>
            <a:pPr eaLnBrk="1" hangingPunct="1">
              <a:lnSpc>
                <a:spcPct val="80000"/>
              </a:lnSpc>
            </a:pPr>
            <a:r>
              <a:rPr lang="en-US" altLang="en-US" sz="2000" dirty="0" smtClean="0"/>
              <a:t>Levar Washington, an African-American Muslim convert, was a former “Crips” gang member and former inmate of the prison.  He was designated by James with the responsibility to organize a terrorist cell.</a:t>
            </a:r>
          </a:p>
          <a:p>
            <a:pPr eaLnBrk="1" hangingPunct="1">
              <a:lnSpc>
                <a:spcPct val="80000"/>
              </a:lnSpc>
            </a:pPr>
            <a:endParaRPr lang="en-US" altLang="en-US" sz="2000" dirty="0" smtClean="0"/>
          </a:p>
          <a:p>
            <a:pPr eaLnBrk="1" hangingPunct="1">
              <a:lnSpc>
                <a:spcPct val="80000"/>
              </a:lnSpc>
            </a:pPr>
            <a:r>
              <a:rPr lang="en-US" altLang="en-US" sz="2000" dirty="0" smtClean="0"/>
              <a:t>Between May and July 2005, Washington and two other new recruits committed 11 gas station robberies to fund the cell’s activities.</a:t>
            </a:r>
          </a:p>
        </p:txBody>
      </p:sp>
      <p:pic>
        <p:nvPicPr>
          <p:cNvPr id="135173" name="Picture 7" descr="ca_terror_plot_081605_l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39000" y="1676400"/>
            <a:ext cx="18542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p:cNvSpPr>
            <a:spLocks noGrp="1"/>
          </p:cNvSpPr>
          <p:nvPr>
            <p:ph type="title"/>
          </p:nvPr>
        </p:nvSpPr>
        <p:spPr>
          <a:xfrm>
            <a:off x="76200" y="381000"/>
            <a:ext cx="8686800" cy="1143000"/>
          </a:xfrm>
        </p:spPr>
        <p:txBody>
          <a:bodyPr/>
          <a:lstStyle/>
          <a:p>
            <a:r>
              <a:rPr lang="en-US" sz="4800" b="1" dirty="0" smtClean="0">
                <a:latin typeface="Arial Black" panose="020B0A04020102020204" pitchFamily="34" charset="0"/>
              </a:rPr>
              <a:t>2005 Los Angeles Plot</a:t>
            </a:r>
            <a:endParaRPr lang="en-US" sz="4800" b="1" dirty="0">
              <a:latin typeface="Arial Black" panose="020B0A04020102020204" pitchFamily="34" charset="0"/>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4"/>
          <p:cNvSpPr>
            <a:spLocks noGrp="1" noChangeArrowheads="1"/>
          </p:cNvSpPr>
          <p:nvPr>
            <p:ph type="body" idx="1"/>
          </p:nvPr>
        </p:nvSpPr>
        <p:spPr>
          <a:xfrm>
            <a:off x="1579256" y="1676400"/>
            <a:ext cx="6858000" cy="4267200"/>
          </a:xfrm>
        </p:spPr>
        <p:txBody>
          <a:bodyPr/>
          <a:lstStyle/>
          <a:p>
            <a:pPr eaLnBrk="1" hangingPunct="1">
              <a:lnSpc>
                <a:spcPct val="80000"/>
              </a:lnSpc>
            </a:pPr>
            <a:r>
              <a:rPr lang="en-US" altLang="en-US" sz="2000" dirty="0" smtClean="0"/>
              <a:t>This cell attempted to establish a terrorist training camp in Bly, Oregon in 1999 and 2000.</a:t>
            </a:r>
          </a:p>
          <a:p>
            <a:pPr eaLnBrk="1" hangingPunct="1">
              <a:lnSpc>
                <a:spcPct val="80000"/>
              </a:lnSpc>
            </a:pPr>
            <a:endParaRPr lang="en-US" altLang="en-US" sz="2000" dirty="0" smtClean="0"/>
          </a:p>
          <a:p>
            <a:pPr eaLnBrk="1" hangingPunct="1">
              <a:lnSpc>
                <a:spcPct val="80000"/>
              </a:lnSpc>
            </a:pPr>
            <a:r>
              <a:rPr lang="en-US" altLang="en-US" sz="2000" dirty="0" smtClean="0"/>
              <a:t>The leader of this cell was James Ujaama, an African-American Muslim convert, who had links to international terrorists, including the former radical imam, Abu Hamza, of the Finsbury Park mosque in London. </a:t>
            </a:r>
          </a:p>
          <a:p>
            <a:pPr eaLnBrk="1" hangingPunct="1">
              <a:lnSpc>
                <a:spcPct val="80000"/>
              </a:lnSpc>
            </a:pPr>
            <a:endParaRPr lang="en-US" altLang="en-US" sz="2000" dirty="0" smtClean="0"/>
          </a:p>
          <a:p>
            <a:pPr eaLnBrk="1" hangingPunct="1">
              <a:lnSpc>
                <a:spcPct val="80000"/>
              </a:lnSpc>
            </a:pPr>
            <a:r>
              <a:rPr lang="en-US" altLang="en-US" sz="2000" dirty="0" smtClean="0"/>
              <a:t>In 2002, Ujaama was arrested in the US while in possession of documents on methods to poison the US water system.</a:t>
            </a:r>
          </a:p>
          <a:p>
            <a:pPr eaLnBrk="1" hangingPunct="1">
              <a:lnSpc>
                <a:spcPct val="80000"/>
              </a:lnSpc>
            </a:pPr>
            <a:endParaRPr lang="en-US" altLang="en-US" sz="2000" dirty="0" smtClean="0"/>
          </a:p>
          <a:p>
            <a:pPr eaLnBrk="1" hangingPunct="1">
              <a:lnSpc>
                <a:spcPct val="80000"/>
              </a:lnSpc>
            </a:pPr>
            <a:r>
              <a:rPr lang="en-US" altLang="en-US" sz="2000" dirty="0" smtClean="0"/>
              <a:t>This cell was most likely funded by </a:t>
            </a:r>
          </a:p>
          <a:p>
            <a:pPr eaLnBrk="1" hangingPunct="1">
              <a:lnSpc>
                <a:spcPct val="80000"/>
              </a:lnSpc>
              <a:buFontTx/>
              <a:buNone/>
            </a:pPr>
            <a:r>
              <a:rPr lang="en-US" altLang="en-US" sz="2000" dirty="0" smtClean="0"/>
              <a:t>     Abu Hamza’s organization.</a:t>
            </a:r>
          </a:p>
        </p:txBody>
      </p:sp>
      <p:pic>
        <p:nvPicPr>
          <p:cNvPr id="133124" name="Picture 7" descr="020828ujaam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905000"/>
            <a:ext cx="1589088"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25" name="Picture 8" descr="oregon-cowbo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3600" y="4800600"/>
            <a:ext cx="30480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p:cNvSpPr>
            <a:spLocks noGrp="1"/>
          </p:cNvSpPr>
          <p:nvPr>
            <p:ph type="title"/>
          </p:nvPr>
        </p:nvSpPr>
        <p:spPr>
          <a:xfrm>
            <a:off x="533400" y="142603"/>
            <a:ext cx="8229600" cy="1143000"/>
          </a:xfrm>
        </p:spPr>
        <p:txBody>
          <a:bodyPr/>
          <a:lstStyle/>
          <a:p>
            <a:r>
              <a:rPr lang="en-US" sz="4800" b="1" dirty="0" smtClean="0">
                <a:latin typeface="Arial Black" panose="020B0A04020102020204" pitchFamily="34" charset="0"/>
              </a:rPr>
              <a:t>2002 Oregon Cell</a:t>
            </a:r>
            <a:endParaRPr lang="en-US" sz="4800" b="1" dirty="0">
              <a:latin typeface="Arial Black" panose="020B0A04020102020204" pitchFamily="34" charset="0"/>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marL="0" indent="0" algn="ctr">
              <a:buNone/>
            </a:pPr>
            <a:endParaRPr lang="en-US" dirty="0" smtClean="0"/>
          </a:p>
          <a:p>
            <a:pPr marL="0" indent="0" algn="ctr">
              <a:buNone/>
            </a:pPr>
            <a:r>
              <a:rPr lang="en-US" sz="4800" dirty="0" smtClean="0">
                <a:latin typeface="Arial Black" panose="020B0A04020102020204" pitchFamily="34" charset="0"/>
              </a:rPr>
              <a:t>Disguises, Terror Groups</a:t>
            </a:r>
          </a:p>
          <a:p>
            <a:pPr marL="0" indent="0" algn="ctr">
              <a:buNone/>
            </a:pPr>
            <a:r>
              <a:rPr lang="en-US" sz="4800" dirty="0" smtClean="0">
                <a:latin typeface="Arial Black" panose="020B0A04020102020204" pitchFamily="34" charset="0"/>
              </a:rPr>
              <a:t>And Radicalization</a:t>
            </a:r>
            <a:endParaRPr lang="en-US" sz="4800" dirty="0">
              <a:latin typeface="Arial Black" panose="020B0A04020102020204" pitchFamily="34" charset="0"/>
            </a:endParaRPr>
          </a:p>
        </p:txBody>
      </p:sp>
    </p:spTree>
    <p:extLst>
      <p:ext uri="{BB962C8B-B14F-4D97-AF65-F5344CB8AC3E}">
        <p14:creationId xmlns:p14="http://schemas.microsoft.com/office/powerpoint/2010/main" val="161923833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4"/>
          <p:cNvSpPr>
            <a:spLocks noGrp="1" noChangeArrowheads="1"/>
          </p:cNvSpPr>
          <p:nvPr>
            <p:ph type="body" sz="half" idx="1"/>
          </p:nvPr>
        </p:nvSpPr>
        <p:spPr>
          <a:xfrm>
            <a:off x="152400" y="4419600"/>
            <a:ext cx="8610600" cy="1524000"/>
          </a:xfrm>
        </p:spPr>
        <p:txBody>
          <a:bodyPr/>
          <a:lstStyle/>
          <a:p>
            <a:pPr eaLnBrk="1" hangingPunct="1">
              <a:lnSpc>
                <a:spcPct val="80000"/>
              </a:lnSpc>
            </a:pPr>
            <a:r>
              <a:rPr lang="en-US" altLang="en-US" sz="1800" dirty="0" smtClean="0">
                <a:latin typeface="Tahoma" panose="020B0604030504040204" pitchFamily="34" charset="0"/>
              </a:rPr>
              <a:t>Women are increasingly active in terrorist operations, not only as couriers and facilitators, but as operatives and suicide bombers</a:t>
            </a:r>
          </a:p>
          <a:p>
            <a:pPr eaLnBrk="1" hangingPunct="1">
              <a:lnSpc>
                <a:spcPct val="80000"/>
              </a:lnSpc>
            </a:pPr>
            <a:r>
              <a:rPr lang="en-US" altLang="en-US" sz="1800" dirty="0" smtClean="0">
                <a:latin typeface="Tahoma" panose="020B0604030504040204" pitchFamily="34" charset="0"/>
              </a:rPr>
              <a:t>July 2004 – A female LTTE suicide bomber likely used a “bra bomb,” killing herself and four policemen.</a:t>
            </a:r>
          </a:p>
          <a:p>
            <a:pPr eaLnBrk="1" hangingPunct="1">
              <a:lnSpc>
                <a:spcPct val="80000"/>
              </a:lnSpc>
            </a:pPr>
            <a:r>
              <a:rPr lang="en-US" altLang="en-US" sz="1800" dirty="0" smtClean="0">
                <a:latin typeface="Tahoma" panose="020B0604030504040204" pitchFamily="34" charset="0"/>
              </a:rPr>
              <a:t>February 2005 - Spanish authorities report female ETA members are smuggling explosives using fake pregnancy molds.</a:t>
            </a:r>
          </a:p>
          <a:p>
            <a:pPr eaLnBrk="1" hangingPunct="1">
              <a:lnSpc>
                <a:spcPct val="80000"/>
              </a:lnSpc>
            </a:pPr>
            <a:r>
              <a:rPr lang="en-US" altLang="en-US" sz="1800" dirty="0" smtClean="0">
                <a:latin typeface="Tahoma" panose="020B0604030504040204" pitchFamily="34" charset="0"/>
              </a:rPr>
              <a:t>November 2005: Muslim convert from Belgium blows herself up in suicide mission against American troops in Baghdad</a:t>
            </a:r>
          </a:p>
        </p:txBody>
      </p:sp>
      <p:pic>
        <p:nvPicPr>
          <p:cNvPr id="139267" name="Picture 5"/>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6324600" y="1371600"/>
            <a:ext cx="1589088" cy="1981200"/>
          </a:xfrm>
          <a:noFill/>
        </p:spPr>
      </p:pic>
      <p:sp>
        <p:nvSpPr>
          <p:cNvPr id="139268" name="Text Box 6"/>
          <p:cNvSpPr txBox="1">
            <a:spLocks noChangeArrowheads="1"/>
          </p:cNvSpPr>
          <p:nvPr/>
        </p:nvSpPr>
        <p:spPr bwMode="auto">
          <a:xfrm>
            <a:off x="457200" y="3657600"/>
            <a:ext cx="8229600" cy="1004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endParaRPr lang="en-US" altLang="en-US" sz="2400" dirty="0">
              <a:solidFill>
                <a:srgbClr val="CC0000"/>
              </a:solidFill>
              <a:latin typeface="Tahoma" panose="020B0604030504040204" pitchFamily="34" charset="0"/>
            </a:endParaRPr>
          </a:p>
          <a:p>
            <a:pPr eaLnBrk="1" hangingPunct="1">
              <a:spcBef>
                <a:spcPct val="50000"/>
              </a:spcBef>
              <a:buFontTx/>
              <a:buNone/>
            </a:pPr>
            <a:endParaRPr lang="en-US" altLang="en-US" sz="2400" dirty="0">
              <a:solidFill>
                <a:srgbClr val="CC0000"/>
              </a:solidFill>
              <a:latin typeface="Tahoma" panose="020B0604030504040204" pitchFamily="34" charset="0"/>
            </a:endParaRPr>
          </a:p>
        </p:txBody>
      </p:sp>
      <p:sp>
        <p:nvSpPr>
          <p:cNvPr id="139269" name="WordArt 7"/>
          <p:cNvSpPr>
            <a:spLocks noChangeArrowheads="1" noChangeShapeType="1" noTextEdit="1"/>
          </p:cNvSpPr>
          <p:nvPr/>
        </p:nvSpPr>
        <p:spPr bwMode="auto">
          <a:xfrm>
            <a:off x="990600" y="228600"/>
            <a:ext cx="6934200" cy="7620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2800" kern="10" dirty="0">
                <a:effectLst>
                  <a:outerShdw blurRad="38100" dist="19049" dir="2700000" algn="tl" rotWithShape="0">
                    <a:schemeClr val="tx1">
                      <a:alpha val="39998"/>
                    </a:schemeClr>
                  </a:outerShdw>
                </a:effectLst>
              </a:rPr>
              <a:t>Use of Women and Non-Arabs</a:t>
            </a:r>
          </a:p>
        </p:txBody>
      </p:sp>
      <p:pic>
        <p:nvPicPr>
          <p:cNvPr id="139270" name="Picture 8" descr="woman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1506538"/>
            <a:ext cx="2133600" cy="1628775"/>
          </a:xfrm>
          <a:prstGeom prst="rect">
            <a:avLst/>
          </a:prstGeom>
          <a:noFill/>
          <a:ln w="762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39271" name="Rectangle 9"/>
          <p:cNvSpPr>
            <a:spLocks noChangeArrowheads="1"/>
          </p:cNvSpPr>
          <p:nvPr/>
        </p:nvSpPr>
        <p:spPr bwMode="auto">
          <a:xfrm>
            <a:off x="152400" y="3429000"/>
            <a:ext cx="84582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r>
              <a:rPr lang="en-US" altLang="en-US" sz="1800" dirty="0">
                <a:latin typeface="Tahoma" panose="020B0604030504040204" pitchFamily="34" charset="0"/>
              </a:rPr>
              <a:t>Al Qaeda and other terrorist groups increasingly targeting non-Arabs for recruitment </a:t>
            </a:r>
          </a:p>
          <a:p>
            <a:pPr eaLnBrk="1" hangingPunct="1"/>
            <a:r>
              <a:rPr lang="en-US" altLang="en-US" sz="1800" dirty="0">
                <a:latin typeface="Tahoma" panose="020B0604030504040204" pitchFamily="34" charset="0"/>
              </a:rPr>
              <a:t>Intelligence indicating terrorist groups may use Africans and Southeast Asians</a:t>
            </a:r>
          </a:p>
        </p:txBody>
      </p:sp>
      <p:pic>
        <p:nvPicPr>
          <p:cNvPr id="139272" name="Picture 10"/>
          <p:cNvPicPr>
            <a:picLocks noGrp="1" noChangeAspect="1" noChangeArrowheads="1"/>
          </p:cNvPicPr>
          <p:nvPr>
            <p:ph sz="quarter" idx="3"/>
          </p:nvPr>
        </p:nvPicPr>
        <p:blipFill>
          <a:blip r:embed="rId5">
            <a:extLst>
              <a:ext uri="{28A0092B-C50C-407E-A947-70E740481C1C}">
                <a14:useLocalDpi xmlns:a14="http://schemas.microsoft.com/office/drawing/2010/main" val="0"/>
              </a:ext>
            </a:extLst>
          </a:blip>
          <a:srcRect/>
          <a:stretch>
            <a:fillRect/>
          </a:stretch>
        </p:blipFill>
        <p:spPr>
          <a:xfrm>
            <a:off x="3733800" y="1447800"/>
            <a:ext cx="1905000" cy="1841500"/>
          </a:xfr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
          <p:cNvSpPr>
            <a:spLocks noGrp="1" noChangeArrowheads="1"/>
          </p:cNvSpPr>
          <p:nvPr>
            <p:ph type="ctrTitle"/>
          </p:nvPr>
        </p:nvSpPr>
        <p:spPr/>
        <p:txBody>
          <a:bodyPr/>
          <a:lstStyle/>
          <a:p>
            <a:r>
              <a:rPr lang="en-US" altLang="en-US" sz="4800" dirty="0" smtClean="0">
                <a:latin typeface="Arial Black" panose="020B0A04020102020204" pitchFamily="34" charset="0"/>
              </a:rPr>
              <a:t>QUESTIONS?</a:t>
            </a:r>
          </a:p>
        </p:txBody>
      </p:sp>
      <p:sp>
        <p:nvSpPr>
          <p:cNvPr id="12291" name="Rectangle 5"/>
          <p:cNvSpPr>
            <a:spLocks noGrp="1" noChangeArrowheads="1"/>
          </p:cNvSpPr>
          <p:nvPr>
            <p:ph type="subTitle" idx="1"/>
          </p:nvPr>
        </p:nvSpPr>
        <p:spPr>
          <a:xfrm>
            <a:off x="1219200" y="3886200"/>
            <a:ext cx="7086600" cy="1752600"/>
          </a:xfrm>
        </p:spPr>
        <p:txBody>
          <a:bodyPr/>
          <a:lstStyle/>
          <a:p>
            <a:r>
              <a:rPr lang="en-US" altLang="en-US" sz="4800" b="1" dirty="0" smtClean="0">
                <a:latin typeface="Arial Black" panose="020B0A04020102020204" pitchFamily="34" charset="0"/>
              </a:rPr>
              <a:t>LET’S GET STARTED</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WordArt 5"/>
          <p:cNvSpPr>
            <a:spLocks noChangeArrowheads="1" noChangeShapeType="1" noTextEdit="1"/>
          </p:cNvSpPr>
          <p:nvPr/>
        </p:nvSpPr>
        <p:spPr bwMode="auto">
          <a:xfrm>
            <a:off x="2514600" y="304800"/>
            <a:ext cx="4191000" cy="7620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200" kern="10" dirty="0">
                <a:effectLst>
                  <a:outerShdw blurRad="38100" dist="19049" dir="2700000" algn="tl" rotWithShape="0">
                    <a:schemeClr val="tx1">
                      <a:alpha val="39998"/>
                    </a:schemeClr>
                  </a:outerShdw>
                </a:effectLst>
              </a:rPr>
              <a:t>Social Disguise</a:t>
            </a:r>
          </a:p>
        </p:txBody>
      </p:sp>
      <p:sp>
        <p:nvSpPr>
          <p:cNvPr id="149507" name="Text Box 6"/>
          <p:cNvSpPr txBox="1">
            <a:spLocks noChangeArrowheads="1"/>
          </p:cNvSpPr>
          <p:nvPr/>
        </p:nvSpPr>
        <p:spPr bwMode="auto">
          <a:xfrm>
            <a:off x="0" y="1089025"/>
            <a:ext cx="7239000" cy="4708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400" dirty="0">
                <a:latin typeface="Tahoma" panose="020B0604030504040204" pitchFamily="34" charset="0"/>
              </a:rPr>
              <a:t>Behavior of terrorists in Western societies can be unexpected and differ greatly from what is normally expected of radical Muslims, all to escape detection:</a:t>
            </a:r>
          </a:p>
          <a:p>
            <a:pPr eaLnBrk="1" hangingPunct="1">
              <a:spcBef>
                <a:spcPct val="0"/>
              </a:spcBef>
              <a:buFontTx/>
              <a:buNone/>
            </a:pPr>
            <a:endParaRPr lang="en-US" altLang="en-US" sz="2400" dirty="0">
              <a:latin typeface="Tahoma" panose="020B0604030504040204" pitchFamily="34" charset="0"/>
            </a:endParaRPr>
          </a:p>
          <a:p>
            <a:pPr eaLnBrk="1" hangingPunct="1">
              <a:spcBef>
                <a:spcPct val="0"/>
              </a:spcBef>
            </a:pPr>
            <a:r>
              <a:rPr lang="en-US" altLang="en-US" sz="2400" dirty="0">
                <a:latin typeface="Tahoma" panose="020B0604030504040204" pitchFamily="34" charset="0"/>
              </a:rPr>
              <a:t> </a:t>
            </a:r>
            <a:r>
              <a:rPr lang="en-US" altLang="en-US" sz="2400" dirty="0" smtClean="0">
                <a:latin typeface="Tahoma" panose="020B0604030504040204" pitchFamily="34" charset="0"/>
              </a:rPr>
              <a:t>  </a:t>
            </a:r>
            <a:r>
              <a:rPr lang="en-US" altLang="en-US" sz="2000" dirty="0" smtClean="0">
                <a:latin typeface="Tahoma" panose="020B0604030504040204" pitchFamily="34" charset="0"/>
              </a:rPr>
              <a:t>Some </a:t>
            </a:r>
            <a:r>
              <a:rPr lang="en-US" altLang="en-US" sz="2000" dirty="0">
                <a:latin typeface="Tahoma" panose="020B0604030504040204" pitchFamily="34" charset="0"/>
              </a:rPr>
              <a:t>radicals choose not to attend mosque in</a:t>
            </a:r>
          </a:p>
          <a:p>
            <a:pPr eaLnBrk="1" hangingPunct="1">
              <a:spcBef>
                <a:spcPct val="0"/>
              </a:spcBef>
              <a:buFontTx/>
              <a:buNone/>
            </a:pPr>
            <a:r>
              <a:rPr lang="en-US" altLang="en-US" sz="2000" dirty="0" smtClean="0">
                <a:latin typeface="Tahoma" panose="020B0604030504040204" pitchFamily="34" charset="0"/>
              </a:rPr>
              <a:t>     order </a:t>
            </a:r>
            <a:r>
              <a:rPr lang="en-US" altLang="en-US" sz="2000" dirty="0">
                <a:latin typeface="Tahoma" panose="020B0604030504040204" pitchFamily="34" charset="0"/>
              </a:rPr>
              <a:t>to avoid suspicion</a:t>
            </a:r>
            <a:r>
              <a:rPr lang="en-US" altLang="en-US" sz="2000" dirty="0" smtClean="0">
                <a:latin typeface="Tahoma" panose="020B0604030504040204" pitchFamily="34" charset="0"/>
              </a:rPr>
              <a:t>.</a:t>
            </a:r>
            <a:endParaRPr lang="en-US" altLang="en-US" sz="2000" dirty="0">
              <a:latin typeface="Tahoma" panose="020B0604030504040204" pitchFamily="34" charset="0"/>
            </a:endParaRPr>
          </a:p>
          <a:p>
            <a:pPr eaLnBrk="1" hangingPunct="1">
              <a:spcBef>
                <a:spcPct val="0"/>
              </a:spcBef>
            </a:pPr>
            <a:r>
              <a:rPr lang="en-US" altLang="en-US" sz="2000" dirty="0">
                <a:latin typeface="Tahoma" panose="020B0604030504040204" pitchFamily="34" charset="0"/>
              </a:rPr>
              <a:t> </a:t>
            </a:r>
            <a:r>
              <a:rPr lang="en-US" altLang="en-US" sz="2000" dirty="0" smtClean="0">
                <a:latin typeface="Tahoma" panose="020B0604030504040204" pitchFamily="34" charset="0"/>
              </a:rPr>
              <a:t>  Okay  </a:t>
            </a:r>
            <a:r>
              <a:rPr lang="en-US" altLang="en-US" sz="2000" dirty="0">
                <a:latin typeface="Tahoma" panose="020B0604030504040204" pitchFamily="34" charset="0"/>
              </a:rPr>
              <a:t>to engage in “Western” behavior in order to </a:t>
            </a:r>
            <a:r>
              <a:rPr lang="en-US" altLang="en-US" sz="2000" dirty="0" smtClean="0">
                <a:latin typeface="Tahoma" panose="020B0604030504040204" pitchFamily="34" charset="0"/>
              </a:rPr>
              <a:t>blend</a:t>
            </a:r>
          </a:p>
          <a:p>
            <a:pPr eaLnBrk="1" hangingPunct="1">
              <a:spcBef>
                <a:spcPct val="0"/>
              </a:spcBef>
              <a:buNone/>
            </a:pPr>
            <a:r>
              <a:rPr lang="en-US" altLang="en-US" sz="2000" dirty="0">
                <a:latin typeface="Tahoma" panose="020B0604030504040204" pitchFamily="34" charset="0"/>
              </a:rPr>
              <a:t> </a:t>
            </a:r>
            <a:r>
              <a:rPr lang="en-US" altLang="en-US" sz="2000" dirty="0" smtClean="0">
                <a:latin typeface="Tahoma" panose="020B0604030504040204" pitchFamily="34" charset="0"/>
              </a:rPr>
              <a:t>    into </a:t>
            </a:r>
            <a:r>
              <a:rPr lang="en-US" altLang="en-US" sz="2000" dirty="0">
                <a:latin typeface="Tahoma" panose="020B0604030504040204" pitchFamily="34" charset="0"/>
              </a:rPr>
              <a:t>host communities: Members live together, will </a:t>
            </a:r>
            <a:r>
              <a:rPr lang="en-US" altLang="en-US" sz="2000" dirty="0" smtClean="0">
                <a:latin typeface="Tahoma" panose="020B0604030504040204" pitchFamily="34" charset="0"/>
              </a:rPr>
              <a:t>drink</a:t>
            </a:r>
          </a:p>
          <a:p>
            <a:pPr eaLnBrk="1" hangingPunct="1">
              <a:spcBef>
                <a:spcPct val="0"/>
              </a:spcBef>
              <a:buNone/>
            </a:pPr>
            <a:r>
              <a:rPr lang="en-US" altLang="en-US" sz="2000" dirty="0">
                <a:latin typeface="Tahoma" panose="020B0604030504040204" pitchFamily="34" charset="0"/>
              </a:rPr>
              <a:t> </a:t>
            </a:r>
            <a:r>
              <a:rPr lang="en-US" altLang="en-US" sz="2000" dirty="0" smtClean="0">
                <a:latin typeface="Tahoma" panose="020B0604030504040204" pitchFamily="34" charset="0"/>
              </a:rPr>
              <a:t>    </a:t>
            </a:r>
            <a:r>
              <a:rPr lang="en-US" altLang="en-US" sz="2000" dirty="0">
                <a:latin typeface="Tahoma" panose="020B0604030504040204" pitchFamily="34" charset="0"/>
              </a:rPr>
              <a:t>alcohol, eat during Ramadan, womanize (Ex. 9/11 </a:t>
            </a:r>
            <a:r>
              <a:rPr lang="en-US" altLang="en-US" sz="2000" dirty="0" smtClean="0">
                <a:latin typeface="Tahoma" panose="020B0604030504040204" pitchFamily="34" charset="0"/>
              </a:rPr>
              <a:t>hijack-</a:t>
            </a:r>
          </a:p>
          <a:p>
            <a:pPr eaLnBrk="1" hangingPunct="1">
              <a:spcBef>
                <a:spcPct val="0"/>
              </a:spcBef>
              <a:buNone/>
            </a:pPr>
            <a:r>
              <a:rPr lang="en-US" altLang="en-US" sz="2000" dirty="0" smtClean="0">
                <a:latin typeface="Tahoma" panose="020B0604030504040204" pitchFamily="34" charset="0"/>
              </a:rPr>
              <a:t>     ers </a:t>
            </a:r>
            <a:r>
              <a:rPr lang="en-US" altLang="en-US" sz="2000" dirty="0">
                <a:latin typeface="Tahoma" panose="020B0604030504040204" pitchFamily="34" charset="0"/>
              </a:rPr>
              <a:t>visited strip clubs</a:t>
            </a:r>
            <a:r>
              <a:rPr lang="en-US" altLang="en-US" sz="2000" dirty="0" smtClean="0">
                <a:latin typeface="Tahoma" panose="020B0604030504040204" pitchFamily="34" charset="0"/>
              </a:rPr>
              <a:t>)</a:t>
            </a:r>
            <a:endParaRPr lang="en-US" altLang="en-US" sz="2000" dirty="0">
              <a:latin typeface="Tahoma" panose="020B0604030504040204" pitchFamily="34" charset="0"/>
            </a:endParaRPr>
          </a:p>
          <a:p>
            <a:pPr eaLnBrk="1" hangingPunct="1">
              <a:spcBef>
                <a:spcPct val="0"/>
              </a:spcBef>
            </a:pPr>
            <a:r>
              <a:rPr lang="en-US" altLang="en-US" sz="2000" dirty="0">
                <a:latin typeface="Tahoma" panose="020B0604030504040204" pitchFamily="34" charset="0"/>
              </a:rPr>
              <a:t> </a:t>
            </a:r>
            <a:r>
              <a:rPr lang="en-US" altLang="en-US" sz="2000" dirty="0" smtClean="0">
                <a:latin typeface="Tahoma" panose="020B0604030504040204" pitchFamily="34" charset="0"/>
              </a:rPr>
              <a:t>  Physical </a:t>
            </a:r>
            <a:r>
              <a:rPr lang="en-US" altLang="en-US" sz="2000" dirty="0">
                <a:latin typeface="Tahoma" panose="020B0604030504040204" pitchFamily="34" charset="0"/>
              </a:rPr>
              <a:t>disguises have included women’s clothing, law </a:t>
            </a:r>
            <a:endParaRPr lang="en-US" altLang="en-US" sz="2000" dirty="0" smtClean="0">
              <a:latin typeface="Tahoma" panose="020B0604030504040204" pitchFamily="34" charset="0"/>
            </a:endParaRPr>
          </a:p>
          <a:p>
            <a:pPr eaLnBrk="1" hangingPunct="1">
              <a:spcBef>
                <a:spcPct val="0"/>
              </a:spcBef>
              <a:buNone/>
            </a:pPr>
            <a:r>
              <a:rPr lang="en-US" altLang="en-US" sz="2000" dirty="0">
                <a:latin typeface="Tahoma" panose="020B0604030504040204" pitchFamily="34" charset="0"/>
              </a:rPr>
              <a:t> </a:t>
            </a:r>
            <a:r>
              <a:rPr lang="en-US" altLang="en-US" sz="2000" dirty="0" smtClean="0">
                <a:latin typeface="Tahoma" panose="020B0604030504040204" pitchFamily="34" charset="0"/>
              </a:rPr>
              <a:t>    enforcement </a:t>
            </a:r>
            <a:r>
              <a:rPr lang="en-US" altLang="en-US" sz="2000" dirty="0">
                <a:latin typeface="Tahoma" panose="020B0604030504040204" pitchFamily="34" charset="0"/>
              </a:rPr>
              <a:t>and/or military uniforms</a:t>
            </a:r>
            <a:r>
              <a:rPr lang="en-US" altLang="en-US" sz="1800" dirty="0" smtClean="0"/>
              <a:t>***</a:t>
            </a:r>
            <a:endParaRPr lang="en-US" altLang="en-US" sz="2000" dirty="0">
              <a:latin typeface="Tahoma" panose="020B0604030504040204" pitchFamily="34" charset="0"/>
            </a:endParaRPr>
          </a:p>
          <a:p>
            <a:pPr marL="342900" indent="-342900" eaLnBrk="1" hangingPunct="1">
              <a:spcBef>
                <a:spcPct val="0"/>
              </a:spcBef>
            </a:pPr>
            <a:r>
              <a:rPr lang="en-US" altLang="en-US" sz="2000" dirty="0" smtClean="0">
                <a:latin typeface="Tahoma" panose="020B0604030504040204" pitchFamily="34" charset="0"/>
              </a:rPr>
              <a:t>Iraq: al Askari Shrine bombing</a:t>
            </a:r>
          </a:p>
          <a:p>
            <a:pPr eaLnBrk="1" hangingPunct="1">
              <a:spcBef>
                <a:spcPct val="0"/>
              </a:spcBef>
            </a:pPr>
            <a:endParaRPr lang="en-US" altLang="en-US" sz="2000" dirty="0">
              <a:solidFill>
                <a:srgbClr val="FF3300"/>
              </a:solidFill>
              <a:latin typeface="Tahoma" panose="020B0604030504040204" pitchFamily="34" charset="0"/>
            </a:endParaRPr>
          </a:p>
        </p:txBody>
      </p:sp>
      <p:pic>
        <p:nvPicPr>
          <p:cNvPr id="149508" name="Picture 8" descr="MICHAEL%20JACKSON%20BURQ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0400" y="3276600"/>
            <a:ext cx="2016125"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042" y="533400"/>
            <a:ext cx="8229600" cy="1143000"/>
          </a:xfrm>
        </p:spPr>
        <p:txBody>
          <a:bodyPr/>
          <a:lstStyle/>
          <a:p>
            <a:r>
              <a:rPr lang="en-US" sz="4800" b="1" kern="10" dirty="0">
                <a:effectLst>
                  <a:outerShdw blurRad="38100" dist="19049" dir="2700000" algn="tl" rotWithShape="0">
                    <a:schemeClr val="tx1">
                      <a:alpha val="39998"/>
                    </a:schemeClr>
                  </a:outerShdw>
                </a:effectLst>
                <a:latin typeface="Arial Black" panose="020B0A04020102020204" pitchFamily="34" charset="0"/>
              </a:rPr>
              <a:t>Transnational Terror Groups </a:t>
            </a:r>
            <a:r>
              <a:rPr lang="en-US" kern="10" dirty="0">
                <a:effectLst>
                  <a:outerShdw blurRad="38100" dist="19049" dir="2700000" algn="tl" rotWithShape="0">
                    <a:schemeClr val="tx1">
                      <a:alpha val="39998"/>
                    </a:schemeClr>
                  </a:outerShdw>
                </a:effectLst>
              </a:rPr>
              <a:t/>
            </a:r>
            <a:br>
              <a:rPr lang="en-US" kern="10" dirty="0">
                <a:effectLst>
                  <a:outerShdw blurRad="38100" dist="19049" dir="2700000" algn="tl" rotWithShape="0">
                    <a:schemeClr val="tx1">
                      <a:alpha val="39998"/>
                    </a:schemeClr>
                  </a:outerShdw>
                </a:effectLst>
              </a:rPr>
            </a:br>
            <a:endParaRPr lang="en-US" dirty="0"/>
          </a:p>
        </p:txBody>
      </p:sp>
      <p:sp>
        <p:nvSpPr>
          <p:cNvPr id="3" name="Content Placeholder 2"/>
          <p:cNvSpPr>
            <a:spLocks noGrp="1"/>
          </p:cNvSpPr>
          <p:nvPr>
            <p:ph idx="1"/>
          </p:nvPr>
        </p:nvSpPr>
        <p:spPr/>
        <p:txBody>
          <a:bodyPr/>
          <a:lstStyle/>
          <a:p>
            <a:pPr eaLnBrk="1" hangingPunct="1">
              <a:spcBef>
                <a:spcPct val="0"/>
              </a:spcBef>
              <a:buFontTx/>
              <a:buNone/>
            </a:pPr>
            <a:r>
              <a:rPr lang="en-US" altLang="en-US" sz="2800" b="1" dirty="0"/>
              <a:t>Member/sympathizers of the following:</a:t>
            </a:r>
            <a:r>
              <a:rPr lang="en-US" altLang="en-US" sz="2800" dirty="0"/>
              <a:t> </a:t>
            </a:r>
          </a:p>
          <a:p>
            <a:pPr eaLnBrk="1" hangingPunct="1">
              <a:spcBef>
                <a:spcPct val="0"/>
              </a:spcBef>
              <a:buFontTx/>
              <a:buNone/>
            </a:pPr>
            <a:endParaRPr lang="en-US" altLang="en-US" sz="2800" dirty="0"/>
          </a:p>
          <a:p>
            <a:pPr eaLnBrk="1" hangingPunct="1">
              <a:spcBef>
                <a:spcPct val="0"/>
              </a:spcBef>
            </a:pPr>
            <a:r>
              <a:rPr lang="en-US" altLang="en-US" sz="2800" dirty="0"/>
              <a:t> HAMAS</a:t>
            </a:r>
          </a:p>
          <a:p>
            <a:pPr eaLnBrk="1" hangingPunct="1">
              <a:spcBef>
                <a:spcPct val="0"/>
              </a:spcBef>
            </a:pPr>
            <a:r>
              <a:rPr lang="en-US" altLang="en-US" sz="2800" dirty="0"/>
              <a:t> Muslim Brotherhood</a:t>
            </a:r>
          </a:p>
          <a:p>
            <a:pPr lvl="1" eaLnBrk="1" hangingPunct="1">
              <a:spcBef>
                <a:spcPct val="0"/>
              </a:spcBef>
              <a:buFontTx/>
              <a:buChar char="•"/>
            </a:pPr>
            <a:r>
              <a:rPr lang="en-US" altLang="en-US" dirty="0"/>
              <a:t> Al Gemaa’ al Islamiya (Blind Shaykh)</a:t>
            </a:r>
          </a:p>
          <a:p>
            <a:pPr lvl="1" eaLnBrk="1" hangingPunct="1">
              <a:spcBef>
                <a:spcPct val="0"/>
              </a:spcBef>
              <a:buFontTx/>
              <a:buChar char="•"/>
            </a:pPr>
            <a:r>
              <a:rPr lang="en-US" altLang="en-US" dirty="0"/>
              <a:t> LTTE (Sri Lankan separatists – 8 arrested in NJ in August)</a:t>
            </a:r>
          </a:p>
          <a:p>
            <a:pPr lvl="1" eaLnBrk="1" hangingPunct="1">
              <a:spcBef>
                <a:spcPct val="0"/>
              </a:spcBef>
              <a:buFontTx/>
              <a:buChar char="•"/>
            </a:pPr>
            <a:r>
              <a:rPr lang="en-US" altLang="en-US" dirty="0"/>
              <a:t> Hizballah?</a:t>
            </a:r>
          </a:p>
          <a:p>
            <a:pPr lvl="1" eaLnBrk="1" hangingPunct="1">
              <a:spcBef>
                <a:spcPct val="0"/>
              </a:spcBef>
              <a:buFontTx/>
              <a:buChar char="•"/>
            </a:pPr>
            <a:r>
              <a:rPr lang="en-US" altLang="en-US" dirty="0"/>
              <a:t> Tablighi Jamaat</a:t>
            </a:r>
          </a:p>
          <a:p>
            <a:pPr marL="0" indent="0">
              <a:buNone/>
            </a:pPr>
            <a:endParaRPr lang="en-US" dirty="0"/>
          </a:p>
        </p:txBody>
      </p:sp>
    </p:spTree>
    <p:extLst>
      <p:ext uri="{BB962C8B-B14F-4D97-AF65-F5344CB8AC3E}">
        <p14:creationId xmlns:p14="http://schemas.microsoft.com/office/powerpoint/2010/main" val="3234960896"/>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3"/>
          <p:cNvSpPr>
            <a:spLocks noGrp="1" noChangeArrowheads="1"/>
          </p:cNvSpPr>
          <p:nvPr>
            <p:ph type="body" idx="1"/>
          </p:nvPr>
        </p:nvSpPr>
        <p:spPr>
          <a:xfrm>
            <a:off x="457200" y="1828800"/>
            <a:ext cx="8229600" cy="4144963"/>
          </a:xfrm>
        </p:spPr>
        <p:txBody>
          <a:bodyPr/>
          <a:lstStyle/>
          <a:p>
            <a:pPr eaLnBrk="1" hangingPunct="1"/>
            <a:r>
              <a:rPr lang="en-US" altLang="en-US" sz="2400" dirty="0" smtClean="0"/>
              <a:t>Stop Huntingdon Animal Cruelty (SHAC) – focused on HLS</a:t>
            </a:r>
          </a:p>
          <a:p>
            <a:pPr lvl="1" eaLnBrk="1" hangingPunct="1"/>
            <a:r>
              <a:rPr lang="en-US" altLang="en-US" sz="1600" dirty="0" smtClean="0"/>
              <a:t>Hugs for Puppies</a:t>
            </a:r>
          </a:p>
          <a:p>
            <a:pPr lvl="1" eaLnBrk="1" hangingPunct="1"/>
            <a:r>
              <a:rPr lang="en-US" altLang="en-US" sz="1600" dirty="0" smtClean="0"/>
              <a:t>Animal Liberation Front</a:t>
            </a:r>
          </a:p>
          <a:p>
            <a:pPr eaLnBrk="1" hangingPunct="1"/>
            <a:r>
              <a:rPr lang="en-US" altLang="en-US" sz="2400" dirty="0" smtClean="0"/>
              <a:t>Groups have been relatively quiet since sentencing of SHAC 7 in September</a:t>
            </a:r>
          </a:p>
        </p:txBody>
      </p:sp>
      <p:sp>
        <p:nvSpPr>
          <p:cNvPr id="153603" name="WordArt 7"/>
          <p:cNvSpPr>
            <a:spLocks noChangeArrowheads="1" noChangeShapeType="1" noTextEdit="1"/>
          </p:cNvSpPr>
          <p:nvPr/>
        </p:nvSpPr>
        <p:spPr bwMode="auto">
          <a:xfrm>
            <a:off x="473075" y="457200"/>
            <a:ext cx="8229600" cy="8445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600" kern="10" dirty="0">
                <a:effectLst>
                  <a:outerShdw blurRad="38100" dist="19049" dir="2700000" algn="tl" rotWithShape="0">
                    <a:schemeClr val="tx1">
                      <a:alpha val="39998"/>
                    </a:schemeClr>
                  </a:outerShdw>
                </a:effectLst>
              </a:rPr>
              <a:t>Domestic/Single Issue Terrorism</a:t>
            </a:r>
          </a:p>
        </p:txBody>
      </p:sp>
      <p:pic>
        <p:nvPicPr>
          <p:cNvPr id="153604" name="Picture 8" descr="http://www.shac7.com/images/pr7/kev.jpg"/>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1844675" y="4495800"/>
            <a:ext cx="992188"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05" name="Picture 9" descr="http://www.shac7.com/images/pr7/laur.jpg"/>
          <p:cNvPicPr>
            <a:picLocks noChangeAspect="1" noChangeArrowheads="1"/>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3140075" y="4495800"/>
            <a:ext cx="9906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06" name="Picture 10" descr="http://www.shac7.com/images/pr7/josh.jpg"/>
          <p:cNvPicPr>
            <a:picLocks noChangeAspect="1" noChangeArrowheads="1"/>
          </p:cNvPicPr>
          <p:nvPr/>
        </p:nvPicPr>
        <p:blipFill>
          <a:blip r:embed="rId7" r:link="rId8">
            <a:extLst>
              <a:ext uri="{28A0092B-C50C-407E-A947-70E740481C1C}">
                <a14:useLocalDpi xmlns:a14="http://schemas.microsoft.com/office/drawing/2010/main" val="0"/>
              </a:ext>
            </a:extLst>
          </a:blip>
          <a:srcRect/>
          <a:stretch>
            <a:fillRect/>
          </a:stretch>
        </p:blipFill>
        <p:spPr bwMode="auto">
          <a:xfrm>
            <a:off x="473075" y="4495800"/>
            <a:ext cx="992188"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07" name="Picture 11" descr="http://www.shac7.com/images/pr7/jake.jpg"/>
          <p:cNvPicPr>
            <a:picLocks noChangeAspect="1" noChangeArrowheads="1"/>
          </p:cNvPicPr>
          <p:nvPr/>
        </p:nvPicPr>
        <p:blipFill>
          <a:blip r:embed="rId9" r:link="rId10">
            <a:extLst>
              <a:ext uri="{28A0092B-C50C-407E-A947-70E740481C1C}">
                <a14:useLocalDpi xmlns:a14="http://schemas.microsoft.com/office/drawing/2010/main" val="0"/>
              </a:ext>
            </a:extLst>
          </a:blip>
          <a:srcRect/>
          <a:stretch>
            <a:fillRect/>
          </a:stretch>
        </p:blipFill>
        <p:spPr bwMode="auto">
          <a:xfrm>
            <a:off x="4511675" y="4495800"/>
            <a:ext cx="992188"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08" name="Picture 12" descr="http://www.shac7.com/images/pr7/dar.jpg"/>
          <p:cNvPicPr>
            <a:picLocks noChangeAspect="1" noChangeArrowheads="1"/>
          </p:cNvPicPr>
          <p:nvPr/>
        </p:nvPicPr>
        <p:blipFill>
          <a:blip r:embed="rId11" r:link="rId12">
            <a:extLst>
              <a:ext uri="{28A0092B-C50C-407E-A947-70E740481C1C}">
                <a14:useLocalDpi xmlns:a14="http://schemas.microsoft.com/office/drawing/2010/main" val="0"/>
              </a:ext>
            </a:extLst>
          </a:blip>
          <a:srcRect/>
          <a:stretch>
            <a:fillRect/>
          </a:stretch>
        </p:blipFill>
        <p:spPr bwMode="auto">
          <a:xfrm>
            <a:off x="5883275" y="4495800"/>
            <a:ext cx="992188"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09" name="Picture 13" descr="http://www.shac7.com/images/pr7/andy.jpg"/>
          <p:cNvPicPr>
            <a:picLocks noChangeAspect="1" noChangeArrowheads="1"/>
          </p:cNvPicPr>
          <p:nvPr/>
        </p:nvPicPr>
        <p:blipFill>
          <a:blip r:embed="rId13" r:link="rId14">
            <a:extLst>
              <a:ext uri="{28A0092B-C50C-407E-A947-70E740481C1C}">
                <a14:useLocalDpi xmlns:a14="http://schemas.microsoft.com/office/drawing/2010/main" val="0"/>
              </a:ext>
            </a:extLst>
          </a:blip>
          <a:srcRect/>
          <a:stretch>
            <a:fillRect/>
          </a:stretch>
        </p:blipFill>
        <p:spPr bwMode="auto">
          <a:xfrm>
            <a:off x="7254875" y="4495800"/>
            <a:ext cx="105092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5650" name="Picture 3" descr="ppt gradien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553200"/>
            <a:ext cx="9144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5651" name="Rectangle 4"/>
          <p:cNvSpPr>
            <a:spLocks noGrp="1" noChangeArrowheads="1"/>
          </p:cNvSpPr>
          <p:nvPr>
            <p:ph type="body" sz="half" idx="1"/>
          </p:nvPr>
        </p:nvSpPr>
        <p:spPr>
          <a:xfrm>
            <a:off x="2819400" y="1524000"/>
            <a:ext cx="6096000" cy="4572000"/>
          </a:xfrm>
        </p:spPr>
        <p:txBody>
          <a:bodyPr/>
          <a:lstStyle/>
          <a:p>
            <a:pPr eaLnBrk="1" hangingPunct="1"/>
            <a:r>
              <a:rPr lang="en-US" altLang="en-US" sz="2800" dirty="0" smtClean="0">
                <a:latin typeface="Times New Roman" panose="02020603050405020304" pitchFamily="18" charset="0"/>
              </a:rPr>
              <a:t>Inspired by </a:t>
            </a:r>
            <a:r>
              <a:rPr lang="en-US" sz="2800" dirty="0" smtClean="0">
                <a:latin typeface="Times New Roman" panose="02020603050405020304" pitchFamily="18" charset="0"/>
                <a:cs typeface="Times New Roman" panose="02020603050405020304" pitchFamily="18" charset="0"/>
              </a:rPr>
              <a:t>Global </a:t>
            </a:r>
            <a:r>
              <a:rPr lang="en-US" sz="2800" dirty="0">
                <a:latin typeface="Times New Roman" panose="02020603050405020304" pitchFamily="18" charset="0"/>
                <a:cs typeface="Times New Roman" panose="02020603050405020304" pitchFamily="18" charset="0"/>
              </a:rPr>
              <a:t>Salafi </a:t>
            </a:r>
            <a:r>
              <a:rPr lang="en-US" sz="2800" dirty="0" smtClean="0">
                <a:latin typeface="Times New Roman" panose="02020603050405020304" pitchFamily="18" charset="0"/>
                <a:cs typeface="Times New Roman" panose="02020603050405020304" pitchFamily="18" charset="0"/>
              </a:rPr>
              <a:t>Jihad (</a:t>
            </a:r>
            <a:r>
              <a:rPr lang="en-US" altLang="en-US" sz="2800" dirty="0" smtClean="0">
                <a:latin typeface="Times New Roman" panose="02020603050405020304" pitchFamily="18" charset="0"/>
              </a:rPr>
              <a:t>GSJ) movement and its rhetoric.</a:t>
            </a:r>
          </a:p>
          <a:p>
            <a:pPr eaLnBrk="1" hangingPunct="1"/>
            <a:r>
              <a:rPr lang="en-US" altLang="en-US" sz="2800" dirty="0" smtClean="0">
                <a:latin typeface="Times New Roman" panose="02020603050405020304" pitchFamily="18" charset="0"/>
              </a:rPr>
              <a:t>Radicalization venues: Prisons, Universities, Religious gatherings, Internet, blogs, and social media</a:t>
            </a:r>
          </a:p>
          <a:p>
            <a:pPr eaLnBrk="1" hangingPunct="1"/>
            <a:r>
              <a:rPr lang="en-US" altLang="en-US" sz="2800" dirty="0" smtClean="0">
                <a:latin typeface="Times New Roman" panose="02020603050405020304" pitchFamily="18" charset="0"/>
              </a:rPr>
              <a:t>E-Jihad: Internet as new safe haven  for facilitating radicalization, recruitment, training, and coordination of future attacks</a:t>
            </a:r>
            <a:endParaRPr lang="en-US" altLang="en-US" sz="2000" dirty="0" smtClean="0">
              <a:latin typeface="Times New Roman" panose="02020603050405020304" pitchFamily="18" charset="0"/>
            </a:endParaRPr>
          </a:p>
        </p:txBody>
      </p:sp>
      <p:pic>
        <p:nvPicPr>
          <p:cNvPr id="155652" name="Picture 5" descr="image from brother_bruce blog"/>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rcRect/>
          <a:stretch>
            <a:fillRect/>
          </a:stretch>
        </p:blipFill>
        <p:spPr>
          <a:xfrm>
            <a:off x="76200" y="2286000"/>
            <a:ext cx="2667000" cy="2819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55653" name="WordArt 7"/>
          <p:cNvSpPr>
            <a:spLocks noChangeArrowheads="1" noChangeShapeType="1" noTextEdit="1"/>
          </p:cNvSpPr>
          <p:nvPr/>
        </p:nvSpPr>
        <p:spPr bwMode="auto">
          <a:xfrm>
            <a:off x="914400" y="419100"/>
            <a:ext cx="6705600" cy="838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200" kern="10" dirty="0" smtClean="0">
                <a:effectLst>
                  <a:outerShdw blurRad="38100" dist="19049" dir="2700000" algn="tl" rotWithShape="0">
                    <a:schemeClr val="tx1">
                      <a:alpha val="39998"/>
                    </a:schemeClr>
                  </a:outerShdw>
                </a:effectLst>
              </a:rPr>
              <a:t>Radicalization in NJ</a:t>
            </a:r>
            <a:endParaRPr lang="en-US" sz="3200" kern="10" dirty="0">
              <a:effectLst>
                <a:outerShdw blurRad="38100" dist="19049" dir="2700000" algn="tl" rotWithShape="0">
                  <a:schemeClr val="tx1">
                    <a:alpha val="39998"/>
                  </a:schemeClr>
                </a:outerShdw>
              </a:effectLst>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4"/>
          <p:cNvSpPr>
            <a:spLocks noGrp="1" noChangeArrowheads="1"/>
          </p:cNvSpPr>
          <p:nvPr>
            <p:ph type="subTitle" idx="1"/>
          </p:nvPr>
        </p:nvSpPr>
        <p:spPr>
          <a:xfrm>
            <a:off x="152400" y="1828800"/>
            <a:ext cx="8686800" cy="4267200"/>
          </a:xfrm>
          <a:noFill/>
        </p:spPr>
        <p:txBody>
          <a:bodyPr/>
          <a:lstStyle/>
          <a:p>
            <a:pPr marL="457200" lvl="1" indent="0" eaLnBrk="1" hangingPunct="1">
              <a:buNone/>
            </a:pPr>
            <a:endParaRPr lang="en-US" altLang="en-US" sz="2000" dirty="0" smtClean="0">
              <a:latin typeface="Times New Roman" panose="02020603050405020304" pitchFamily="18" charset="0"/>
            </a:endParaRPr>
          </a:p>
          <a:p>
            <a:pPr algn="l" eaLnBrk="1" hangingPunct="1"/>
            <a:endParaRPr lang="en-US" altLang="en-US" sz="2800" b="1" dirty="0" smtClean="0">
              <a:latin typeface="Times New Roman" panose="02020603050405020304" pitchFamily="18" charset="0"/>
            </a:endParaRPr>
          </a:p>
          <a:p>
            <a:pPr algn="l" eaLnBrk="1" hangingPunct="1">
              <a:buFontTx/>
              <a:buChar char="•"/>
            </a:pPr>
            <a:endParaRPr lang="en-US" altLang="en-US" sz="2800" b="1" dirty="0" smtClean="0">
              <a:latin typeface="Times New Roman" panose="02020603050405020304" pitchFamily="18" charset="0"/>
            </a:endParaRPr>
          </a:p>
        </p:txBody>
      </p:sp>
      <p:sp>
        <p:nvSpPr>
          <p:cNvPr id="157699" name="WordArt 5"/>
          <p:cNvSpPr>
            <a:spLocks noChangeArrowheads="1" noChangeShapeType="1" noTextEdit="1"/>
          </p:cNvSpPr>
          <p:nvPr/>
        </p:nvSpPr>
        <p:spPr bwMode="auto">
          <a:xfrm>
            <a:off x="990600" y="430808"/>
            <a:ext cx="7010400" cy="6858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600" kern="10" dirty="0">
                <a:effectLst>
                  <a:outerShdw blurRad="38100" dist="19049" dir="2700000" algn="tl" rotWithShape="0">
                    <a:schemeClr val="tx1">
                      <a:alpha val="39998"/>
                    </a:schemeClr>
                  </a:outerShdw>
                </a:effectLst>
              </a:rPr>
              <a:t>Radicalization via the Internet</a:t>
            </a:r>
          </a:p>
        </p:txBody>
      </p:sp>
      <p:pic>
        <p:nvPicPr>
          <p:cNvPr id="157700" name="Picture 7" descr="06tube_l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4191000"/>
            <a:ext cx="4114800" cy="248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685800" y="1783532"/>
            <a:ext cx="8382000" cy="1081349"/>
          </a:xfrm>
          <a:prstGeom prst="rect">
            <a:avLst/>
          </a:prstGeom>
          <a:noFill/>
        </p:spPr>
        <p:txBody>
          <a:bodyPr wrap="square" rtlCol="0">
            <a:spAutoFit/>
          </a:bodyPr>
          <a:lstStyle/>
          <a:p>
            <a:endParaRPr lang="en-US" dirty="0"/>
          </a:p>
        </p:txBody>
      </p:sp>
      <p:sp>
        <p:nvSpPr>
          <p:cNvPr id="8" name="TextBox 7"/>
          <p:cNvSpPr txBox="1"/>
          <p:nvPr/>
        </p:nvSpPr>
        <p:spPr>
          <a:xfrm>
            <a:off x="37723" y="1600200"/>
            <a:ext cx="8382000" cy="4031873"/>
          </a:xfrm>
          <a:prstGeom prst="rect">
            <a:avLst/>
          </a:prstGeom>
          <a:noFill/>
        </p:spPr>
        <p:txBody>
          <a:bodyPr wrap="square" rtlCol="0">
            <a:spAutoFit/>
          </a:bodyPr>
          <a:lstStyle/>
          <a:p>
            <a:pPr lvl="0" indent="-342900">
              <a:spcBef>
                <a:spcPts val="0"/>
              </a:spcBef>
              <a:buFontTx/>
              <a:buChar char="•"/>
            </a:pPr>
            <a:r>
              <a:rPr lang="en-US" altLang="en-US" sz="3200" kern="0" dirty="0">
                <a:solidFill>
                  <a:srgbClr val="000000"/>
                </a:solidFill>
                <a:latin typeface="Times New Roman" panose="02020603050405020304" pitchFamily="18" charset="0"/>
              </a:rPr>
              <a:t>War on terror has altered the landscape for  </a:t>
            </a:r>
          </a:p>
          <a:p>
            <a:pPr>
              <a:spcBef>
                <a:spcPts val="0"/>
              </a:spcBef>
            </a:pPr>
            <a:r>
              <a:rPr lang="en-US" altLang="en-US" sz="3200" kern="0" dirty="0">
                <a:solidFill>
                  <a:srgbClr val="000000"/>
                </a:solidFill>
                <a:latin typeface="Times New Roman" panose="02020603050405020304" pitchFamily="18" charset="0"/>
              </a:rPr>
              <a:t>    </a:t>
            </a:r>
            <a:r>
              <a:rPr lang="en-US" altLang="en-US" sz="3200" kern="0" dirty="0" smtClean="0">
                <a:solidFill>
                  <a:srgbClr val="000000"/>
                </a:solidFill>
                <a:latin typeface="Times New Roman" panose="02020603050405020304" pitchFamily="18" charset="0"/>
              </a:rPr>
              <a:t>radicalization, </a:t>
            </a:r>
            <a:r>
              <a:rPr lang="en-US" altLang="en-US" sz="3200" kern="0" dirty="0">
                <a:solidFill>
                  <a:srgbClr val="000000"/>
                </a:solidFill>
                <a:latin typeface="Times New Roman" panose="02020603050405020304" pitchFamily="18" charset="0"/>
              </a:rPr>
              <a:t>recruitment and </a:t>
            </a:r>
            <a:r>
              <a:rPr lang="en-US" altLang="en-US" sz="3200" kern="0" dirty="0" smtClean="0">
                <a:solidFill>
                  <a:srgbClr val="000000"/>
                </a:solidFill>
                <a:latin typeface="Times New Roman" panose="02020603050405020304" pitchFamily="18" charset="0"/>
              </a:rPr>
              <a:t>indoctrination</a:t>
            </a:r>
          </a:p>
          <a:p>
            <a:pPr marL="342900" lvl="0" indent="-342900">
              <a:spcBef>
                <a:spcPts val="0"/>
              </a:spcBef>
              <a:buFontTx/>
              <a:buChar char="•"/>
            </a:pPr>
            <a:r>
              <a:rPr lang="en-US" altLang="en-US" sz="3200" kern="0" dirty="0" smtClean="0">
                <a:solidFill>
                  <a:srgbClr val="000000"/>
                </a:solidFill>
                <a:latin typeface="Times New Roman" panose="02020603050405020304" pitchFamily="18" charset="0"/>
              </a:rPr>
              <a:t>Internet </a:t>
            </a:r>
            <a:r>
              <a:rPr lang="en-US" altLang="en-US" sz="3200" kern="0" dirty="0">
                <a:solidFill>
                  <a:srgbClr val="000000"/>
                </a:solidFill>
                <a:latin typeface="Times New Roman" panose="02020603050405020304" pitchFamily="18" charset="0"/>
              </a:rPr>
              <a:t>as a facilitator for extremist dialogue and dissemination of training videos and other pre-operational information</a:t>
            </a:r>
            <a:endParaRPr lang="en-US" altLang="en-US" sz="3200" b="1" kern="0" dirty="0">
              <a:solidFill>
                <a:srgbClr val="000000"/>
              </a:solidFill>
              <a:latin typeface="Times New Roman" panose="02020603050405020304" pitchFamily="18" charset="0"/>
            </a:endParaRPr>
          </a:p>
          <a:p>
            <a:pPr lvl="1" eaLnBrk="1" hangingPunct="1">
              <a:spcBef>
                <a:spcPct val="20000"/>
              </a:spcBef>
              <a:buFontTx/>
              <a:buChar char="–"/>
            </a:pPr>
            <a:r>
              <a:rPr lang="en-US" altLang="en-US" sz="2000" kern="0" dirty="0">
                <a:solidFill>
                  <a:srgbClr val="000000"/>
                </a:solidFill>
                <a:latin typeface="Times New Roman" panose="02020603050405020304" pitchFamily="18" charset="0"/>
              </a:rPr>
              <a:t>Social networking sites (Myspace.com)    </a:t>
            </a:r>
          </a:p>
          <a:p>
            <a:pPr lvl="1" eaLnBrk="1" hangingPunct="1">
              <a:spcBef>
                <a:spcPct val="20000"/>
              </a:spcBef>
              <a:buFontTx/>
              <a:buChar char="–"/>
            </a:pPr>
            <a:r>
              <a:rPr lang="en-US" altLang="en-US" sz="2000" kern="0" dirty="0">
                <a:solidFill>
                  <a:srgbClr val="000000"/>
                </a:solidFill>
                <a:latin typeface="Times New Roman" panose="02020603050405020304" pitchFamily="18" charset="0"/>
              </a:rPr>
              <a:t> Blogs</a:t>
            </a:r>
          </a:p>
          <a:p>
            <a:pPr lvl="1" eaLnBrk="1" hangingPunct="1">
              <a:spcBef>
                <a:spcPct val="20000"/>
              </a:spcBef>
              <a:buFontTx/>
              <a:buChar char="–"/>
            </a:pPr>
            <a:r>
              <a:rPr lang="en-US" altLang="en-US" sz="2000" kern="0" dirty="0">
                <a:solidFill>
                  <a:srgbClr val="000000"/>
                </a:solidFill>
                <a:latin typeface="Times New Roman" panose="02020603050405020304" pitchFamily="18" charset="0"/>
              </a:rPr>
              <a:t> Online forums </a:t>
            </a:r>
          </a:p>
          <a:p>
            <a:pPr lvl="1" eaLnBrk="1" hangingPunct="1">
              <a:spcBef>
                <a:spcPct val="20000"/>
              </a:spcBef>
            </a:pPr>
            <a:endParaRPr lang="en-US" altLang="en-US" sz="2000" kern="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807326500"/>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4"/>
          <p:cNvSpPr>
            <a:spLocks noGrp="1" noChangeArrowheads="1"/>
          </p:cNvSpPr>
          <p:nvPr>
            <p:ph type="subTitle" idx="1"/>
          </p:nvPr>
        </p:nvSpPr>
        <p:spPr>
          <a:xfrm>
            <a:off x="152400" y="1828800"/>
            <a:ext cx="8686800" cy="4267200"/>
          </a:xfrm>
          <a:noFill/>
        </p:spPr>
        <p:txBody>
          <a:bodyPr/>
          <a:lstStyle/>
          <a:p>
            <a:pPr marL="457200" lvl="1" indent="0" eaLnBrk="1" hangingPunct="1">
              <a:buNone/>
            </a:pPr>
            <a:endParaRPr lang="en-US" altLang="en-US" sz="2000" dirty="0" smtClean="0">
              <a:latin typeface="Times New Roman" panose="02020603050405020304" pitchFamily="18" charset="0"/>
            </a:endParaRPr>
          </a:p>
          <a:p>
            <a:pPr algn="l" eaLnBrk="1" hangingPunct="1"/>
            <a:endParaRPr lang="en-US" altLang="en-US" sz="2800" b="1" dirty="0" smtClean="0">
              <a:latin typeface="Times New Roman" panose="02020603050405020304" pitchFamily="18" charset="0"/>
            </a:endParaRPr>
          </a:p>
          <a:p>
            <a:pPr algn="l" eaLnBrk="1" hangingPunct="1">
              <a:buFontTx/>
              <a:buChar char="•"/>
            </a:pPr>
            <a:endParaRPr lang="en-US" altLang="en-US" sz="2800" b="1" dirty="0" smtClean="0">
              <a:latin typeface="Times New Roman" panose="02020603050405020304" pitchFamily="18" charset="0"/>
            </a:endParaRPr>
          </a:p>
        </p:txBody>
      </p:sp>
      <p:sp>
        <p:nvSpPr>
          <p:cNvPr id="157699" name="WordArt 5"/>
          <p:cNvSpPr>
            <a:spLocks noChangeArrowheads="1" noChangeShapeType="1" noTextEdit="1"/>
          </p:cNvSpPr>
          <p:nvPr/>
        </p:nvSpPr>
        <p:spPr bwMode="auto">
          <a:xfrm>
            <a:off x="1066800" y="426971"/>
            <a:ext cx="7010400" cy="6858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600" kern="10" dirty="0">
                <a:effectLst>
                  <a:outerShdw blurRad="38100" dist="19049" dir="2700000" algn="tl" rotWithShape="0">
                    <a:schemeClr val="tx1">
                      <a:alpha val="39998"/>
                    </a:schemeClr>
                  </a:outerShdw>
                </a:effectLst>
              </a:rPr>
              <a:t>Radicalization via the Internet</a:t>
            </a:r>
          </a:p>
        </p:txBody>
      </p:sp>
      <p:sp>
        <p:nvSpPr>
          <p:cNvPr id="7" name="TextBox 6"/>
          <p:cNvSpPr txBox="1"/>
          <p:nvPr/>
        </p:nvSpPr>
        <p:spPr>
          <a:xfrm>
            <a:off x="685800" y="1783532"/>
            <a:ext cx="8382000" cy="1081349"/>
          </a:xfrm>
          <a:prstGeom prst="rect">
            <a:avLst/>
          </a:prstGeom>
          <a:noFill/>
        </p:spPr>
        <p:txBody>
          <a:bodyPr wrap="square" rtlCol="0">
            <a:spAutoFit/>
          </a:bodyPr>
          <a:lstStyle/>
          <a:p>
            <a:endParaRPr lang="en-US" dirty="0"/>
          </a:p>
        </p:txBody>
      </p:sp>
      <p:sp>
        <p:nvSpPr>
          <p:cNvPr id="8" name="TextBox 7"/>
          <p:cNvSpPr txBox="1"/>
          <p:nvPr/>
        </p:nvSpPr>
        <p:spPr>
          <a:xfrm>
            <a:off x="37722" y="1600200"/>
            <a:ext cx="8572877" cy="4585871"/>
          </a:xfrm>
          <a:prstGeom prst="rect">
            <a:avLst/>
          </a:prstGeom>
          <a:noFill/>
        </p:spPr>
        <p:txBody>
          <a:bodyPr wrap="square" rtlCol="0">
            <a:spAutoFit/>
          </a:bodyPr>
          <a:lstStyle/>
          <a:p>
            <a:pPr lvl="0" indent="-342900">
              <a:spcBef>
                <a:spcPts val="0"/>
              </a:spcBef>
              <a:buFontTx/>
              <a:buChar char="•"/>
            </a:pPr>
            <a:r>
              <a:rPr lang="en-US" altLang="en-US" sz="2800" kern="0" dirty="0" smtClean="0">
                <a:solidFill>
                  <a:srgbClr val="000000"/>
                </a:solidFill>
                <a:latin typeface="+mn-lt"/>
              </a:rPr>
              <a:t>Social Media sites such as YouTube,  </a:t>
            </a:r>
          </a:p>
          <a:p>
            <a:pPr lvl="0">
              <a:spcBef>
                <a:spcPts val="0"/>
              </a:spcBef>
            </a:pPr>
            <a:r>
              <a:rPr lang="en-US" altLang="en-US" sz="2800" kern="0" dirty="0">
                <a:solidFill>
                  <a:srgbClr val="000000"/>
                </a:solidFill>
                <a:latin typeface="+mn-lt"/>
              </a:rPr>
              <a:t> </a:t>
            </a:r>
            <a:r>
              <a:rPr lang="en-US" altLang="en-US" sz="2800" kern="0" dirty="0" smtClean="0">
                <a:solidFill>
                  <a:srgbClr val="000000"/>
                </a:solidFill>
                <a:latin typeface="+mn-lt"/>
              </a:rPr>
              <a:t>  Facebook and Twitter, </a:t>
            </a:r>
            <a:r>
              <a:rPr lang="en-US" sz="2800" dirty="0" smtClean="0">
                <a:latin typeface="+mn-lt"/>
              </a:rPr>
              <a:t>terrorist</a:t>
            </a:r>
          </a:p>
          <a:p>
            <a:pPr lvl="0">
              <a:spcBef>
                <a:spcPts val="0"/>
              </a:spcBef>
            </a:pPr>
            <a:r>
              <a:rPr lang="en-US" sz="2800" dirty="0" smtClean="0">
                <a:latin typeface="+mn-lt"/>
              </a:rPr>
              <a:t>   groups have increasingly </a:t>
            </a:r>
            <a:r>
              <a:rPr lang="en-US" sz="2800" dirty="0">
                <a:latin typeface="+mn-lt"/>
              </a:rPr>
              <a:t>used </a:t>
            </a:r>
            <a:r>
              <a:rPr lang="en-US" sz="2800" dirty="0" smtClean="0">
                <a:latin typeface="+mn-lt"/>
              </a:rPr>
              <a:t> </a:t>
            </a:r>
          </a:p>
          <a:p>
            <a:pPr lvl="0">
              <a:spcBef>
                <a:spcPts val="0"/>
              </a:spcBef>
            </a:pPr>
            <a:r>
              <a:rPr lang="en-US" sz="2800" dirty="0" smtClean="0">
                <a:latin typeface="+mn-lt"/>
              </a:rPr>
              <a:t>   them to further their goals and</a:t>
            </a:r>
          </a:p>
          <a:p>
            <a:pPr lvl="0">
              <a:spcBef>
                <a:spcPts val="0"/>
              </a:spcBef>
            </a:pPr>
            <a:r>
              <a:rPr lang="en-US" sz="2800" dirty="0" smtClean="0">
                <a:latin typeface="+mn-lt"/>
              </a:rPr>
              <a:t>   spread </a:t>
            </a:r>
            <a:r>
              <a:rPr lang="en-US" sz="2800" dirty="0">
                <a:latin typeface="+mn-lt"/>
              </a:rPr>
              <a:t>their message. </a:t>
            </a:r>
            <a:endParaRPr lang="en-US" altLang="en-US" sz="2800" kern="0" dirty="0" smtClean="0">
              <a:solidFill>
                <a:srgbClr val="000000"/>
              </a:solidFill>
              <a:latin typeface="+mn-lt"/>
            </a:endParaRPr>
          </a:p>
          <a:p>
            <a:pPr indent="-342900">
              <a:spcBef>
                <a:spcPts val="0"/>
              </a:spcBef>
              <a:buFontTx/>
              <a:buChar char="•"/>
            </a:pPr>
            <a:r>
              <a:rPr lang="en-US" sz="2800" dirty="0" smtClean="0">
                <a:latin typeface="+mn-lt"/>
              </a:rPr>
              <a:t>Nearly </a:t>
            </a:r>
            <a:r>
              <a:rPr lang="en-US" sz="2800" dirty="0">
                <a:latin typeface="+mn-lt"/>
              </a:rPr>
              <a:t>90% of organized </a:t>
            </a:r>
            <a:r>
              <a:rPr lang="en-US" sz="2800" dirty="0" smtClean="0">
                <a:latin typeface="+mn-lt"/>
              </a:rPr>
              <a:t>terror- </a:t>
            </a:r>
          </a:p>
          <a:p>
            <a:pPr>
              <a:spcBef>
                <a:spcPts val="0"/>
              </a:spcBef>
            </a:pPr>
            <a:r>
              <a:rPr lang="en-US" sz="2800" dirty="0">
                <a:latin typeface="+mn-lt"/>
              </a:rPr>
              <a:t> </a:t>
            </a:r>
            <a:r>
              <a:rPr lang="en-US" sz="2800" dirty="0" smtClean="0">
                <a:latin typeface="+mn-lt"/>
              </a:rPr>
              <a:t>  ism </a:t>
            </a:r>
            <a:r>
              <a:rPr lang="en-US" sz="2800" dirty="0">
                <a:latin typeface="+mn-lt"/>
              </a:rPr>
              <a:t>on </a:t>
            </a:r>
            <a:r>
              <a:rPr lang="en-US" sz="2800" dirty="0" smtClean="0">
                <a:latin typeface="+mn-lt"/>
              </a:rPr>
              <a:t>the internet takes </a:t>
            </a:r>
            <a:r>
              <a:rPr lang="en-US" sz="2800" dirty="0">
                <a:latin typeface="+mn-lt"/>
              </a:rPr>
              <a:t>place </a:t>
            </a:r>
            <a:r>
              <a:rPr lang="en-US" sz="2800" dirty="0" smtClean="0">
                <a:latin typeface="+mn-lt"/>
              </a:rPr>
              <a:t> </a:t>
            </a:r>
          </a:p>
          <a:p>
            <a:pPr>
              <a:spcBef>
                <a:spcPts val="0"/>
              </a:spcBef>
            </a:pPr>
            <a:r>
              <a:rPr lang="en-US" sz="2800" dirty="0">
                <a:latin typeface="+mn-lt"/>
              </a:rPr>
              <a:t> </a:t>
            </a:r>
            <a:r>
              <a:rPr lang="en-US" sz="2800" dirty="0" smtClean="0">
                <a:latin typeface="+mn-lt"/>
              </a:rPr>
              <a:t>  via </a:t>
            </a:r>
            <a:r>
              <a:rPr lang="en-US" sz="2800" dirty="0">
                <a:latin typeface="+mn-lt"/>
              </a:rPr>
              <a:t>social </a:t>
            </a:r>
            <a:r>
              <a:rPr lang="en-US" sz="2800" dirty="0" smtClean="0">
                <a:latin typeface="+mn-lt"/>
              </a:rPr>
              <a:t>media.</a:t>
            </a:r>
          </a:p>
          <a:p>
            <a:pPr>
              <a:spcBef>
                <a:spcPts val="0"/>
              </a:spcBef>
            </a:pPr>
            <a:endParaRPr lang="en-US" altLang="en-US" sz="2800" kern="0" dirty="0">
              <a:solidFill>
                <a:srgbClr val="000000"/>
              </a:solidFill>
              <a:latin typeface="+mn-lt"/>
              <a:cs typeface="Arial" panose="020B0604020202020204" pitchFamily="34" charset="0"/>
            </a:endParaRPr>
          </a:p>
          <a:p>
            <a:pPr lvl="0">
              <a:spcBef>
                <a:spcPts val="0"/>
              </a:spcBef>
            </a:pPr>
            <a:endParaRPr lang="en-US" altLang="en-US" sz="2000" kern="0" dirty="0">
              <a:solidFill>
                <a:srgbClr val="000000"/>
              </a:solidFill>
              <a:latin typeface="Times New Roman" panose="02020603050405020304" pitchFamily="18" charset="0"/>
            </a:endParaRPr>
          </a:p>
          <a:p>
            <a:pPr lvl="0" indent="-342900">
              <a:spcBef>
                <a:spcPts val="0"/>
              </a:spcBef>
              <a:buFontTx/>
              <a:buChar char="•"/>
            </a:pPr>
            <a:endParaRPr lang="en-US" altLang="en-US" sz="2000" kern="0" dirty="0">
              <a:solidFill>
                <a:srgbClr val="000000"/>
              </a:solidFill>
              <a:latin typeface="Times New Roman" panose="02020603050405020304" pitchFamily="18"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62599" y="2117859"/>
            <a:ext cx="3505201" cy="4572000"/>
          </a:xfrm>
          <a:prstGeom prst="rect">
            <a:avLst/>
          </a:prstGeom>
        </p:spPr>
      </p:pic>
    </p:spTree>
    <p:extLst>
      <p:ext uri="{BB962C8B-B14F-4D97-AF65-F5344CB8AC3E}">
        <p14:creationId xmlns:p14="http://schemas.microsoft.com/office/powerpoint/2010/main" val="599806599"/>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lgn="ctr">
              <a:buNone/>
            </a:pPr>
            <a:r>
              <a:rPr lang="en-US" sz="4800" b="1" kern="10" dirty="0" smtClean="0">
                <a:effectLst>
                  <a:outerShdw blurRad="38100" dist="19049" dir="2700000" algn="tl" rotWithShape="0">
                    <a:schemeClr val="tx1">
                      <a:alpha val="39998"/>
                    </a:schemeClr>
                  </a:outerShdw>
                </a:effectLst>
                <a:latin typeface="Arial Black" panose="020B0A04020102020204" pitchFamily="34" charset="0"/>
              </a:rPr>
              <a:t>Terrorist </a:t>
            </a:r>
            <a:r>
              <a:rPr lang="en-US" sz="4800" b="1" kern="10" dirty="0">
                <a:effectLst>
                  <a:outerShdw blurRad="38100" dist="19049" dir="2700000" algn="tl" rotWithShape="0">
                    <a:schemeClr val="tx1">
                      <a:alpha val="39998"/>
                    </a:schemeClr>
                  </a:outerShdw>
                </a:effectLst>
                <a:latin typeface="Arial Black" panose="020B0A04020102020204" pitchFamily="34" charset="0"/>
              </a:rPr>
              <a:t>Supported </a:t>
            </a:r>
            <a:r>
              <a:rPr lang="en-US" sz="4800" b="1" kern="10" dirty="0" smtClean="0">
                <a:effectLst>
                  <a:outerShdw blurRad="38100" dist="19049" dir="2700000" algn="tl" rotWithShape="0">
                    <a:schemeClr val="tx1">
                      <a:alpha val="39998"/>
                    </a:schemeClr>
                  </a:outerShdw>
                </a:effectLst>
                <a:latin typeface="Arial Black" panose="020B0A04020102020204" pitchFamily="34" charset="0"/>
              </a:rPr>
              <a:t>Activity And Attack Trends</a:t>
            </a:r>
            <a:endParaRPr lang="en-US" sz="4800" b="1" kern="10" dirty="0">
              <a:effectLst>
                <a:outerShdw blurRad="38100" dist="19049" dir="2700000" algn="tl" rotWithShape="0">
                  <a:schemeClr val="tx1">
                    <a:alpha val="39998"/>
                  </a:schemeClr>
                </a:outerShdw>
              </a:effectLst>
              <a:latin typeface="Arial Black" panose="020B0A04020102020204" pitchFamily="34" charset="0"/>
            </a:endParaRPr>
          </a:p>
          <a:p>
            <a:pPr marL="0" indent="0">
              <a:buNone/>
            </a:pPr>
            <a:endParaRPr lang="en-US" dirty="0"/>
          </a:p>
        </p:txBody>
      </p:sp>
    </p:spTree>
    <p:extLst>
      <p:ext uri="{BB962C8B-B14F-4D97-AF65-F5344CB8AC3E}">
        <p14:creationId xmlns:p14="http://schemas.microsoft.com/office/powerpoint/2010/main" val="292391969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4"/>
          <p:cNvSpPr>
            <a:spLocks noGrp="1" noChangeArrowheads="1"/>
          </p:cNvSpPr>
          <p:nvPr>
            <p:ph type="body" sz="half" idx="1"/>
          </p:nvPr>
        </p:nvSpPr>
        <p:spPr>
          <a:xfrm>
            <a:off x="0" y="1371600"/>
            <a:ext cx="8763000" cy="5181600"/>
          </a:xfrm>
          <a:noFill/>
        </p:spPr>
        <p:txBody>
          <a:bodyPr/>
          <a:lstStyle/>
          <a:p>
            <a:pPr eaLnBrk="1" hangingPunct="1"/>
            <a:r>
              <a:rPr lang="en-US" altLang="en-US" dirty="0">
                <a:latin typeface="Times New Roman" panose="02020603050405020304" pitchFamily="18" charset="0"/>
              </a:rPr>
              <a:t>Youth </a:t>
            </a:r>
            <a:r>
              <a:rPr lang="en-US" altLang="en-US" dirty="0" smtClean="0">
                <a:latin typeface="Times New Roman" panose="02020603050405020304" pitchFamily="18" charset="0"/>
              </a:rPr>
              <a:t>recruiting</a:t>
            </a:r>
            <a:endParaRPr lang="en-US" altLang="en-US" dirty="0">
              <a:latin typeface="Times New Roman" panose="02020603050405020304" pitchFamily="18" charset="0"/>
            </a:endParaRPr>
          </a:p>
          <a:p>
            <a:pPr eaLnBrk="1" hangingPunct="1"/>
            <a:r>
              <a:rPr lang="en-US" altLang="en-US" dirty="0" smtClean="0">
                <a:latin typeface="Times New Roman" panose="02020603050405020304" pitchFamily="18" charset="0"/>
              </a:rPr>
              <a:t>Attempts to recruit women as                            operatives</a:t>
            </a:r>
          </a:p>
          <a:p>
            <a:pPr eaLnBrk="1" hangingPunct="1"/>
            <a:r>
              <a:rPr lang="en-US" altLang="en-US" dirty="0" smtClean="0">
                <a:latin typeface="Times New Roman" panose="02020603050405020304" pitchFamily="18" charset="0"/>
              </a:rPr>
              <a:t>Attempts to convert Christians                               to Islam for terrorist operations</a:t>
            </a:r>
          </a:p>
          <a:p>
            <a:pPr eaLnBrk="1" hangingPunct="1"/>
            <a:r>
              <a:rPr lang="en-US" altLang="en-US" dirty="0" smtClean="0">
                <a:latin typeface="Times New Roman" panose="02020603050405020304" pitchFamily="18" charset="0"/>
              </a:rPr>
              <a:t>Use of the Internet for propaganda                                 and fundraising purposes</a:t>
            </a:r>
          </a:p>
          <a:p>
            <a:pPr eaLnBrk="1" hangingPunct="1"/>
            <a:r>
              <a:rPr lang="en-US" altLang="en-US" dirty="0" smtClean="0">
                <a:latin typeface="Times New Roman" panose="02020603050405020304" pitchFamily="18" charset="0"/>
              </a:rPr>
              <a:t>Fundraising for foreign terror groups</a:t>
            </a:r>
          </a:p>
          <a:p>
            <a:pPr eaLnBrk="1" hangingPunct="1"/>
            <a:r>
              <a:rPr lang="en-US" altLang="en-US" dirty="0" smtClean="0">
                <a:latin typeface="Times New Roman" panose="02020603050405020304" pitchFamily="18" charset="0"/>
              </a:rPr>
              <a:t>Illegal transfers of funds</a:t>
            </a:r>
          </a:p>
          <a:p>
            <a:pPr algn="ctr" eaLnBrk="1" hangingPunct="1">
              <a:buFontTx/>
              <a:buNone/>
            </a:pPr>
            <a:endParaRPr lang="en-US" altLang="en-US" sz="2400" b="1" dirty="0" smtClean="0">
              <a:latin typeface="Times New Roman" panose="02020603050405020304" pitchFamily="18" charset="0"/>
            </a:endParaRPr>
          </a:p>
        </p:txBody>
      </p:sp>
      <p:sp>
        <p:nvSpPr>
          <p:cNvPr id="159747" name="WordArt 6"/>
          <p:cNvSpPr>
            <a:spLocks noChangeArrowheads="1" noChangeShapeType="1" noTextEdit="1"/>
          </p:cNvSpPr>
          <p:nvPr/>
        </p:nvSpPr>
        <p:spPr bwMode="auto">
          <a:xfrm>
            <a:off x="1271588" y="511122"/>
            <a:ext cx="6600825" cy="5635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200" kern="10" dirty="0">
                <a:effectLst>
                  <a:outerShdw blurRad="38100" dist="19049" dir="2700000" algn="tl" rotWithShape="0">
                    <a:schemeClr val="tx1">
                      <a:alpha val="39998"/>
                    </a:schemeClr>
                  </a:outerShdw>
                </a:effectLst>
              </a:rPr>
              <a:t>Terrorist </a:t>
            </a:r>
            <a:r>
              <a:rPr lang="en-US" sz="3200" kern="10" dirty="0" smtClean="0">
                <a:effectLst>
                  <a:outerShdw blurRad="38100" dist="19049" dir="2700000" algn="tl" rotWithShape="0">
                    <a:schemeClr val="tx1">
                      <a:alpha val="39998"/>
                    </a:schemeClr>
                  </a:outerShdw>
                </a:effectLst>
              </a:rPr>
              <a:t>Supported Activity</a:t>
            </a:r>
            <a:endParaRPr lang="en-US" sz="3200" kern="10" dirty="0">
              <a:effectLst>
                <a:outerShdw blurRad="38100" dist="19049" dir="2700000" algn="tl" rotWithShape="0">
                  <a:schemeClr val="tx1">
                    <a:alpha val="39998"/>
                  </a:schemeClr>
                </a:outerShdw>
              </a:effectLst>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87754" y="1341329"/>
            <a:ext cx="1369318" cy="5242142"/>
          </a:xfrm>
          <a:prstGeom prst="rect">
            <a:avLst/>
          </a:prstGeom>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4"/>
          <p:cNvSpPr>
            <a:spLocks noGrp="1" noChangeArrowheads="1"/>
          </p:cNvSpPr>
          <p:nvPr>
            <p:ph type="body" sz="half" idx="1"/>
          </p:nvPr>
        </p:nvSpPr>
        <p:spPr>
          <a:xfrm>
            <a:off x="0" y="1676400"/>
            <a:ext cx="8763000" cy="4419600"/>
          </a:xfrm>
          <a:noFill/>
        </p:spPr>
        <p:txBody>
          <a:bodyPr/>
          <a:lstStyle/>
          <a:p>
            <a:pPr algn="ctr" eaLnBrk="1" hangingPunct="1">
              <a:buFontTx/>
              <a:buNone/>
            </a:pPr>
            <a:r>
              <a:rPr lang="en-US" altLang="en-US" sz="2400" b="1" dirty="0" smtClean="0">
                <a:latin typeface="Times New Roman" panose="02020603050405020304" pitchFamily="18" charset="0"/>
              </a:rPr>
              <a:t>  </a:t>
            </a:r>
          </a:p>
        </p:txBody>
      </p:sp>
      <p:sp>
        <p:nvSpPr>
          <p:cNvPr id="6" name="WordArt 6"/>
          <p:cNvSpPr>
            <a:spLocks noChangeArrowheads="1" noChangeShapeType="1" noTextEdit="1"/>
          </p:cNvSpPr>
          <p:nvPr/>
        </p:nvSpPr>
        <p:spPr bwMode="auto">
          <a:xfrm>
            <a:off x="1271588" y="655638"/>
            <a:ext cx="6600825" cy="5635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200" kern="10" dirty="0">
                <a:effectLst>
                  <a:outerShdw blurRad="38100" dist="19049" dir="2700000" algn="tl" rotWithShape="0">
                    <a:schemeClr val="tx1">
                      <a:alpha val="39998"/>
                    </a:schemeClr>
                  </a:outerShdw>
                </a:effectLst>
              </a:rPr>
              <a:t>Terrorist </a:t>
            </a:r>
            <a:r>
              <a:rPr lang="en-US" sz="3200" kern="10" dirty="0" smtClean="0">
                <a:effectLst>
                  <a:outerShdw blurRad="38100" dist="19049" dir="2700000" algn="tl" rotWithShape="0">
                    <a:schemeClr val="tx1">
                      <a:alpha val="39998"/>
                    </a:schemeClr>
                  </a:outerShdw>
                </a:effectLst>
              </a:rPr>
              <a:t>Supported Activity</a:t>
            </a:r>
            <a:endParaRPr lang="en-US" sz="3200" kern="10" dirty="0">
              <a:effectLst>
                <a:outerShdw blurRad="38100" dist="19049" dir="2700000" algn="tl" rotWithShape="0">
                  <a:schemeClr val="tx1">
                    <a:alpha val="39998"/>
                  </a:schemeClr>
                </a:outerShdw>
              </a:effectLst>
            </a:endParaRPr>
          </a:p>
        </p:txBody>
      </p:sp>
      <p:sp>
        <p:nvSpPr>
          <p:cNvPr id="2" name="Rectangle 1"/>
          <p:cNvSpPr/>
          <p:nvPr/>
        </p:nvSpPr>
        <p:spPr>
          <a:xfrm>
            <a:off x="152400" y="1524000"/>
            <a:ext cx="8458200" cy="3736407"/>
          </a:xfrm>
          <a:prstGeom prst="rect">
            <a:avLst/>
          </a:prstGeom>
        </p:spPr>
        <p:txBody>
          <a:bodyPr wrap="square">
            <a:spAutoFit/>
          </a:bodyPr>
          <a:lstStyle/>
          <a:p>
            <a:pPr marL="342900" lvl="0" indent="-342900" eaLnBrk="1" hangingPunct="1">
              <a:spcBef>
                <a:spcPct val="20000"/>
              </a:spcBef>
              <a:buFontTx/>
              <a:buChar char="•"/>
            </a:pPr>
            <a:r>
              <a:rPr lang="en-US" altLang="en-US" sz="3200" kern="0" dirty="0">
                <a:solidFill>
                  <a:srgbClr val="000000"/>
                </a:solidFill>
                <a:latin typeface="Times New Roman" panose="02020603050405020304" pitchFamily="18" charset="0"/>
              </a:rPr>
              <a:t>Money Laundering                               </a:t>
            </a:r>
          </a:p>
          <a:p>
            <a:pPr marL="342900" lvl="0" indent="-342900" eaLnBrk="1" hangingPunct="1">
              <a:spcBef>
                <a:spcPct val="20000"/>
              </a:spcBef>
              <a:buFontTx/>
              <a:buChar char="•"/>
            </a:pPr>
            <a:r>
              <a:rPr lang="en-US" altLang="en-US" sz="3200" kern="0" dirty="0">
                <a:solidFill>
                  <a:srgbClr val="000000"/>
                </a:solidFill>
                <a:latin typeface="Times New Roman" panose="02020603050405020304" pitchFamily="18" charset="0"/>
              </a:rPr>
              <a:t>Use of a variety of legal                          businesses as fronts for money                              laundering and other illegal                          activities</a:t>
            </a:r>
          </a:p>
          <a:p>
            <a:pPr marL="342900" lvl="0" indent="-342900" eaLnBrk="1" hangingPunct="1">
              <a:spcBef>
                <a:spcPct val="20000"/>
              </a:spcBef>
              <a:buFontTx/>
              <a:buChar char="•"/>
            </a:pPr>
            <a:r>
              <a:rPr lang="en-US" altLang="en-US" sz="3200" kern="0" dirty="0">
                <a:solidFill>
                  <a:srgbClr val="000000"/>
                </a:solidFill>
                <a:latin typeface="Times New Roman" panose="02020603050405020304" pitchFamily="18" charset="0"/>
              </a:rPr>
              <a:t>Numerous kinds of fraud (credit                                 card bust-outs)</a:t>
            </a:r>
          </a:p>
        </p:txBody>
      </p:sp>
      <p:pic>
        <p:nvPicPr>
          <p:cNvPr id="3" name="Picture 2"/>
          <p:cNvPicPr>
            <a:picLocks noChangeAspect="1"/>
          </p:cNvPicPr>
          <p:nvPr/>
        </p:nvPicPr>
        <p:blipFill>
          <a:blip r:embed="rId3"/>
          <a:stretch>
            <a:fillRect/>
          </a:stretch>
        </p:blipFill>
        <p:spPr>
          <a:xfrm>
            <a:off x="5699501" y="1648774"/>
            <a:ext cx="2987299" cy="2237426"/>
          </a:xfrm>
          <a:prstGeom prst="rect">
            <a:avLst/>
          </a:prstGeom>
        </p:spPr>
      </p:pic>
      <p:sp>
        <p:nvSpPr>
          <p:cNvPr id="4" name="TextBox 3"/>
          <p:cNvSpPr txBox="1"/>
          <p:nvPr/>
        </p:nvSpPr>
        <p:spPr>
          <a:xfrm>
            <a:off x="6629455" y="3876319"/>
            <a:ext cx="2095445" cy="369332"/>
          </a:xfrm>
          <a:prstGeom prst="rect">
            <a:avLst/>
          </a:prstGeom>
          <a:noFill/>
        </p:spPr>
        <p:txBody>
          <a:bodyPr wrap="none" rtlCol="0">
            <a:spAutoFit/>
          </a:bodyPr>
          <a:lstStyle/>
          <a:p>
            <a:r>
              <a:rPr lang="en-US" dirty="0" smtClean="0">
                <a:latin typeface="+mn-lt"/>
              </a:rPr>
              <a:t>Money Laundering</a:t>
            </a:r>
            <a:endParaRPr lang="en-US" dirty="0">
              <a:latin typeface="+mn-lt"/>
            </a:endParaRPr>
          </a:p>
        </p:txBody>
      </p:sp>
    </p:spTree>
    <p:extLst>
      <p:ext uri="{BB962C8B-B14F-4D97-AF65-F5344CB8AC3E}">
        <p14:creationId xmlns:p14="http://schemas.microsoft.com/office/powerpoint/2010/main" val="2573247716"/>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4"/>
          <p:cNvSpPr>
            <a:spLocks noGrp="1" noChangeArrowheads="1"/>
          </p:cNvSpPr>
          <p:nvPr>
            <p:ph type="body" sz="half" idx="1"/>
          </p:nvPr>
        </p:nvSpPr>
        <p:spPr>
          <a:xfrm>
            <a:off x="0" y="1676400"/>
            <a:ext cx="8763000" cy="4419600"/>
          </a:xfrm>
          <a:noFill/>
        </p:spPr>
        <p:txBody>
          <a:bodyPr/>
          <a:lstStyle/>
          <a:p>
            <a:pPr eaLnBrk="1" hangingPunct="1"/>
            <a:r>
              <a:rPr lang="en-US" altLang="en-US" dirty="0" smtClean="0">
                <a:latin typeface="Times New Roman" panose="02020603050405020304" pitchFamily="18" charset="0"/>
              </a:rPr>
              <a:t>Use of pre-paid phone cards to avoid detection</a:t>
            </a:r>
          </a:p>
          <a:p>
            <a:pPr eaLnBrk="1" hangingPunct="1"/>
            <a:r>
              <a:rPr lang="en-US" altLang="en-US" dirty="0" smtClean="0">
                <a:latin typeface="Times New Roman" panose="02020603050405020304" pitchFamily="18" charset="0"/>
              </a:rPr>
              <a:t>Pre-operational surveillance of financial institutions and other targets of interest</a:t>
            </a:r>
          </a:p>
          <a:p>
            <a:pPr eaLnBrk="1" hangingPunct="1"/>
            <a:r>
              <a:rPr lang="en-US" altLang="en-US" dirty="0" smtClean="0">
                <a:latin typeface="Times New Roman" panose="02020603050405020304" pitchFamily="18" charset="0"/>
              </a:rPr>
              <a:t>Interest in Man Portable Air </a:t>
            </a:r>
            <a:r>
              <a:rPr lang="en-US" altLang="en-US" dirty="0">
                <a:latin typeface="Times New Roman" panose="02020603050405020304" pitchFamily="18" charset="0"/>
              </a:rPr>
              <a:t> </a:t>
            </a:r>
            <a:r>
              <a:rPr lang="en-US" altLang="en-US" dirty="0" smtClean="0">
                <a:latin typeface="Times New Roman" panose="02020603050405020304" pitchFamily="18" charset="0"/>
              </a:rPr>
              <a:t>                                      Defense Systems  (MANPADs)</a:t>
            </a:r>
          </a:p>
          <a:p>
            <a:pPr eaLnBrk="1" hangingPunct="1"/>
            <a:r>
              <a:rPr lang="en-US" altLang="en-US" dirty="0" smtClean="0">
                <a:latin typeface="Times New Roman" panose="02020603050405020304" pitchFamily="18" charset="0"/>
              </a:rPr>
              <a:t>Procurement and use of fraudulent                                   &amp; fraudulently obtained identification</a:t>
            </a:r>
          </a:p>
          <a:p>
            <a:pPr algn="ctr" eaLnBrk="1" hangingPunct="1">
              <a:buFontTx/>
              <a:buNone/>
            </a:pPr>
            <a:r>
              <a:rPr lang="en-US" altLang="en-US" sz="2400" b="1" dirty="0" smtClean="0">
                <a:latin typeface="Times New Roman" panose="02020603050405020304" pitchFamily="18" charset="0"/>
              </a:rPr>
              <a:t>  </a:t>
            </a:r>
          </a:p>
        </p:txBody>
      </p:sp>
      <p:sp>
        <p:nvSpPr>
          <p:cNvPr id="6" name="WordArt 6"/>
          <p:cNvSpPr>
            <a:spLocks noChangeArrowheads="1" noChangeShapeType="1" noTextEdit="1"/>
          </p:cNvSpPr>
          <p:nvPr/>
        </p:nvSpPr>
        <p:spPr bwMode="auto">
          <a:xfrm>
            <a:off x="1271588" y="655638"/>
            <a:ext cx="6600825" cy="5635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200" kern="10" dirty="0">
                <a:effectLst>
                  <a:outerShdw blurRad="38100" dist="19049" dir="2700000" algn="tl" rotWithShape="0">
                    <a:schemeClr val="tx1">
                      <a:alpha val="39998"/>
                    </a:schemeClr>
                  </a:outerShdw>
                </a:effectLst>
              </a:rPr>
              <a:t>Terrorist </a:t>
            </a:r>
            <a:r>
              <a:rPr lang="en-US" sz="3200" kern="10" dirty="0" smtClean="0">
                <a:effectLst>
                  <a:outerShdw blurRad="38100" dist="19049" dir="2700000" algn="tl" rotWithShape="0">
                    <a:schemeClr val="tx1">
                      <a:alpha val="39998"/>
                    </a:schemeClr>
                  </a:outerShdw>
                </a:effectLst>
              </a:rPr>
              <a:t>Supported Activity</a:t>
            </a:r>
            <a:endParaRPr lang="en-US" sz="3200" kern="10" dirty="0">
              <a:effectLst>
                <a:outerShdw blurRad="38100" dist="19049" dir="2700000" algn="tl" rotWithShape="0">
                  <a:schemeClr val="tx1">
                    <a:alpha val="39998"/>
                  </a:schemeClr>
                </a:outerShdw>
              </a:effectLst>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48400" y="3276600"/>
            <a:ext cx="2628066" cy="1600200"/>
          </a:xfrm>
          <a:prstGeom prst="rect">
            <a:avLst/>
          </a:prstGeom>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UDIO_ID" val="565"/>
  <p:tag name="ARTICULATE_AUDIO_RECORDED" val="1"/>
  <p:tag name="ORIGINAL_AUDIO_FILEPATH" val="C:\Users\fhssalv\Desktop\MODULE TWO\NEW CT MODULE TWO AUDIO\Slide 19 - Orlando Nightclub Attack June 12, 2016.mp3"/>
  <p:tag name="ELAPSEDTIME" val="35.552"/>
  <p:tag name="ARTICULATE_NAV_LEVEL" val="1"/>
  <p:tag name="ARTICULATE_SLIDE_PRESENTER_GUID" val="ea45e1ad-b3df-4da9-916b-4aec45bbd484"/>
  <p:tag name="ARTICULATE_SLIDE_PAUSE" val="1"/>
  <p:tag name="ARTICULATE_LOCK_SLIDE" val="0"/>
  <p:tag name="ARTICULATE_HIDE_SLIDE" val="0"/>
  <p:tag name="ARTICULATE_PLAYER_CONTROL_PREVIOUS" val="True"/>
  <p:tag name="ARTICULATE_PLAYER_CONTROL_NEXT" val="True"/>
  <p:tag name="TIMELINE" val="3.69/6.89/17.29/20.69/27.79/31.49"/>
  <p:tag name="ARTICULATE_USED_LAYOUT" val="2"/>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BULLET_6" val="8226"/>
  <p:tag name="BULLET_7" val="8226"/>
  <p:tag name="BULLET_1" val="8226"/>
  <p:tag name="BULLET_2" val="8226"/>
  <p:tag name="BULLET_3" val="8226"/>
  <p:tag name="BULLET_4" val="8226"/>
  <p:tag name="BULLET_5" val="8226"/>
  <p:tag name="MARGIN_1" val="0"/>
  <p:tag name="MARGIN_2" val="36"/>
  <p:tag name="MARGIN_3" val="72"/>
  <p:tag name="MARGIN_4" val="108"/>
  <p:tag name="MARGIN_5" val="144"/>
  <p:tag name="FONT_SIZE" val="12"/>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15597</TotalTime>
  <Words>33860</Words>
  <Application>Microsoft Office PowerPoint</Application>
  <PresentationFormat>On-screen Show (4:3)</PresentationFormat>
  <Paragraphs>2086</Paragraphs>
  <Slides>166</Slides>
  <Notes>149</Notes>
  <HiddenSlides>8</HiddenSlides>
  <MMClips>9</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166</vt:i4>
      </vt:variant>
    </vt:vector>
  </HeadingPairs>
  <TitlesOfParts>
    <vt:vector size="168" baseType="lpstr">
      <vt:lpstr>1_Default Design</vt:lpstr>
      <vt:lpstr>Image</vt:lpstr>
      <vt:lpstr>PowerPoint Presentation</vt:lpstr>
      <vt:lpstr>Objectives</vt:lpstr>
      <vt:lpstr>Code Update</vt:lpstr>
      <vt:lpstr>DFS a number of significant Proposed regulations are published for public comment:</vt:lpstr>
      <vt:lpstr> DFS  Proposed regulations are published for public comment continued: </vt:lpstr>
      <vt:lpstr>NTAS</vt:lpstr>
      <vt:lpstr>    NATIONAL TERRORISM ADVISORY SYSTEM</vt:lpstr>
      <vt:lpstr>    NATIONAL TERRORISM ADVISORY SYSTEM</vt:lpstr>
      <vt:lpstr>QUESTIONS?</vt:lpstr>
      <vt:lpstr>PowerPoint Presentation</vt:lpstr>
      <vt:lpstr>Why New Jersey?</vt:lpstr>
      <vt:lpstr>Terrorism in NJ Since 9/11</vt:lpstr>
      <vt:lpstr>NJ Connecting The Dots</vt:lpstr>
      <vt:lpstr>Connecting The Dots</vt:lpstr>
      <vt:lpstr>Identification, Collection, and Sharing of Data (or Dots)</vt:lpstr>
      <vt:lpstr>Creating Knowledge</vt:lpstr>
      <vt:lpstr> Sharing the Created Knowledge  </vt:lpstr>
      <vt:lpstr>Counter Terrorism Arrests In New Jersey</vt:lpstr>
      <vt:lpstr>NJ Connecting The Dots  Fort Dix Plot</vt:lpstr>
      <vt:lpstr>NJ Connecting The Dots  Fort Dix Plot</vt:lpstr>
      <vt:lpstr>Counter Terrorism Arrests In New Jersey</vt:lpstr>
      <vt:lpstr>NJ Connecting The Dots  Samuel Rahamin Topaz </vt:lpstr>
      <vt:lpstr>Counter Terrorism Arrests In New Jersey</vt:lpstr>
      <vt:lpstr>NJ Connecting The Dots Alaa Saadeh</vt:lpstr>
      <vt:lpstr>Connecting The Dots Rahimi</vt:lpstr>
      <vt:lpstr>PowerPoint Presentation</vt:lpstr>
      <vt:lpstr>Homegrown Terrorism</vt:lpstr>
      <vt:lpstr>PowerPoint Presentation</vt:lpstr>
      <vt:lpstr>PowerPoint Presentation</vt:lpstr>
      <vt:lpstr>PowerPoint Presentation</vt:lpstr>
      <vt:lpstr>Terrorist Group Ranking </vt:lpstr>
      <vt:lpstr>Sector Threat Ranking </vt:lpstr>
      <vt:lpstr>Sector Threat Ranking Cont.</vt:lpstr>
      <vt:lpstr>New Jersey Threats</vt:lpstr>
      <vt:lpstr>New Jersey Threats</vt:lpstr>
      <vt:lpstr>New Jersey Threats to Fire Services</vt:lpstr>
      <vt:lpstr>New Jersey Threats to Fire Services</vt:lpstr>
      <vt:lpstr>New Jersey Threats to Fire Services</vt:lpstr>
      <vt:lpstr>Domestic Terrorism in 2016</vt:lpstr>
      <vt:lpstr>PowerPoint Presentation</vt:lpstr>
      <vt:lpstr>While More Attacks in 2016 by…</vt:lpstr>
      <vt:lpstr>High Threat</vt:lpstr>
      <vt:lpstr>HVE Threat to NJ</vt:lpstr>
      <vt:lpstr>HVE Characteristics</vt:lpstr>
      <vt:lpstr>HVE Activity in the US – 2016</vt:lpstr>
      <vt:lpstr>HVE Defined </vt:lpstr>
      <vt:lpstr>Moderate Threat</vt:lpstr>
      <vt:lpstr>Militia Groups</vt:lpstr>
      <vt:lpstr>Sovereign Citizen Extremists</vt:lpstr>
      <vt:lpstr>White Supremacists </vt:lpstr>
      <vt:lpstr>Flier Distribution in New Jersey</vt:lpstr>
      <vt:lpstr>Black Separatists</vt:lpstr>
      <vt:lpstr>Anarchist Extremists</vt:lpstr>
      <vt:lpstr>Returning Jihadists Pose Low Threat</vt:lpstr>
      <vt:lpstr>Low Threat </vt:lpstr>
      <vt:lpstr>Anti-Abortion Extremists</vt:lpstr>
      <vt:lpstr>Animal and Environmental Extremists </vt:lpstr>
      <vt:lpstr>Foreign Fighters</vt:lpstr>
      <vt:lpstr>Foreign Fighters</vt:lpstr>
      <vt:lpstr>The Islamic State of Iraq and Syria (ISIS)</vt:lpstr>
      <vt:lpstr>The Islamic State of Iraq and Syria (ISIS)</vt:lpstr>
      <vt:lpstr>The Islamic State of Iraq and Syria (ISIS)</vt:lpstr>
      <vt:lpstr>The Islamic State of Iraq and Syria (ISIS)</vt:lpstr>
      <vt:lpstr>PowerPoint Presentation</vt:lpstr>
      <vt:lpstr> al Qaeda </vt:lpstr>
      <vt:lpstr>PowerPoint Presentation</vt:lpstr>
      <vt:lpstr>        How the Manhunt for the Chelsea Bombing Suspect Unfolded </vt:lpstr>
      <vt:lpstr>Time Line</vt:lpstr>
      <vt:lpstr>PowerPoint Presentation</vt:lpstr>
      <vt:lpstr> 8:30 p.m. Saturday     </vt:lpstr>
      <vt:lpstr>8:45 p.m. Sunday</vt:lpstr>
      <vt:lpstr>8:45 p.m. Sunday</vt:lpstr>
      <vt:lpstr>PowerPoint Presentation</vt:lpstr>
      <vt:lpstr>About 11:30 p.m.</vt:lpstr>
      <vt:lpstr>Late Sunday Night</vt:lpstr>
      <vt:lpstr>11:20 a.m. Monday</vt:lpstr>
      <vt:lpstr>FBI Information</vt:lpstr>
      <vt:lpstr>TANNERITE</vt:lpstr>
      <vt:lpstr>TANNERITE</vt:lpstr>
      <vt:lpstr>Plots</vt:lpstr>
      <vt:lpstr>PowerPoint Presentation</vt:lpstr>
      <vt:lpstr>2016 Orlando Nightclub Attack </vt:lpstr>
      <vt:lpstr>2007 Fort Dix Plot</vt:lpstr>
      <vt:lpstr>2006 Canada Terror</vt:lpstr>
      <vt:lpstr>Terror Tactic Du Jour: Multiple, 2006Simultaneous Explosions </vt:lpstr>
      <vt:lpstr>2005 Los Angeles Plot</vt:lpstr>
      <vt:lpstr>2002 Oregon Cell</vt:lpstr>
      <vt:lpstr>PowerPoint Presentation</vt:lpstr>
      <vt:lpstr>PowerPoint Presentation</vt:lpstr>
      <vt:lpstr>PowerPoint Presentation</vt:lpstr>
      <vt:lpstr>Transnational Terror Groups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Attack Trends</vt:lpstr>
      <vt:lpstr>Firefighters That Were Attacked</vt:lpstr>
      <vt:lpstr>Firefighters That Were Attacked</vt:lpstr>
      <vt:lpstr>PowerPoint Presentation</vt:lpstr>
      <vt:lpstr>Firefighters That Were Attacked</vt:lpstr>
      <vt:lpstr>PowerPoint Presentation</vt:lpstr>
      <vt:lpstr>Firefighters That Were Attacked</vt:lpstr>
      <vt:lpstr>PowerPoint Presentation</vt:lpstr>
      <vt:lpstr>Firefighters That Were Attacked</vt:lpstr>
      <vt:lpstr>PowerPoint Presentation</vt:lpstr>
      <vt:lpstr>Firefighters That Were Attacked</vt:lpstr>
      <vt:lpstr>PowerPoint Presentation</vt:lpstr>
      <vt:lpstr>Firefighters That Were Attacked</vt:lpstr>
      <vt:lpstr>Firefighters Gunfire  Protocols</vt:lpstr>
      <vt:lpstr>Use Key Terms</vt:lpstr>
      <vt:lpstr>Why is “Terror by Fire" Incident is so Challenging</vt:lpstr>
      <vt:lpstr>Why is “Terror by Fire" Incident is so Challenging</vt:lpstr>
      <vt:lpstr>Why Fire fighters Are Potential Terrorist Targets</vt:lpstr>
      <vt:lpstr>Why Fire fighters Are Potential Terrorist Targets</vt:lpstr>
      <vt:lpstr>How do You Get Yourself Out of a Bad Situation</vt:lpstr>
      <vt:lpstr>PowerPoint Presentation</vt:lpstr>
      <vt:lpstr>Recognizing the Hazards</vt:lpstr>
      <vt:lpstr>Which Of Them Are Bombs?</vt:lpstr>
      <vt:lpstr>Recognizing the Hazards</vt:lpstr>
      <vt:lpstr>Which Of Them Are Bombs?</vt:lpstr>
      <vt:lpstr>Recognizing the Hazards</vt:lpstr>
      <vt:lpstr>Which of them are a Bomb?</vt:lpstr>
      <vt:lpstr>Which Of Them Are Bombs?</vt:lpstr>
      <vt:lpstr>Which Of Them Are Bombs?</vt:lpstr>
      <vt:lpstr>Encountering a Situation</vt:lpstr>
      <vt:lpstr>Encountering a Situation</vt:lpstr>
      <vt:lpstr>PowerPoint Presentation</vt:lpstr>
      <vt:lpstr>Terrorist Planning</vt:lpstr>
      <vt:lpstr>PowerPoint Presentation</vt:lpstr>
      <vt:lpstr>8 Signs of Terrorism</vt:lpstr>
      <vt:lpstr> Surveillance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EXAMPLES OF SURVEILLANCE</vt:lpstr>
      <vt:lpstr>PowerPoint Presentation</vt:lpstr>
      <vt:lpstr>Elicitation/Seeking Information</vt:lpstr>
      <vt:lpstr>PowerPoint Presentation</vt:lpstr>
      <vt:lpstr>PowerPoint Presentation</vt:lpstr>
      <vt:lpstr>Testing of Security</vt:lpstr>
      <vt:lpstr>Examples Of Testing Security</vt:lpstr>
      <vt:lpstr>PowerPoint Presentation</vt:lpstr>
      <vt:lpstr>EXAMPLES OF ACQURING  SUPPLIES</vt:lpstr>
      <vt:lpstr>EXAMPLES OFACQURING  SUPPLIES </vt:lpstr>
      <vt:lpstr>EXAMPLES OF ACQURING  SUPPLIES</vt:lpstr>
      <vt:lpstr>Suspicious People</vt:lpstr>
      <vt:lpstr>    </vt:lpstr>
      <vt:lpstr>PowerPoint Presentation</vt:lpstr>
      <vt:lpstr>PowerPoint Presentation</vt:lpstr>
      <vt:lpstr>PowerPoint Presentation</vt:lpstr>
      <vt:lpstr>Example Of Dry Runs</vt:lpstr>
      <vt:lpstr>Example of Dry Runs </vt:lpstr>
      <vt:lpstr>PowerPoint Presentation</vt:lpstr>
      <vt:lpstr>PowerPoint Presentation</vt:lpstr>
      <vt:lpstr>Terrorism Funding</vt:lpstr>
      <vt:lpstr>PowerPoint Presentation</vt:lpstr>
    </vt:vector>
  </TitlesOfParts>
  <Company>oag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lps</dc:creator>
  <cp:lastModifiedBy>Class2</cp:lastModifiedBy>
  <cp:revision>687</cp:revision>
  <cp:lastPrinted>2017-09-13T19:40:46Z</cp:lastPrinted>
  <dcterms:created xsi:type="dcterms:W3CDTF">2005-10-31T22:04:50Z</dcterms:created>
  <dcterms:modified xsi:type="dcterms:W3CDTF">2018-04-16T11:46:19Z</dcterms:modified>
</cp:coreProperties>
</file>